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62" r:id="rId3"/>
  </p:sldMasterIdLst>
  <p:notesMasterIdLst>
    <p:notesMasterId r:id="rId185"/>
  </p:notesMasterIdLst>
  <p:handoutMasterIdLst>
    <p:handoutMasterId r:id="rId186"/>
  </p:handoutMasterIdLst>
  <p:sldIdLst>
    <p:sldId id="256" r:id="rId4"/>
    <p:sldId id="257" r:id="rId5"/>
    <p:sldId id="361" r:id="rId6"/>
    <p:sldId id="362" r:id="rId7"/>
    <p:sldId id="363" r:id="rId8"/>
    <p:sldId id="364" r:id="rId9"/>
    <p:sldId id="372" r:id="rId10"/>
    <p:sldId id="386" r:id="rId11"/>
    <p:sldId id="388" r:id="rId12"/>
    <p:sldId id="387" r:id="rId13"/>
    <p:sldId id="389" r:id="rId14"/>
    <p:sldId id="390" r:id="rId15"/>
    <p:sldId id="392" r:id="rId16"/>
    <p:sldId id="365" r:id="rId17"/>
    <p:sldId id="385" r:id="rId18"/>
    <p:sldId id="382" r:id="rId19"/>
    <p:sldId id="384" r:id="rId20"/>
    <p:sldId id="393" r:id="rId21"/>
    <p:sldId id="540" r:id="rId22"/>
    <p:sldId id="366" r:id="rId23"/>
    <p:sldId id="394" r:id="rId24"/>
    <p:sldId id="396" r:id="rId25"/>
    <p:sldId id="395" r:id="rId26"/>
    <p:sldId id="541" r:id="rId27"/>
    <p:sldId id="432" r:id="rId28"/>
    <p:sldId id="397" r:id="rId29"/>
    <p:sldId id="398" r:id="rId30"/>
    <p:sldId id="399" r:id="rId31"/>
    <p:sldId id="400" r:id="rId32"/>
    <p:sldId id="401" r:id="rId33"/>
    <p:sldId id="402" r:id="rId34"/>
    <p:sldId id="403" r:id="rId35"/>
    <p:sldId id="404" r:id="rId36"/>
    <p:sldId id="405" r:id="rId37"/>
    <p:sldId id="406" r:id="rId38"/>
    <p:sldId id="407" r:id="rId39"/>
    <p:sldId id="408" r:id="rId40"/>
    <p:sldId id="409" r:id="rId41"/>
    <p:sldId id="412" r:id="rId42"/>
    <p:sldId id="413" r:id="rId43"/>
    <p:sldId id="414" r:id="rId44"/>
    <p:sldId id="415" r:id="rId45"/>
    <p:sldId id="416" r:id="rId46"/>
    <p:sldId id="417" r:id="rId47"/>
    <p:sldId id="418" r:id="rId48"/>
    <p:sldId id="419" r:id="rId49"/>
    <p:sldId id="422" r:id="rId50"/>
    <p:sldId id="556" r:id="rId51"/>
    <p:sldId id="420" r:id="rId52"/>
    <p:sldId id="421" r:id="rId53"/>
    <p:sldId id="543" r:id="rId54"/>
    <p:sldId id="423" r:id="rId55"/>
    <p:sldId id="424" r:id="rId56"/>
    <p:sldId id="544" r:id="rId57"/>
    <p:sldId id="425" r:id="rId58"/>
    <p:sldId id="535" r:id="rId59"/>
    <p:sldId id="536" r:id="rId60"/>
    <p:sldId id="428" r:id="rId61"/>
    <p:sldId id="537" r:id="rId62"/>
    <p:sldId id="538" r:id="rId63"/>
    <p:sldId id="426" r:id="rId64"/>
    <p:sldId id="539" r:id="rId65"/>
    <p:sldId id="490" r:id="rId66"/>
    <p:sldId id="427" r:id="rId67"/>
    <p:sldId id="433" r:id="rId68"/>
    <p:sldId id="429" r:id="rId69"/>
    <p:sldId id="430" r:id="rId70"/>
    <p:sldId id="431" r:id="rId71"/>
    <p:sldId id="533" r:id="rId72"/>
    <p:sldId id="373" r:id="rId73"/>
    <p:sldId id="374" r:id="rId74"/>
    <p:sldId id="375" r:id="rId75"/>
    <p:sldId id="376" r:id="rId76"/>
    <p:sldId id="434" r:id="rId77"/>
    <p:sldId id="377" r:id="rId78"/>
    <p:sldId id="378" r:id="rId79"/>
    <p:sldId id="379" r:id="rId80"/>
    <p:sldId id="534" r:id="rId81"/>
    <p:sldId id="380" r:id="rId82"/>
    <p:sldId id="381" r:id="rId83"/>
    <p:sldId id="528" r:id="rId84"/>
    <p:sldId id="532" r:id="rId85"/>
    <p:sldId id="555" r:id="rId86"/>
    <p:sldId id="435" r:id="rId87"/>
    <p:sldId id="436" r:id="rId88"/>
    <p:sldId id="474" r:id="rId89"/>
    <p:sldId id="469" r:id="rId90"/>
    <p:sldId id="470" r:id="rId91"/>
    <p:sldId id="471" r:id="rId92"/>
    <p:sldId id="472" r:id="rId93"/>
    <p:sldId id="473" r:id="rId94"/>
    <p:sldId id="467" r:id="rId95"/>
    <p:sldId id="444" r:id="rId96"/>
    <p:sldId id="557" r:id="rId97"/>
    <p:sldId id="558" r:id="rId98"/>
    <p:sldId id="446" r:id="rId99"/>
    <p:sldId id="545" r:id="rId100"/>
    <p:sldId id="445" r:id="rId101"/>
    <p:sldId id="476" r:id="rId102"/>
    <p:sldId id="477" r:id="rId103"/>
    <p:sldId id="447" r:id="rId104"/>
    <p:sldId id="448" r:id="rId105"/>
    <p:sldId id="449" r:id="rId106"/>
    <p:sldId id="450" r:id="rId107"/>
    <p:sldId id="451" r:id="rId108"/>
    <p:sldId id="452" r:id="rId109"/>
    <p:sldId id="453" r:id="rId110"/>
    <p:sldId id="454" r:id="rId111"/>
    <p:sldId id="455" r:id="rId112"/>
    <p:sldId id="456" r:id="rId113"/>
    <p:sldId id="458" r:id="rId114"/>
    <p:sldId id="547" r:id="rId115"/>
    <p:sldId id="457" r:id="rId116"/>
    <p:sldId id="475" r:id="rId117"/>
    <p:sldId id="459" r:id="rId118"/>
    <p:sldId id="460" r:id="rId119"/>
    <p:sldId id="461" r:id="rId120"/>
    <p:sldId id="462" r:id="rId121"/>
    <p:sldId id="367" r:id="rId122"/>
    <p:sldId id="368" r:id="rId123"/>
    <p:sldId id="548" r:id="rId124"/>
    <p:sldId id="549" r:id="rId125"/>
    <p:sldId id="369" r:id="rId126"/>
    <p:sldId id="479" r:id="rId127"/>
    <p:sldId id="478" r:id="rId128"/>
    <p:sldId id="480" r:id="rId129"/>
    <p:sldId id="483" r:id="rId130"/>
    <p:sldId id="485" r:id="rId131"/>
    <p:sldId id="484" r:id="rId132"/>
    <p:sldId id="370" r:id="rId133"/>
    <p:sldId id="481" r:id="rId134"/>
    <p:sldId id="482" r:id="rId135"/>
    <p:sldId id="486" r:id="rId136"/>
    <p:sldId id="487" r:id="rId137"/>
    <p:sldId id="488" r:id="rId138"/>
    <p:sldId id="493" r:id="rId139"/>
    <p:sldId id="489" r:id="rId140"/>
    <p:sldId id="550" r:id="rId141"/>
    <p:sldId id="527" r:id="rId142"/>
    <p:sldId id="491" r:id="rId143"/>
    <p:sldId id="492" r:id="rId144"/>
    <p:sldId id="494" r:id="rId145"/>
    <p:sldId id="497" r:id="rId146"/>
    <p:sldId id="495" r:id="rId147"/>
    <p:sldId id="542" r:id="rId148"/>
    <p:sldId id="496" r:id="rId149"/>
    <p:sldId id="552" r:id="rId150"/>
    <p:sldId id="502" r:id="rId151"/>
    <p:sldId id="503" r:id="rId152"/>
    <p:sldId id="499" r:id="rId153"/>
    <p:sldId id="500" r:id="rId154"/>
    <p:sldId id="501" r:id="rId155"/>
    <p:sldId id="504" r:id="rId156"/>
    <p:sldId id="511" r:id="rId157"/>
    <p:sldId id="551" r:id="rId158"/>
    <p:sldId id="510" r:id="rId159"/>
    <p:sldId id="512" r:id="rId160"/>
    <p:sldId id="505" r:id="rId161"/>
    <p:sldId id="509" r:id="rId162"/>
    <p:sldId id="508" r:id="rId163"/>
    <p:sldId id="513" r:id="rId164"/>
    <p:sldId id="506" r:id="rId165"/>
    <p:sldId id="507" r:id="rId166"/>
    <p:sldId id="514" r:id="rId167"/>
    <p:sldId id="515" r:id="rId168"/>
    <p:sldId id="518" r:id="rId169"/>
    <p:sldId id="517" r:id="rId170"/>
    <p:sldId id="516" r:id="rId171"/>
    <p:sldId id="519" r:id="rId172"/>
    <p:sldId id="522" r:id="rId173"/>
    <p:sldId id="520" r:id="rId174"/>
    <p:sldId id="553" r:id="rId175"/>
    <p:sldId id="523" r:id="rId176"/>
    <p:sldId id="524" r:id="rId177"/>
    <p:sldId id="521" r:id="rId178"/>
    <p:sldId id="554" r:id="rId179"/>
    <p:sldId id="525" r:id="rId180"/>
    <p:sldId id="529" r:id="rId181"/>
    <p:sldId id="530" r:id="rId182"/>
    <p:sldId id="531" r:id="rId183"/>
    <p:sldId id="360" r:id="rId184"/>
  </p:sldIdLst>
  <p:sldSz cx="9144000" cy="5145088"/>
  <p:notesSz cx="7099300" cy="10234613"/>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mn-ea"/>
        <a:cs typeface="Droid Sans Fallback" charset="0"/>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n-ea"/>
        <a:cs typeface="Droid Sans Fallback" charset="0"/>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n-ea"/>
        <a:cs typeface="Droid Sans Fallback" charset="0"/>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n-ea"/>
        <a:cs typeface="Droid Sans Fallback" charset="0"/>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n-ea"/>
        <a:cs typeface="Droid Sans Fallback" charset="0"/>
      </a:defRPr>
    </a:lvl5pPr>
    <a:lvl6pPr marL="2286000" algn="l" defTabSz="914400" rtl="0" eaLnBrk="1" latinLnBrk="0" hangingPunct="1">
      <a:defRPr kern="1200">
        <a:solidFill>
          <a:schemeClr val="bg1"/>
        </a:solidFill>
        <a:latin typeface="Arial" panose="020B0604020202020204" pitchFamily="34" charset="0"/>
        <a:ea typeface="+mn-ea"/>
        <a:cs typeface="Droid Sans Fallback" charset="0"/>
      </a:defRPr>
    </a:lvl6pPr>
    <a:lvl7pPr marL="2743200" algn="l" defTabSz="914400" rtl="0" eaLnBrk="1" latinLnBrk="0" hangingPunct="1">
      <a:defRPr kern="1200">
        <a:solidFill>
          <a:schemeClr val="bg1"/>
        </a:solidFill>
        <a:latin typeface="Arial" panose="020B0604020202020204" pitchFamily="34" charset="0"/>
        <a:ea typeface="+mn-ea"/>
        <a:cs typeface="Droid Sans Fallback" charset="0"/>
      </a:defRPr>
    </a:lvl7pPr>
    <a:lvl8pPr marL="3200400" algn="l" defTabSz="914400" rtl="0" eaLnBrk="1" latinLnBrk="0" hangingPunct="1">
      <a:defRPr kern="1200">
        <a:solidFill>
          <a:schemeClr val="bg1"/>
        </a:solidFill>
        <a:latin typeface="Arial" panose="020B0604020202020204" pitchFamily="34" charset="0"/>
        <a:ea typeface="+mn-ea"/>
        <a:cs typeface="Droid Sans Fallback" charset="0"/>
      </a:defRPr>
    </a:lvl8pPr>
    <a:lvl9pPr marL="3657600" algn="l" defTabSz="914400" rtl="0" eaLnBrk="1" latinLnBrk="0" hangingPunct="1">
      <a:defRPr kern="1200">
        <a:solidFill>
          <a:schemeClr val="bg1"/>
        </a:solidFill>
        <a:latin typeface="Arial" panose="020B0604020202020204" pitchFamily="34" charset="0"/>
        <a:ea typeface="+mn-ea"/>
        <a:cs typeface="Droid Sans Fallback"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0" autoAdjust="0"/>
    <p:restoredTop sz="94660"/>
  </p:normalViewPr>
  <p:slideViewPr>
    <p:cSldViewPr>
      <p:cViewPr varScale="1">
        <p:scale>
          <a:sx n="85" d="100"/>
          <a:sy n="85" d="100"/>
        </p:scale>
        <p:origin x="966" y="7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5" Type="http://schemas.openxmlformats.org/officeDocument/2006/relationships/slide" Target="slides/slide172.xml"/><Relationship Id="rId170" Type="http://schemas.openxmlformats.org/officeDocument/2006/relationships/slide" Target="slides/slide167.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handoutMaster" Target="handoutMasters/handoutMaster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0"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dmin\Documents\ARTICULOS%20PUBLICADOS%20SCI\Articulo%20Lechero\RESULTADOS%20A.E-CALORIMETRO-MUFLA-ESTUFA%20LECHER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dmin\Desktop\TFG%20Aida\RESULTADOS%20A.E-CALORIMETRO-MUFLA-ESTUFA%20LECHER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Admin\Desktop\TFG%20Aida\RESULTADOS%20TGA%202017\LECHERO\PALO%20100%25\VOLATILES\Resumen%20datos%20volatiles%20M9-M16.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dmin\Desktop\TFG%20Aida\RESULTADOS%20TGA%202017\LECHERO\PALO%20100%25\VOLATILES\Resumen%20datos%20volatiles%20M9-M16.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Users\Admin\Desktop\TFG%20Aida\RESULTADOS%20TGA%202017\LECHERO\PALO%20100%25\VOLATILES\Resumen%20datos%20volatiles%20M9-M16.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dmin\Desktop\TFG%20Aida\RESULTADOS%20TGA%202017\LECHERO\PALO%20100%25\VOLATILES\Resumen%20datos%20volatiles%20M9-M16.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dmin\Desktop\Articulos%20a%20revgisar2\Articulo%20Lechero\BIOG&#193;S%20(analizado).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Hoja1!$C$3:$C$37</c:f>
              <c:numCache>
                <c:formatCode>General</c:formatCode>
                <c:ptCount val="35"/>
                <c:pt idx="0">
                  <c:v>0</c:v>
                </c:pt>
                <c:pt idx="1">
                  <c:v>0</c:v>
                </c:pt>
                <c:pt idx="2">
                  <c:v>0</c:v>
                </c:pt>
                <c:pt idx="3">
                  <c:v>0</c:v>
                </c:pt>
                <c:pt idx="4">
                  <c:v>0</c:v>
                </c:pt>
                <c:pt idx="5">
                  <c:v>10</c:v>
                </c:pt>
                <c:pt idx="6">
                  <c:v>10</c:v>
                </c:pt>
                <c:pt idx="7">
                  <c:v>10</c:v>
                </c:pt>
                <c:pt idx="8">
                  <c:v>10</c:v>
                </c:pt>
                <c:pt idx="9">
                  <c:v>10</c:v>
                </c:pt>
                <c:pt idx="10">
                  <c:v>20</c:v>
                </c:pt>
                <c:pt idx="11">
                  <c:v>20</c:v>
                </c:pt>
                <c:pt idx="12">
                  <c:v>20</c:v>
                </c:pt>
                <c:pt idx="13">
                  <c:v>20</c:v>
                </c:pt>
                <c:pt idx="14">
                  <c:v>20</c:v>
                </c:pt>
                <c:pt idx="15">
                  <c:v>30</c:v>
                </c:pt>
                <c:pt idx="16">
                  <c:v>30</c:v>
                </c:pt>
                <c:pt idx="17">
                  <c:v>30</c:v>
                </c:pt>
                <c:pt idx="18">
                  <c:v>30</c:v>
                </c:pt>
                <c:pt idx="19">
                  <c:v>30</c:v>
                </c:pt>
                <c:pt idx="20">
                  <c:v>40</c:v>
                </c:pt>
                <c:pt idx="21">
                  <c:v>40</c:v>
                </c:pt>
                <c:pt idx="22">
                  <c:v>40</c:v>
                </c:pt>
                <c:pt idx="23">
                  <c:v>40</c:v>
                </c:pt>
                <c:pt idx="24">
                  <c:v>40</c:v>
                </c:pt>
                <c:pt idx="25">
                  <c:v>50</c:v>
                </c:pt>
                <c:pt idx="26">
                  <c:v>50</c:v>
                </c:pt>
                <c:pt idx="27">
                  <c:v>50</c:v>
                </c:pt>
                <c:pt idx="28">
                  <c:v>50</c:v>
                </c:pt>
                <c:pt idx="29">
                  <c:v>50</c:v>
                </c:pt>
                <c:pt idx="30">
                  <c:v>100</c:v>
                </c:pt>
                <c:pt idx="31">
                  <c:v>100</c:v>
                </c:pt>
                <c:pt idx="32">
                  <c:v>100</c:v>
                </c:pt>
                <c:pt idx="33">
                  <c:v>100</c:v>
                </c:pt>
                <c:pt idx="34">
                  <c:v>100</c:v>
                </c:pt>
              </c:numCache>
            </c:numRef>
          </c:xVal>
          <c:yVal>
            <c:numRef>
              <c:f>Hoja1!$J$3:$J$37</c:f>
              <c:numCache>
                <c:formatCode>0.00</c:formatCode>
                <c:ptCount val="35"/>
                <c:pt idx="0">
                  <c:v>0.62</c:v>
                </c:pt>
                <c:pt idx="1">
                  <c:v>0.47</c:v>
                </c:pt>
                <c:pt idx="2">
                  <c:v>0.48</c:v>
                </c:pt>
                <c:pt idx="3">
                  <c:v>0.46</c:v>
                </c:pt>
                <c:pt idx="4">
                  <c:v>0.52</c:v>
                </c:pt>
                <c:pt idx="5">
                  <c:v>0.8</c:v>
                </c:pt>
                <c:pt idx="6">
                  <c:v>0.81</c:v>
                </c:pt>
                <c:pt idx="7">
                  <c:v>0.83</c:v>
                </c:pt>
                <c:pt idx="8">
                  <c:v>0.8</c:v>
                </c:pt>
                <c:pt idx="9">
                  <c:v>0.78</c:v>
                </c:pt>
                <c:pt idx="10">
                  <c:v>0.86</c:v>
                </c:pt>
                <c:pt idx="11">
                  <c:v>0.85</c:v>
                </c:pt>
                <c:pt idx="12">
                  <c:v>0.92</c:v>
                </c:pt>
                <c:pt idx="13">
                  <c:v>0.91</c:v>
                </c:pt>
                <c:pt idx="14">
                  <c:v>0.87</c:v>
                </c:pt>
                <c:pt idx="15">
                  <c:v>1.1200000000000001</c:v>
                </c:pt>
                <c:pt idx="16">
                  <c:v>1.19</c:v>
                </c:pt>
                <c:pt idx="17">
                  <c:v>1.17</c:v>
                </c:pt>
                <c:pt idx="18">
                  <c:v>1.0900000000000001</c:v>
                </c:pt>
                <c:pt idx="19">
                  <c:v>1.19</c:v>
                </c:pt>
                <c:pt idx="20">
                  <c:v>1.24</c:v>
                </c:pt>
                <c:pt idx="21">
                  <c:v>1.32</c:v>
                </c:pt>
                <c:pt idx="22">
                  <c:v>1.25</c:v>
                </c:pt>
                <c:pt idx="23">
                  <c:v>1.29</c:v>
                </c:pt>
                <c:pt idx="24">
                  <c:v>1.29</c:v>
                </c:pt>
                <c:pt idx="25">
                  <c:v>1.65</c:v>
                </c:pt>
                <c:pt idx="26">
                  <c:v>1.67</c:v>
                </c:pt>
                <c:pt idx="27">
                  <c:v>1.61</c:v>
                </c:pt>
                <c:pt idx="28">
                  <c:v>1.61</c:v>
                </c:pt>
                <c:pt idx="29">
                  <c:v>1.57</c:v>
                </c:pt>
                <c:pt idx="30">
                  <c:v>2.5</c:v>
                </c:pt>
                <c:pt idx="31">
                  <c:v>2.5</c:v>
                </c:pt>
                <c:pt idx="32">
                  <c:v>2.5099999999999998</c:v>
                </c:pt>
                <c:pt idx="33">
                  <c:v>2.52</c:v>
                </c:pt>
                <c:pt idx="34">
                  <c:v>2.54</c:v>
                </c:pt>
              </c:numCache>
            </c:numRef>
          </c:yVal>
          <c:smooth val="0"/>
          <c:extLst>
            <c:ext xmlns:c16="http://schemas.microsoft.com/office/drawing/2014/chart" uri="{C3380CC4-5D6E-409C-BE32-E72D297353CC}">
              <c16:uniqueId val="{00000000-F8B9-4023-A449-CAC2B5E8FDAA}"/>
            </c:ext>
          </c:extLst>
        </c:ser>
        <c:dLbls>
          <c:showLegendKey val="0"/>
          <c:showVal val="0"/>
          <c:showCatName val="0"/>
          <c:showSerName val="0"/>
          <c:showPercent val="0"/>
          <c:showBubbleSize val="0"/>
        </c:dLbls>
        <c:axId val="364670136"/>
        <c:axId val="364669152"/>
      </c:scatterChart>
      <c:valAx>
        <c:axId val="364670136"/>
        <c:scaling>
          <c:orientation val="minMax"/>
          <c:max val="10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a:t>
                </a:r>
                <a:r>
                  <a:rPr lang="es-ES" baseline="0"/>
                  <a:t> Hojas</a:t>
                </a:r>
                <a:endParaRPr lang="es-E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364669152"/>
        <c:crosses val="autoZero"/>
        <c:crossBetween val="midCat"/>
      </c:valAx>
      <c:valAx>
        <c:axId val="36466915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a:t>
                </a:r>
                <a:r>
                  <a:rPr lang="es-ES" baseline="0"/>
                  <a:t> Nitrógeno</a:t>
                </a:r>
                <a:endParaRPr lang="es-E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0.00" sourceLinked="1"/>
        <c:majorTickMark val="out"/>
        <c:minorTickMark val="none"/>
        <c:tickLblPos val="nextTo"/>
        <c:spPr>
          <a:solidFill>
            <a:schemeClr val="bg1"/>
          </a:solid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364670136"/>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2.9174103237095364E-2"/>
                  <c:y val="0.37806175269757947"/>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trendlineLbl>
          </c:trendline>
          <c:xVal>
            <c:numRef>
              <c:f>'Volatiles '!$C$2:$C$22</c:f>
              <c:numCache>
                <c:formatCode>General</c:formatCode>
                <c:ptCount val="21"/>
                <c:pt idx="0">
                  <c:v>0</c:v>
                </c:pt>
                <c:pt idx="1">
                  <c:v>0</c:v>
                </c:pt>
                <c:pt idx="2">
                  <c:v>0</c:v>
                </c:pt>
                <c:pt idx="3">
                  <c:v>10</c:v>
                </c:pt>
                <c:pt idx="4">
                  <c:v>10</c:v>
                </c:pt>
                <c:pt idx="5">
                  <c:v>10</c:v>
                </c:pt>
                <c:pt idx="6">
                  <c:v>20</c:v>
                </c:pt>
                <c:pt idx="7">
                  <c:v>20</c:v>
                </c:pt>
                <c:pt idx="8">
                  <c:v>20</c:v>
                </c:pt>
                <c:pt idx="9">
                  <c:v>30</c:v>
                </c:pt>
                <c:pt idx="10">
                  <c:v>30</c:v>
                </c:pt>
                <c:pt idx="11">
                  <c:v>30</c:v>
                </c:pt>
                <c:pt idx="12">
                  <c:v>40</c:v>
                </c:pt>
                <c:pt idx="13">
                  <c:v>40</c:v>
                </c:pt>
                <c:pt idx="14">
                  <c:v>40</c:v>
                </c:pt>
                <c:pt idx="15">
                  <c:v>50</c:v>
                </c:pt>
                <c:pt idx="16">
                  <c:v>50</c:v>
                </c:pt>
                <c:pt idx="17">
                  <c:v>50</c:v>
                </c:pt>
                <c:pt idx="18">
                  <c:v>100</c:v>
                </c:pt>
                <c:pt idx="19">
                  <c:v>100</c:v>
                </c:pt>
                <c:pt idx="20">
                  <c:v>100</c:v>
                </c:pt>
              </c:numCache>
            </c:numRef>
          </c:xVal>
          <c:yVal>
            <c:numRef>
              <c:f>'Volatiles '!$K$2:$K$22</c:f>
              <c:numCache>
                <c:formatCode>General</c:formatCode>
                <c:ptCount val="21"/>
                <c:pt idx="0">
                  <c:v>3.6879706507047549</c:v>
                </c:pt>
                <c:pt idx="1">
                  <c:v>3.6687631027252849</c:v>
                </c:pt>
                <c:pt idx="2">
                  <c:v>3.7535545023696768</c:v>
                </c:pt>
                <c:pt idx="3">
                  <c:v>5.0127830533235969</c:v>
                </c:pt>
                <c:pt idx="4">
                  <c:v>4.9574682154945222</c:v>
                </c:pt>
                <c:pt idx="5">
                  <c:v>4.8701298701300546</c:v>
                </c:pt>
                <c:pt idx="6">
                  <c:v>5.3194593017602374</c:v>
                </c:pt>
                <c:pt idx="7">
                  <c:v>5.1297269798200515</c:v>
                </c:pt>
                <c:pt idx="8">
                  <c:v>5.1294697903819717</c:v>
                </c:pt>
                <c:pt idx="9">
                  <c:v>6.1039083940568686</c:v>
                </c:pt>
                <c:pt idx="10">
                  <c:v>6.0790273556228591</c:v>
                </c:pt>
                <c:pt idx="11">
                  <c:v>6.3331559340071983</c:v>
                </c:pt>
                <c:pt idx="12">
                  <c:v>6.5675241157554574</c:v>
                </c:pt>
                <c:pt idx="13">
                  <c:v>6.4639974927524584</c:v>
                </c:pt>
                <c:pt idx="14">
                  <c:v>6.4777327935224633</c:v>
                </c:pt>
                <c:pt idx="15">
                  <c:v>7.3758058399696482</c:v>
                </c:pt>
                <c:pt idx="16">
                  <c:v>7.2532223200703365</c:v>
                </c:pt>
                <c:pt idx="17">
                  <c:v>7.257391787932356</c:v>
                </c:pt>
                <c:pt idx="18">
                  <c:v>10.507405135395764</c:v>
                </c:pt>
                <c:pt idx="19">
                  <c:v>10.182469859889224</c:v>
                </c:pt>
                <c:pt idx="20">
                  <c:v>10.419947506561634</c:v>
                </c:pt>
              </c:numCache>
            </c:numRef>
          </c:yVal>
          <c:smooth val="0"/>
          <c:extLst>
            <c:ext xmlns:c16="http://schemas.microsoft.com/office/drawing/2014/chart" uri="{C3380CC4-5D6E-409C-BE32-E72D297353CC}">
              <c16:uniqueId val="{00000000-5C5B-49A0-A561-C0EFAEF29186}"/>
            </c:ext>
          </c:extLst>
        </c:ser>
        <c:dLbls>
          <c:showLegendKey val="0"/>
          <c:showVal val="0"/>
          <c:showCatName val="0"/>
          <c:showSerName val="0"/>
          <c:showPercent val="0"/>
          <c:showBubbleSize val="0"/>
        </c:dLbls>
        <c:axId val="376634928"/>
        <c:axId val="376635584"/>
      </c:scatterChart>
      <c:valAx>
        <c:axId val="37663492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a:t>
                </a:r>
                <a:r>
                  <a:rPr lang="es-ES" baseline="0"/>
                  <a:t> de hojas</a:t>
                </a:r>
                <a:endParaRPr lang="es-E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376635584"/>
        <c:crosses val="autoZero"/>
        <c:crossBetween val="midCat"/>
      </c:valAx>
      <c:valAx>
        <c:axId val="37663558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a:t>
                </a:r>
                <a:r>
                  <a:rPr lang="es-ES" baseline="0"/>
                  <a:t> Contenido de cenizas</a:t>
                </a:r>
                <a:endParaRPr lang="es-E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376634928"/>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72179392210122"/>
          <c:y val="7.8291814946619215E-2"/>
          <c:w val="0.73674558972811321"/>
          <c:h val="0.75251309445350179"/>
        </c:manualLayout>
      </c:layout>
      <c:scatterChart>
        <c:scatterStyle val="lineMarker"/>
        <c:varyColors val="0"/>
        <c:ser>
          <c:idx val="0"/>
          <c:order val="0"/>
          <c:tx>
            <c:v>50ºC/min</c:v>
          </c:tx>
          <c:spPr>
            <a:ln w="28575" cap="rnd">
              <a:noFill/>
              <a:round/>
            </a:ln>
            <a:effectLst/>
          </c:spPr>
          <c:marker>
            <c:symbol val="circle"/>
            <c:size val="5"/>
            <c:spPr>
              <a:noFill/>
              <a:ln w="9525">
                <a:solidFill>
                  <a:schemeClr val="accent2"/>
                </a:solidFill>
              </a:ln>
              <a:effectLst/>
            </c:spPr>
          </c:marker>
          <c:xVal>
            <c:numRef>
              <c:f>'LECHERO PALO 100%  M10R1'!$D$12:$D$197</c:f>
              <c:numCache>
                <c:formatCode>General</c:formatCode>
                <c:ptCount val="186"/>
                <c:pt idx="0">
                  <c:v>25</c:v>
                </c:pt>
                <c:pt idx="1">
                  <c:v>30</c:v>
                </c:pt>
                <c:pt idx="2">
                  <c:v>35</c:v>
                </c:pt>
                <c:pt idx="3">
                  <c:v>40</c:v>
                </c:pt>
                <c:pt idx="4">
                  <c:v>45</c:v>
                </c:pt>
                <c:pt idx="5">
                  <c:v>50</c:v>
                </c:pt>
                <c:pt idx="6">
                  <c:v>55</c:v>
                </c:pt>
                <c:pt idx="7">
                  <c:v>60</c:v>
                </c:pt>
                <c:pt idx="8">
                  <c:v>65</c:v>
                </c:pt>
                <c:pt idx="9">
                  <c:v>70</c:v>
                </c:pt>
                <c:pt idx="10">
                  <c:v>75</c:v>
                </c:pt>
                <c:pt idx="11">
                  <c:v>80</c:v>
                </c:pt>
                <c:pt idx="12">
                  <c:v>85</c:v>
                </c:pt>
                <c:pt idx="13">
                  <c:v>90</c:v>
                </c:pt>
                <c:pt idx="14">
                  <c:v>95</c:v>
                </c:pt>
                <c:pt idx="15">
                  <c:v>100</c:v>
                </c:pt>
                <c:pt idx="16">
                  <c:v>105</c:v>
                </c:pt>
                <c:pt idx="17">
                  <c:v>110</c:v>
                </c:pt>
                <c:pt idx="18">
                  <c:v>115</c:v>
                </c:pt>
                <c:pt idx="19">
                  <c:v>120</c:v>
                </c:pt>
                <c:pt idx="20">
                  <c:v>125</c:v>
                </c:pt>
                <c:pt idx="21">
                  <c:v>130</c:v>
                </c:pt>
                <c:pt idx="22">
                  <c:v>135</c:v>
                </c:pt>
                <c:pt idx="23">
                  <c:v>140</c:v>
                </c:pt>
                <c:pt idx="24">
                  <c:v>145</c:v>
                </c:pt>
                <c:pt idx="25">
                  <c:v>150</c:v>
                </c:pt>
                <c:pt idx="26">
                  <c:v>155</c:v>
                </c:pt>
                <c:pt idx="27">
                  <c:v>160</c:v>
                </c:pt>
                <c:pt idx="28">
                  <c:v>165</c:v>
                </c:pt>
                <c:pt idx="29">
                  <c:v>170</c:v>
                </c:pt>
                <c:pt idx="30">
                  <c:v>175</c:v>
                </c:pt>
                <c:pt idx="31">
                  <c:v>180</c:v>
                </c:pt>
                <c:pt idx="32">
                  <c:v>185</c:v>
                </c:pt>
                <c:pt idx="33">
                  <c:v>190</c:v>
                </c:pt>
                <c:pt idx="34">
                  <c:v>195</c:v>
                </c:pt>
                <c:pt idx="35">
                  <c:v>200</c:v>
                </c:pt>
                <c:pt idx="36">
                  <c:v>205</c:v>
                </c:pt>
                <c:pt idx="37">
                  <c:v>210</c:v>
                </c:pt>
                <c:pt idx="38">
                  <c:v>215</c:v>
                </c:pt>
                <c:pt idx="39">
                  <c:v>220</c:v>
                </c:pt>
                <c:pt idx="40">
                  <c:v>225</c:v>
                </c:pt>
                <c:pt idx="41">
                  <c:v>230</c:v>
                </c:pt>
                <c:pt idx="42">
                  <c:v>235</c:v>
                </c:pt>
                <c:pt idx="43">
                  <c:v>240</c:v>
                </c:pt>
                <c:pt idx="44">
                  <c:v>245</c:v>
                </c:pt>
                <c:pt idx="45">
                  <c:v>250</c:v>
                </c:pt>
                <c:pt idx="46">
                  <c:v>255</c:v>
                </c:pt>
                <c:pt idx="47">
                  <c:v>260</c:v>
                </c:pt>
                <c:pt idx="48">
                  <c:v>265</c:v>
                </c:pt>
                <c:pt idx="49">
                  <c:v>270</c:v>
                </c:pt>
                <c:pt idx="50">
                  <c:v>275</c:v>
                </c:pt>
                <c:pt idx="51">
                  <c:v>280</c:v>
                </c:pt>
                <c:pt idx="52">
                  <c:v>285</c:v>
                </c:pt>
                <c:pt idx="53">
                  <c:v>290</c:v>
                </c:pt>
                <c:pt idx="54">
                  <c:v>295</c:v>
                </c:pt>
                <c:pt idx="55">
                  <c:v>300</c:v>
                </c:pt>
                <c:pt idx="56">
                  <c:v>305</c:v>
                </c:pt>
                <c:pt idx="57">
                  <c:v>310</c:v>
                </c:pt>
                <c:pt idx="58">
                  <c:v>315</c:v>
                </c:pt>
                <c:pt idx="59">
                  <c:v>320</c:v>
                </c:pt>
                <c:pt idx="60">
                  <c:v>325</c:v>
                </c:pt>
                <c:pt idx="61">
                  <c:v>330</c:v>
                </c:pt>
                <c:pt idx="62">
                  <c:v>335</c:v>
                </c:pt>
                <c:pt idx="63">
                  <c:v>340</c:v>
                </c:pt>
                <c:pt idx="64">
                  <c:v>345</c:v>
                </c:pt>
                <c:pt idx="65">
                  <c:v>350</c:v>
                </c:pt>
                <c:pt idx="66">
                  <c:v>355</c:v>
                </c:pt>
                <c:pt idx="67">
                  <c:v>360</c:v>
                </c:pt>
                <c:pt idx="68">
                  <c:v>365</c:v>
                </c:pt>
                <c:pt idx="69">
                  <c:v>370</c:v>
                </c:pt>
                <c:pt idx="70">
                  <c:v>375</c:v>
                </c:pt>
                <c:pt idx="71">
                  <c:v>380</c:v>
                </c:pt>
                <c:pt idx="72">
                  <c:v>385</c:v>
                </c:pt>
                <c:pt idx="73">
                  <c:v>390</c:v>
                </c:pt>
                <c:pt idx="74">
                  <c:v>395</c:v>
                </c:pt>
                <c:pt idx="75">
                  <c:v>400</c:v>
                </c:pt>
                <c:pt idx="76">
                  <c:v>405</c:v>
                </c:pt>
                <c:pt idx="77">
                  <c:v>410</c:v>
                </c:pt>
                <c:pt idx="78">
                  <c:v>415</c:v>
                </c:pt>
                <c:pt idx="79">
                  <c:v>420</c:v>
                </c:pt>
                <c:pt idx="80">
                  <c:v>425</c:v>
                </c:pt>
                <c:pt idx="81">
                  <c:v>430</c:v>
                </c:pt>
                <c:pt idx="82">
                  <c:v>435</c:v>
                </c:pt>
                <c:pt idx="83">
                  <c:v>440</c:v>
                </c:pt>
                <c:pt idx="84">
                  <c:v>445</c:v>
                </c:pt>
                <c:pt idx="85">
                  <c:v>450</c:v>
                </c:pt>
                <c:pt idx="86">
                  <c:v>455</c:v>
                </c:pt>
                <c:pt idx="87">
                  <c:v>460</c:v>
                </c:pt>
                <c:pt idx="88">
                  <c:v>465</c:v>
                </c:pt>
                <c:pt idx="89">
                  <c:v>470</c:v>
                </c:pt>
                <c:pt idx="90">
                  <c:v>475</c:v>
                </c:pt>
                <c:pt idx="91">
                  <c:v>480</c:v>
                </c:pt>
                <c:pt idx="92">
                  <c:v>485</c:v>
                </c:pt>
                <c:pt idx="93">
                  <c:v>490</c:v>
                </c:pt>
                <c:pt idx="94">
                  <c:v>495</c:v>
                </c:pt>
                <c:pt idx="95">
                  <c:v>500</c:v>
                </c:pt>
                <c:pt idx="96">
                  <c:v>505</c:v>
                </c:pt>
                <c:pt idx="97">
                  <c:v>510</c:v>
                </c:pt>
                <c:pt idx="98">
                  <c:v>515</c:v>
                </c:pt>
                <c:pt idx="99">
                  <c:v>520</c:v>
                </c:pt>
                <c:pt idx="100">
                  <c:v>525</c:v>
                </c:pt>
                <c:pt idx="101">
                  <c:v>530</c:v>
                </c:pt>
                <c:pt idx="102">
                  <c:v>535</c:v>
                </c:pt>
                <c:pt idx="103">
                  <c:v>540</c:v>
                </c:pt>
                <c:pt idx="104">
                  <c:v>545</c:v>
                </c:pt>
                <c:pt idx="105">
                  <c:v>550</c:v>
                </c:pt>
                <c:pt idx="106">
                  <c:v>555</c:v>
                </c:pt>
                <c:pt idx="107">
                  <c:v>560</c:v>
                </c:pt>
                <c:pt idx="108">
                  <c:v>565</c:v>
                </c:pt>
                <c:pt idx="109">
                  <c:v>570</c:v>
                </c:pt>
                <c:pt idx="110">
                  <c:v>575</c:v>
                </c:pt>
                <c:pt idx="111">
                  <c:v>580</c:v>
                </c:pt>
                <c:pt idx="112">
                  <c:v>585</c:v>
                </c:pt>
                <c:pt idx="113">
                  <c:v>590</c:v>
                </c:pt>
                <c:pt idx="114">
                  <c:v>595</c:v>
                </c:pt>
                <c:pt idx="115">
                  <c:v>600</c:v>
                </c:pt>
                <c:pt idx="116">
                  <c:v>605</c:v>
                </c:pt>
                <c:pt idx="117">
                  <c:v>610</c:v>
                </c:pt>
                <c:pt idx="118">
                  <c:v>615</c:v>
                </c:pt>
                <c:pt idx="119">
                  <c:v>620</c:v>
                </c:pt>
                <c:pt idx="120">
                  <c:v>625</c:v>
                </c:pt>
                <c:pt idx="121">
                  <c:v>630</c:v>
                </c:pt>
                <c:pt idx="122">
                  <c:v>635</c:v>
                </c:pt>
                <c:pt idx="123">
                  <c:v>640</c:v>
                </c:pt>
                <c:pt idx="124">
                  <c:v>645</c:v>
                </c:pt>
                <c:pt idx="125">
                  <c:v>650</c:v>
                </c:pt>
                <c:pt idx="126">
                  <c:v>655</c:v>
                </c:pt>
                <c:pt idx="127">
                  <c:v>660</c:v>
                </c:pt>
                <c:pt idx="128">
                  <c:v>665</c:v>
                </c:pt>
                <c:pt idx="129">
                  <c:v>670</c:v>
                </c:pt>
                <c:pt idx="130">
                  <c:v>675</c:v>
                </c:pt>
                <c:pt idx="131">
                  <c:v>680</c:v>
                </c:pt>
                <c:pt idx="132">
                  <c:v>685</c:v>
                </c:pt>
                <c:pt idx="133">
                  <c:v>690</c:v>
                </c:pt>
                <c:pt idx="134">
                  <c:v>695</c:v>
                </c:pt>
                <c:pt idx="135">
                  <c:v>700</c:v>
                </c:pt>
                <c:pt idx="136">
                  <c:v>705</c:v>
                </c:pt>
                <c:pt idx="137">
                  <c:v>710</c:v>
                </c:pt>
                <c:pt idx="138">
                  <c:v>715</c:v>
                </c:pt>
                <c:pt idx="139">
                  <c:v>720</c:v>
                </c:pt>
                <c:pt idx="140">
                  <c:v>725</c:v>
                </c:pt>
                <c:pt idx="141">
                  <c:v>730</c:v>
                </c:pt>
                <c:pt idx="142">
                  <c:v>735</c:v>
                </c:pt>
                <c:pt idx="143">
                  <c:v>740</c:v>
                </c:pt>
                <c:pt idx="144">
                  <c:v>745</c:v>
                </c:pt>
                <c:pt idx="145">
                  <c:v>750</c:v>
                </c:pt>
                <c:pt idx="146">
                  <c:v>755</c:v>
                </c:pt>
                <c:pt idx="147">
                  <c:v>760</c:v>
                </c:pt>
                <c:pt idx="148">
                  <c:v>765</c:v>
                </c:pt>
                <c:pt idx="149">
                  <c:v>770</c:v>
                </c:pt>
                <c:pt idx="150">
                  <c:v>775</c:v>
                </c:pt>
                <c:pt idx="151">
                  <c:v>780</c:v>
                </c:pt>
                <c:pt idx="152">
                  <c:v>785</c:v>
                </c:pt>
                <c:pt idx="153">
                  <c:v>790</c:v>
                </c:pt>
                <c:pt idx="154">
                  <c:v>795</c:v>
                </c:pt>
                <c:pt idx="155">
                  <c:v>800</c:v>
                </c:pt>
                <c:pt idx="156">
                  <c:v>805</c:v>
                </c:pt>
                <c:pt idx="157">
                  <c:v>810</c:v>
                </c:pt>
                <c:pt idx="158">
                  <c:v>815</c:v>
                </c:pt>
                <c:pt idx="159">
                  <c:v>820</c:v>
                </c:pt>
                <c:pt idx="160">
                  <c:v>825</c:v>
                </c:pt>
                <c:pt idx="161">
                  <c:v>830</c:v>
                </c:pt>
                <c:pt idx="162">
                  <c:v>835</c:v>
                </c:pt>
                <c:pt idx="163">
                  <c:v>840</c:v>
                </c:pt>
                <c:pt idx="164">
                  <c:v>845</c:v>
                </c:pt>
                <c:pt idx="165">
                  <c:v>850</c:v>
                </c:pt>
                <c:pt idx="166">
                  <c:v>855</c:v>
                </c:pt>
                <c:pt idx="167">
                  <c:v>860</c:v>
                </c:pt>
                <c:pt idx="168">
                  <c:v>865</c:v>
                </c:pt>
                <c:pt idx="169">
                  <c:v>870</c:v>
                </c:pt>
                <c:pt idx="170">
                  <c:v>875</c:v>
                </c:pt>
                <c:pt idx="171">
                  <c:v>880</c:v>
                </c:pt>
                <c:pt idx="172">
                  <c:v>885</c:v>
                </c:pt>
                <c:pt idx="173">
                  <c:v>890</c:v>
                </c:pt>
                <c:pt idx="174">
                  <c:v>895</c:v>
                </c:pt>
                <c:pt idx="175">
                  <c:v>900</c:v>
                </c:pt>
                <c:pt idx="176">
                  <c:v>900</c:v>
                </c:pt>
                <c:pt idx="177">
                  <c:v>900</c:v>
                </c:pt>
                <c:pt idx="178">
                  <c:v>900</c:v>
                </c:pt>
                <c:pt idx="179">
                  <c:v>900</c:v>
                </c:pt>
                <c:pt idx="180">
                  <c:v>900</c:v>
                </c:pt>
                <c:pt idx="181">
                  <c:v>900</c:v>
                </c:pt>
                <c:pt idx="182">
                  <c:v>900</c:v>
                </c:pt>
                <c:pt idx="183">
                  <c:v>900</c:v>
                </c:pt>
                <c:pt idx="184">
                  <c:v>900</c:v>
                </c:pt>
                <c:pt idx="185">
                  <c:v>900</c:v>
                </c:pt>
              </c:numCache>
            </c:numRef>
          </c:xVal>
          <c:yVal>
            <c:numRef>
              <c:f>'LECHERO PALO 100%  M10R1'!$G$12:$G$197</c:f>
              <c:numCache>
                <c:formatCode>General</c:formatCode>
                <c:ptCount val="186"/>
                <c:pt idx="0">
                  <c:v>100</c:v>
                </c:pt>
                <c:pt idx="1">
                  <c:v>100.06454326150828</c:v>
                </c:pt>
                <c:pt idx="2">
                  <c:v>99.722551590801558</c:v>
                </c:pt>
                <c:pt idx="3">
                  <c:v>99.719631081231057</c:v>
                </c:pt>
                <c:pt idx="4">
                  <c:v>99.622670163490127</c:v>
                </c:pt>
                <c:pt idx="5">
                  <c:v>99.450068047872989</c:v>
                </c:pt>
                <c:pt idx="6">
                  <c:v>99.283891053310981</c:v>
                </c:pt>
                <c:pt idx="7">
                  <c:v>99.03301928120419</c:v>
                </c:pt>
                <c:pt idx="8">
                  <c:v>98.734835254055128</c:v>
                </c:pt>
                <c:pt idx="9">
                  <c:v>98.368311302956144</c:v>
                </c:pt>
                <c:pt idx="10">
                  <c:v>97.930234867379667</c:v>
                </c:pt>
                <c:pt idx="11">
                  <c:v>97.42089799828274</c:v>
                </c:pt>
                <c:pt idx="12">
                  <c:v>96.858115804045497</c:v>
                </c:pt>
                <c:pt idx="13">
                  <c:v>96.268172870802502</c:v>
                </c:pt>
                <c:pt idx="14">
                  <c:v>95.684363007657581</c:v>
                </c:pt>
                <c:pt idx="15">
                  <c:v>95.142900533285058</c:v>
                </c:pt>
                <c:pt idx="16">
                  <c:v>94.669777982862456</c:v>
                </c:pt>
                <c:pt idx="17">
                  <c:v>94.26733176404619</c:v>
                </c:pt>
                <c:pt idx="18">
                  <c:v>93.946659813204207</c:v>
                </c:pt>
                <c:pt idx="19">
                  <c:v>93.688778818128185</c:v>
                </c:pt>
                <c:pt idx="20">
                  <c:v>93.490768269247624</c:v>
                </c:pt>
                <c:pt idx="21">
                  <c:v>93.341238179237521</c:v>
                </c:pt>
                <c:pt idx="22">
                  <c:v>93.246613669153007</c:v>
                </c:pt>
                <c:pt idx="23">
                  <c:v>93.174477082761399</c:v>
                </c:pt>
                <c:pt idx="24">
                  <c:v>93.095623324357646</c:v>
                </c:pt>
                <c:pt idx="25">
                  <c:v>93.01910597361028</c:v>
                </c:pt>
                <c:pt idx="26">
                  <c:v>92.969165259954565</c:v>
                </c:pt>
                <c:pt idx="27">
                  <c:v>92.92156095395525</c:v>
                </c:pt>
                <c:pt idx="28">
                  <c:v>92.861106405845689</c:v>
                </c:pt>
                <c:pt idx="29">
                  <c:v>92.798315450079741</c:v>
                </c:pt>
                <c:pt idx="30">
                  <c:v>92.723258354117633</c:v>
                </c:pt>
                <c:pt idx="31">
                  <c:v>92.648493309112581</c:v>
                </c:pt>
                <c:pt idx="32">
                  <c:v>92.550656238500494</c:v>
                </c:pt>
                <c:pt idx="33">
                  <c:v>92.435880212379459</c:v>
                </c:pt>
                <c:pt idx="34">
                  <c:v>92.280801154185383</c:v>
                </c:pt>
                <c:pt idx="35">
                  <c:v>92.095640847415055</c:v>
                </c:pt>
                <c:pt idx="36">
                  <c:v>91.853822654976838</c:v>
                </c:pt>
                <c:pt idx="37">
                  <c:v>91.539575825189985</c:v>
                </c:pt>
                <c:pt idx="38">
                  <c:v>91.148227542741651</c:v>
                </c:pt>
                <c:pt idx="39">
                  <c:v>90.661086546380616</c:v>
                </c:pt>
                <c:pt idx="40">
                  <c:v>90.088082568646584</c:v>
                </c:pt>
                <c:pt idx="41">
                  <c:v>89.430967915281869</c:v>
                </c:pt>
                <c:pt idx="42">
                  <c:v>88.687990280544156</c:v>
                </c:pt>
                <c:pt idx="43">
                  <c:v>87.871999906543692</c:v>
                </c:pt>
                <c:pt idx="44">
                  <c:v>86.98679345572215</c:v>
                </c:pt>
                <c:pt idx="45">
                  <c:v>86.018352482141097</c:v>
                </c:pt>
                <c:pt idx="46">
                  <c:v>84.917612425015918</c:v>
                </c:pt>
                <c:pt idx="47">
                  <c:v>83.63463257069094</c:v>
                </c:pt>
                <c:pt idx="48">
                  <c:v>82.103993504786729</c:v>
                </c:pt>
                <c:pt idx="49">
                  <c:v>80.275462462690484</c:v>
                </c:pt>
                <c:pt idx="50">
                  <c:v>78.095594119261932</c:v>
                </c:pt>
                <c:pt idx="51">
                  <c:v>75.572857952255518</c:v>
                </c:pt>
                <c:pt idx="52">
                  <c:v>72.710174471241743</c:v>
                </c:pt>
                <c:pt idx="53">
                  <c:v>69.558652593704551</c:v>
                </c:pt>
                <c:pt idx="54">
                  <c:v>66.192765313691936</c:v>
                </c:pt>
                <c:pt idx="55">
                  <c:v>62.722031740098018</c:v>
                </c:pt>
                <c:pt idx="56">
                  <c:v>59.242828688749611</c:v>
                </c:pt>
                <c:pt idx="57">
                  <c:v>55.835470172835763</c:v>
                </c:pt>
                <c:pt idx="58">
                  <c:v>52.564207402907662</c:v>
                </c:pt>
                <c:pt idx="59">
                  <c:v>49.469927512952459</c:v>
                </c:pt>
                <c:pt idx="60">
                  <c:v>46.605199675239341</c:v>
                </c:pt>
                <c:pt idx="61">
                  <c:v>44.044204832859236</c:v>
                </c:pt>
                <c:pt idx="62">
                  <c:v>41.828414221713409</c:v>
                </c:pt>
                <c:pt idx="63">
                  <c:v>39.923657879826877</c:v>
                </c:pt>
                <c:pt idx="64">
                  <c:v>38.328767603371446</c:v>
                </c:pt>
                <c:pt idx="65">
                  <c:v>36.995262933476639</c:v>
                </c:pt>
                <c:pt idx="66">
                  <c:v>35.853343691407275</c:v>
                </c:pt>
                <c:pt idx="67">
                  <c:v>34.85190095967944</c:v>
                </c:pt>
                <c:pt idx="68">
                  <c:v>33.947127094735492</c:v>
                </c:pt>
                <c:pt idx="69">
                  <c:v>33.103683930772249</c:v>
                </c:pt>
                <c:pt idx="70">
                  <c:v>32.298791493139717</c:v>
                </c:pt>
                <c:pt idx="71">
                  <c:v>31.514050571543734</c:v>
                </c:pt>
                <c:pt idx="72">
                  <c:v>30.737195025788097</c:v>
                </c:pt>
                <c:pt idx="73">
                  <c:v>29.954498460891472</c:v>
                </c:pt>
                <c:pt idx="74">
                  <c:v>29.16923184757276</c:v>
                </c:pt>
                <c:pt idx="75">
                  <c:v>28.379759700472533</c:v>
                </c:pt>
                <c:pt idx="76">
                  <c:v>27.578780745664503</c:v>
                </c:pt>
                <c:pt idx="77">
                  <c:v>26.766382598435783</c:v>
                </c:pt>
                <c:pt idx="78">
                  <c:v>25.938096879143473</c:v>
                </c:pt>
                <c:pt idx="79">
                  <c:v>25.092492538098057</c:v>
                </c:pt>
                <c:pt idx="80">
                  <c:v>24.225218016039435</c:v>
                </c:pt>
                <c:pt idx="81">
                  <c:v>23.340595667132007</c:v>
                </c:pt>
                <c:pt idx="82">
                  <c:v>22.446014380589133</c:v>
                </c:pt>
                <c:pt idx="83">
                  <c:v>21.545767305479458</c:v>
                </c:pt>
                <c:pt idx="84">
                  <c:v>20.650076225299799</c:v>
                </c:pt>
                <c:pt idx="85">
                  <c:v>19.751669071219553</c:v>
                </c:pt>
                <c:pt idx="86">
                  <c:v>18.862227881520766</c:v>
                </c:pt>
                <c:pt idx="87">
                  <c:v>17.98467316577397</c:v>
                </c:pt>
                <c:pt idx="88">
                  <c:v>17.123298073047792</c:v>
                </c:pt>
                <c:pt idx="89">
                  <c:v>16.270918149798788</c:v>
                </c:pt>
                <c:pt idx="90">
                  <c:v>15.434805464857504</c:v>
                </c:pt>
                <c:pt idx="91">
                  <c:v>14.610520843676795</c:v>
                </c:pt>
                <c:pt idx="92">
                  <c:v>13.800984795827176</c:v>
                </c:pt>
                <c:pt idx="93">
                  <c:v>13.003335221929518</c:v>
                </c:pt>
                <c:pt idx="94">
                  <c:v>12.211672692651405</c:v>
                </c:pt>
                <c:pt idx="95">
                  <c:v>11.433327687014838</c:v>
                </c:pt>
                <c:pt idx="96">
                  <c:v>10.664007055951132</c:v>
                </c:pt>
                <c:pt idx="97">
                  <c:v>9.9035355688860705</c:v>
                </c:pt>
                <c:pt idx="98">
                  <c:v>9.1475908716552823</c:v>
                </c:pt>
                <c:pt idx="99">
                  <c:v>8.3991518840207249</c:v>
                </c:pt>
                <c:pt idx="100">
                  <c:v>7.6596788607676274</c:v>
                </c:pt>
                <c:pt idx="101">
                  <c:v>6.9261928821340746</c:v>
                </c:pt>
                <c:pt idx="102">
                  <c:v>6.1986939481200665</c:v>
                </c:pt>
                <c:pt idx="103">
                  <c:v>5.4830230778666333</c:v>
                </c:pt>
                <c:pt idx="104">
                  <c:v>4.779209476469461</c:v>
                </c:pt>
                <c:pt idx="105">
                  <c:v>4.0843034292623344</c:v>
                </c:pt>
                <c:pt idx="106">
                  <c:v>3.407066464956813</c:v>
                </c:pt>
                <c:pt idx="107">
                  <c:v>2.7548349035939736</c:v>
                </c:pt>
                <c:pt idx="108">
                  <c:v>2.1611303540241664</c:v>
                </c:pt>
                <c:pt idx="109">
                  <c:v>1.7588330811960162</c:v>
                </c:pt>
                <c:pt idx="110">
                  <c:v>1.5800628493659445</c:v>
                </c:pt>
                <c:pt idx="111">
                  <c:v>1.5343159874534962</c:v>
                </c:pt>
                <c:pt idx="112">
                  <c:v>1.5091674795418299</c:v>
                </c:pt>
                <c:pt idx="113">
                  <c:v>1.4840715408024465</c:v>
                </c:pt>
                <c:pt idx="114">
                  <c:v>1.4591099455032861</c:v>
                </c:pt>
                <c:pt idx="115">
                  <c:v>1.4343440243453642</c:v>
                </c:pt>
                <c:pt idx="116">
                  <c:v>1.4096861620415524</c:v>
                </c:pt>
                <c:pt idx="117">
                  <c:v>1.3851801662354006</c:v>
                </c:pt>
                <c:pt idx="118">
                  <c:v>1.3608231164173503</c:v>
                </c:pt>
                <c:pt idx="119">
                  <c:v>1.3512613680834988</c:v>
                </c:pt>
                <c:pt idx="120">
                  <c:v>1.3417930760559074</c:v>
                </c:pt>
                <c:pt idx="121">
                  <c:v>1.3178799436925743</c:v>
                </c:pt>
                <c:pt idx="122">
                  <c:v>1.2941157573173427</c:v>
                </c:pt>
                <c:pt idx="123">
                  <c:v>1.2704771528536156</c:v>
                </c:pt>
                <c:pt idx="124">
                  <c:v>1.2557344205416996</c:v>
                </c:pt>
                <c:pt idx="125">
                  <c:v>1.2528285135190345</c:v>
                </c:pt>
                <c:pt idx="126">
                  <c:v>1.2295695752994931</c:v>
                </c:pt>
                <c:pt idx="127">
                  <c:v>1.2064391395010716</c:v>
                </c:pt>
                <c:pt idx="128">
                  <c:v>1.1834342856141546</c:v>
                </c:pt>
                <c:pt idx="129">
                  <c:v>1.1605287290526292</c:v>
                </c:pt>
                <c:pt idx="130">
                  <c:v>1.1377662774600878</c:v>
                </c:pt>
                <c:pt idx="131">
                  <c:v>1.1150768386067966</c:v>
                </c:pt>
                <c:pt idx="132">
                  <c:v>1.0925451072703112</c:v>
                </c:pt>
                <c:pt idx="133">
                  <c:v>1.0993382125313218</c:v>
                </c:pt>
                <c:pt idx="134">
                  <c:v>1.0769992348264879</c:v>
                </c:pt>
                <c:pt idx="135">
                  <c:v>1.0547741569949238</c:v>
                </c:pt>
                <c:pt idx="136">
                  <c:v>1.0326921841322729</c:v>
                </c:pt>
                <c:pt idx="137">
                  <c:v>1.0106803034993561</c:v>
                </c:pt>
                <c:pt idx="138">
                  <c:v>0.98875895866311225</c:v>
                </c:pt>
                <c:pt idx="139">
                  <c:v>0.99616245042435025</c:v>
                </c:pt>
                <c:pt idx="140">
                  <c:v>0.97441633616233503</c:v>
                </c:pt>
                <c:pt idx="141">
                  <c:v>0.9528104063596885</c:v>
                </c:pt>
                <c:pt idx="142">
                  <c:v>0.93127748929632048</c:v>
                </c:pt>
                <c:pt idx="143">
                  <c:v>0.90985555159663534</c:v>
                </c:pt>
                <c:pt idx="144">
                  <c:v>0.91770004030303198</c:v>
                </c:pt>
                <c:pt idx="145">
                  <c:v>0.89647085623498413</c:v>
                </c:pt>
                <c:pt idx="146">
                  <c:v>0.87530300286793761</c:v>
                </c:pt>
                <c:pt idx="147">
                  <c:v>0.85425489039326408</c:v>
                </c:pt>
                <c:pt idx="148">
                  <c:v>0.83329147269614623</c:v>
                </c:pt>
                <c:pt idx="149">
                  <c:v>0.81240690875745258</c:v>
                </c:pt>
                <c:pt idx="150">
                  <c:v>0.79159535755799482</c:v>
                </c:pt>
                <c:pt idx="151">
                  <c:v>0.80006191480289601</c:v>
                </c:pt>
                <c:pt idx="152">
                  <c:v>0.77941683264896255</c:v>
                </c:pt>
                <c:pt idx="153">
                  <c:v>0.75886520680127489</c:v>
                </c:pt>
                <c:pt idx="154">
                  <c:v>0.73837491165458857</c:v>
                </c:pt>
                <c:pt idx="155">
                  <c:v>0.71796347026629803</c:v>
                </c:pt>
                <c:pt idx="156">
                  <c:v>0.6976192005981261</c:v>
                </c:pt>
                <c:pt idx="157">
                  <c:v>0.67736838723621418</c:v>
                </c:pt>
                <c:pt idx="158">
                  <c:v>0.65717598406570232</c:v>
                </c:pt>
                <c:pt idx="159">
                  <c:v>0.63705951414402762</c:v>
                </c:pt>
                <c:pt idx="160">
                  <c:v>0.61702481849033575</c:v>
                </c:pt>
                <c:pt idx="161">
                  <c:v>0.59705145353761679</c:v>
                </c:pt>
                <c:pt idx="162">
                  <c:v>0.57716570387201216</c:v>
                </c:pt>
                <c:pt idx="163">
                  <c:v>0.55733252337867611</c:v>
                </c:pt>
                <c:pt idx="164">
                  <c:v>0.53758987868202723</c:v>
                </c:pt>
                <c:pt idx="165">
                  <c:v>0.51789688264808831</c:v>
                </c:pt>
                <c:pt idx="166">
                  <c:v>0.49827397884382663</c:v>
                </c:pt>
                <c:pt idx="167">
                  <c:v>0.4787211672692564</c:v>
                </c:pt>
                <c:pt idx="168">
                  <c:v>0.45924720945311037</c:v>
                </c:pt>
                <c:pt idx="169">
                  <c:v>0.43980245673265017</c:v>
                </c:pt>
                <c:pt idx="170">
                  <c:v>0.4204336372610129</c:v>
                </c:pt>
                <c:pt idx="171">
                  <c:v>0.4011203074712455</c:v>
                </c:pt>
                <c:pt idx="172">
                  <c:v>0.38187706991115533</c:v>
                </c:pt>
                <c:pt idx="173">
                  <c:v>0.36268348101376091</c:v>
                </c:pt>
                <c:pt idx="174">
                  <c:v>0.34949153928377541</c:v>
                </c:pt>
                <c:pt idx="175">
                  <c:v>0.32103117351914534</c:v>
                </c:pt>
                <c:pt idx="176">
                  <c:v>0.29460348241562428</c:v>
                </c:pt>
                <c:pt idx="177">
                  <c:v>0.29683475172748786</c:v>
                </c:pt>
                <c:pt idx="178">
                  <c:v>0.26908582209424026</c:v>
                </c:pt>
                <c:pt idx="179">
                  <c:v>0.26988428941081111</c:v>
                </c:pt>
                <c:pt idx="180">
                  <c:v>0.24830113958283562</c:v>
                </c:pt>
                <c:pt idx="181">
                  <c:v>0.24107463070154722</c:v>
                </c:pt>
                <c:pt idx="182">
                  <c:v>0.24099139617879928</c:v>
                </c:pt>
                <c:pt idx="183">
                  <c:v>0.21165750600164301</c:v>
                </c:pt>
                <c:pt idx="184">
                  <c:v>0.21150972821737923</c:v>
                </c:pt>
                <c:pt idx="185">
                  <c:v>0.2113984568027405</c:v>
                </c:pt>
              </c:numCache>
            </c:numRef>
          </c:yVal>
          <c:smooth val="0"/>
          <c:extLst>
            <c:ext xmlns:c16="http://schemas.microsoft.com/office/drawing/2014/chart" uri="{C3380CC4-5D6E-409C-BE32-E72D297353CC}">
              <c16:uniqueId val="{00000000-4DB4-49CB-AFC3-6D77D29F9760}"/>
            </c:ext>
          </c:extLst>
        </c:ser>
        <c:ser>
          <c:idx val="1"/>
          <c:order val="1"/>
          <c:tx>
            <c:v>25ºC/min</c:v>
          </c:tx>
          <c:spPr>
            <a:ln w="25400" cap="rnd">
              <a:noFill/>
              <a:round/>
            </a:ln>
            <a:effectLst/>
          </c:spPr>
          <c:marker>
            <c:symbol val="circle"/>
            <c:size val="3"/>
            <c:spPr>
              <a:solidFill>
                <a:schemeClr val="accent2"/>
              </a:solidFill>
              <a:ln w="12700">
                <a:solidFill>
                  <a:schemeClr val="accent2"/>
                </a:solidFill>
              </a:ln>
              <a:effectLst/>
            </c:spPr>
          </c:marker>
          <c:xVal>
            <c:numRef>
              <c:f>'LECHERO PALO 100%  M9R1'!$D$12:$D$208</c:f>
              <c:numCache>
                <c:formatCode>General</c:formatCode>
                <c:ptCount val="197"/>
                <c:pt idx="0">
                  <c:v>25</c:v>
                </c:pt>
                <c:pt idx="1">
                  <c:v>29.582999999999998</c:v>
                </c:pt>
                <c:pt idx="2">
                  <c:v>34.167000000000002</c:v>
                </c:pt>
                <c:pt idx="3">
                  <c:v>38.75</c:v>
                </c:pt>
                <c:pt idx="4">
                  <c:v>43.332999999999998</c:v>
                </c:pt>
                <c:pt idx="5">
                  <c:v>47.917000000000002</c:v>
                </c:pt>
                <c:pt idx="6">
                  <c:v>52.5</c:v>
                </c:pt>
                <c:pt idx="7">
                  <c:v>57.082999999999998</c:v>
                </c:pt>
                <c:pt idx="8">
                  <c:v>61.667000000000002</c:v>
                </c:pt>
                <c:pt idx="9">
                  <c:v>66.25</c:v>
                </c:pt>
                <c:pt idx="10">
                  <c:v>70.832999999999998</c:v>
                </c:pt>
                <c:pt idx="11">
                  <c:v>75.417000000000002</c:v>
                </c:pt>
                <c:pt idx="12">
                  <c:v>80</c:v>
                </c:pt>
                <c:pt idx="13">
                  <c:v>84.582999999999998</c:v>
                </c:pt>
                <c:pt idx="14">
                  <c:v>89.167000000000002</c:v>
                </c:pt>
                <c:pt idx="15">
                  <c:v>93.75</c:v>
                </c:pt>
                <c:pt idx="16">
                  <c:v>98.332999999999998</c:v>
                </c:pt>
                <c:pt idx="17">
                  <c:v>102.917</c:v>
                </c:pt>
                <c:pt idx="18">
                  <c:v>107.5</c:v>
                </c:pt>
                <c:pt idx="19">
                  <c:v>112.083</c:v>
                </c:pt>
                <c:pt idx="20">
                  <c:v>116.667</c:v>
                </c:pt>
                <c:pt idx="21">
                  <c:v>121.25</c:v>
                </c:pt>
                <c:pt idx="22">
                  <c:v>125.833</c:v>
                </c:pt>
                <c:pt idx="23">
                  <c:v>130.417</c:v>
                </c:pt>
                <c:pt idx="24">
                  <c:v>135</c:v>
                </c:pt>
                <c:pt idx="25">
                  <c:v>139.583</c:v>
                </c:pt>
                <c:pt idx="26">
                  <c:v>144.167</c:v>
                </c:pt>
                <c:pt idx="27">
                  <c:v>148.75</c:v>
                </c:pt>
                <c:pt idx="28">
                  <c:v>153.333</c:v>
                </c:pt>
                <c:pt idx="29">
                  <c:v>157.917</c:v>
                </c:pt>
                <c:pt idx="30">
                  <c:v>162.5</c:v>
                </c:pt>
                <c:pt idx="31">
                  <c:v>167.083</c:v>
                </c:pt>
                <c:pt idx="32">
                  <c:v>171.667</c:v>
                </c:pt>
                <c:pt idx="33">
                  <c:v>176.25</c:v>
                </c:pt>
                <c:pt idx="34">
                  <c:v>180.833</c:v>
                </c:pt>
                <c:pt idx="35">
                  <c:v>185.417</c:v>
                </c:pt>
                <c:pt idx="36">
                  <c:v>190</c:v>
                </c:pt>
                <c:pt idx="37">
                  <c:v>194.583</c:v>
                </c:pt>
                <c:pt idx="38">
                  <c:v>199.167</c:v>
                </c:pt>
                <c:pt idx="39">
                  <c:v>203.75</c:v>
                </c:pt>
                <c:pt idx="40">
                  <c:v>208.333</c:v>
                </c:pt>
                <c:pt idx="41">
                  <c:v>212.917</c:v>
                </c:pt>
                <c:pt idx="42">
                  <c:v>217.5</c:v>
                </c:pt>
                <c:pt idx="43">
                  <c:v>222.083</c:v>
                </c:pt>
                <c:pt idx="44">
                  <c:v>226.667</c:v>
                </c:pt>
                <c:pt idx="45">
                  <c:v>231.25</c:v>
                </c:pt>
                <c:pt idx="46">
                  <c:v>235.833</c:v>
                </c:pt>
                <c:pt idx="47">
                  <c:v>240.417</c:v>
                </c:pt>
                <c:pt idx="48">
                  <c:v>245</c:v>
                </c:pt>
                <c:pt idx="49">
                  <c:v>249.583</c:v>
                </c:pt>
                <c:pt idx="50">
                  <c:v>254.167</c:v>
                </c:pt>
                <c:pt idx="51">
                  <c:v>258.75</c:v>
                </c:pt>
                <c:pt idx="52">
                  <c:v>263.33300000000003</c:v>
                </c:pt>
                <c:pt idx="53">
                  <c:v>267.91699999999997</c:v>
                </c:pt>
                <c:pt idx="54">
                  <c:v>272.5</c:v>
                </c:pt>
                <c:pt idx="55">
                  <c:v>277.08300000000003</c:v>
                </c:pt>
                <c:pt idx="56">
                  <c:v>281.66699999999997</c:v>
                </c:pt>
                <c:pt idx="57">
                  <c:v>286.25</c:v>
                </c:pt>
                <c:pt idx="58">
                  <c:v>290.83300000000003</c:v>
                </c:pt>
                <c:pt idx="59">
                  <c:v>295.41699999999997</c:v>
                </c:pt>
                <c:pt idx="60">
                  <c:v>300</c:v>
                </c:pt>
                <c:pt idx="61">
                  <c:v>304.58300000000003</c:v>
                </c:pt>
                <c:pt idx="62">
                  <c:v>309.16699999999997</c:v>
                </c:pt>
                <c:pt idx="63">
                  <c:v>313.75</c:v>
                </c:pt>
                <c:pt idx="64">
                  <c:v>318.33300000000003</c:v>
                </c:pt>
                <c:pt idx="65">
                  <c:v>322.91699999999997</c:v>
                </c:pt>
                <c:pt idx="66">
                  <c:v>327.5</c:v>
                </c:pt>
                <c:pt idx="67">
                  <c:v>332.08300000000003</c:v>
                </c:pt>
                <c:pt idx="68">
                  <c:v>336.66699999999997</c:v>
                </c:pt>
                <c:pt idx="69">
                  <c:v>341.25</c:v>
                </c:pt>
                <c:pt idx="70">
                  <c:v>345.83300000000003</c:v>
                </c:pt>
                <c:pt idx="71">
                  <c:v>350.41699999999997</c:v>
                </c:pt>
                <c:pt idx="72">
                  <c:v>355</c:v>
                </c:pt>
                <c:pt idx="73">
                  <c:v>359.58300000000003</c:v>
                </c:pt>
                <c:pt idx="74">
                  <c:v>364.16699999999997</c:v>
                </c:pt>
                <c:pt idx="75">
                  <c:v>368.75</c:v>
                </c:pt>
                <c:pt idx="76">
                  <c:v>373.33300000000003</c:v>
                </c:pt>
                <c:pt idx="77">
                  <c:v>377.91699999999997</c:v>
                </c:pt>
                <c:pt idx="78">
                  <c:v>382.5</c:v>
                </c:pt>
                <c:pt idx="79">
                  <c:v>387.08300000000003</c:v>
                </c:pt>
                <c:pt idx="80">
                  <c:v>391.66699999999997</c:v>
                </c:pt>
                <c:pt idx="81">
                  <c:v>396.25</c:v>
                </c:pt>
                <c:pt idx="82">
                  <c:v>400.83300000000003</c:v>
                </c:pt>
                <c:pt idx="83">
                  <c:v>405.41699999999997</c:v>
                </c:pt>
                <c:pt idx="84">
                  <c:v>410</c:v>
                </c:pt>
                <c:pt idx="85">
                  <c:v>414.58300000000003</c:v>
                </c:pt>
                <c:pt idx="86">
                  <c:v>419.16699999999997</c:v>
                </c:pt>
                <c:pt idx="87">
                  <c:v>423.75</c:v>
                </c:pt>
                <c:pt idx="88">
                  <c:v>428.33300000000003</c:v>
                </c:pt>
                <c:pt idx="89">
                  <c:v>432.91699999999997</c:v>
                </c:pt>
                <c:pt idx="90">
                  <c:v>437.5</c:v>
                </c:pt>
                <c:pt idx="91">
                  <c:v>442.08300000000003</c:v>
                </c:pt>
                <c:pt idx="92">
                  <c:v>446.66699999999997</c:v>
                </c:pt>
                <c:pt idx="93">
                  <c:v>451.25</c:v>
                </c:pt>
                <c:pt idx="94">
                  <c:v>455.83300000000003</c:v>
                </c:pt>
                <c:pt idx="95">
                  <c:v>460.41699999999997</c:v>
                </c:pt>
                <c:pt idx="96">
                  <c:v>465</c:v>
                </c:pt>
                <c:pt idx="97">
                  <c:v>469.58300000000003</c:v>
                </c:pt>
                <c:pt idx="98">
                  <c:v>474.16699999999997</c:v>
                </c:pt>
                <c:pt idx="99">
                  <c:v>478.75</c:v>
                </c:pt>
                <c:pt idx="100">
                  <c:v>483.33300000000003</c:v>
                </c:pt>
                <c:pt idx="101">
                  <c:v>487.91699999999997</c:v>
                </c:pt>
                <c:pt idx="102">
                  <c:v>492.5</c:v>
                </c:pt>
                <c:pt idx="103">
                  <c:v>497.08300000000003</c:v>
                </c:pt>
                <c:pt idx="104">
                  <c:v>501.66699999999997</c:v>
                </c:pt>
                <c:pt idx="105">
                  <c:v>506.25</c:v>
                </c:pt>
                <c:pt idx="106">
                  <c:v>510.83300000000003</c:v>
                </c:pt>
                <c:pt idx="107">
                  <c:v>515.41700000000003</c:v>
                </c:pt>
                <c:pt idx="108">
                  <c:v>520</c:v>
                </c:pt>
                <c:pt idx="109">
                  <c:v>524.58299999999997</c:v>
                </c:pt>
                <c:pt idx="110">
                  <c:v>529.16700000000003</c:v>
                </c:pt>
                <c:pt idx="111">
                  <c:v>533.75</c:v>
                </c:pt>
                <c:pt idx="112">
                  <c:v>538.33299999999997</c:v>
                </c:pt>
                <c:pt idx="113">
                  <c:v>542.91700000000003</c:v>
                </c:pt>
                <c:pt idx="114">
                  <c:v>547.5</c:v>
                </c:pt>
                <c:pt idx="115">
                  <c:v>552.08299999999997</c:v>
                </c:pt>
                <c:pt idx="116">
                  <c:v>556.66700000000003</c:v>
                </c:pt>
                <c:pt idx="117">
                  <c:v>561.25</c:v>
                </c:pt>
                <c:pt idx="118">
                  <c:v>565.83299999999997</c:v>
                </c:pt>
                <c:pt idx="119">
                  <c:v>570.41700000000003</c:v>
                </c:pt>
                <c:pt idx="120">
                  <c:v>575</c:v>
                </c:pt>
                <c:pt idx="121">
                  <c:v>579.58299999999997</c:v>
                </c:pt>
                <c:pt idx="122">
                  <c:v>584.16700000000003</c:v>
                </c:pt>
                <c:pt idx="123">
                  <c:v>588.75</c:v>
                </c:pt>
                <c:pt idx="124">
                  <c:v>593.33299999999997</c:v>
                </c:pt>
                <c:pt idx="125">
                  <c:v>597.91700000000003</c:v>
                </c:pt>
                <c:pt idx="126">
                  <c:v>602.5</c:v>
                </c:pt>
                <c:pt idx="127">
                  <c:v>607.08299999999997</c:v>
                </c:pt>
                <c:pt idx="128">
                  <c:v>611.66700000000003</c:v>
                </c:pt>
                <c:pt idx="129">
                  <c:v>616.25</c:v>
                </c:pt>
                <c:pt idx="130">
                  <c:v>620.83299999999997</c:v>
                </c:pt>
                <c:pt idx="131">
                  <c:v>625.41700000000003</c:v>
                </c:pt>
                <c:pt idx="132">
                  <c:v>630</c:v>
                </c:pt>
                <c:pt idx="133">
                  <c:v>634.58299999999997</c:v>
                </c:pt>
                <c:pt idx="134">
                  <c:v>639.16700000000003</c:v>
                </c:pt>
                <c:pt idx="135">
                  <c:v>643.75</c:v>
                </c:pt>
                <c:pt idx="136">
                  <c:v>648.33299999999997</c:v>
                </c:pt>
                <c:pt idx="137">
                  <c:v>652.91700000000003</c:v>
                </c:pt>
                <c:pt idx="138">
                  <c:v>657.5</c:v>
                </c:pt>
                <c:pt idx="139">
                  <c:v>662.08299999999997</c:v>
                </c:pt>
                <c:pt idx="140">
                  <c:v>666.66700000000003</c:v>
                </c:pt>
                <c:pt idx="141">
                  <c:v>671.25</c:v>
                </c:pt>
                <c:pt idx="142">
                  <c:v>675.83299999999997</c:v>
                </c:pt>
                <c:pt idx="143">
                  <c:v>680.41700000000003</c:v>
                </c:pt>
                <c:pt idx="144">
                  <c:v>685</c:v>
                </c:pt>
                <c:pt idx="145">
                  <c:v>689.58299999999997</c:v>
                </c:pt>
                <c:pt idx="146">
                  <c:v>694.16700000000003</c:v>
                </c:pt>
                <c:pt idx="147">
                  <c:v>698.75</c:v>
                </c:pt>
                <c:pt idx="148">
                  <c:v>703.33299999999997</c:v>
                </c:pt>
                <c:pt idx="149">
                  <c:v>707.91700000000003</c:v>
                </c:pt>
                <c:pt idx="150">
                  <c:v>712.5</c:v>
                </c:pt>
                <c:pt idx="151">
                  <c:v>717.08299999999997</c:v>
                </c:pt>
                <c:pt idx="152">
                  <c:v>721.66700000000003</c:v>
                </c:pt>
                <c:pt idx="153">
                  <c:v>726.25</c:v>
                </c:pt>
                <c:pt idx="154">
                  <c:v>730.83299999999997</c:v>
                </c:pt>
                <c:pt idx="155">
                  <c:v>735.41700000000003</c:v>
                </c:pt>
                <c:pt idx="156">
                  <c:v>740</c:v>
                </c:pt>
                <c:pt idx="157">
                  <c:v>744.58299999999997</c:v>
                </c:pt>
                <c:pt idx="158">
                  <c:v>749.16700000000003</c:v>
                </c:pt>
                <c:pt idx="159">
                  <c:v>753.75</c:v>
                </c:pt>
                <c:pt idx="160">
                  <c:v>758.33299999999997</c:v>
                </c:pt>
                <c:pt idx="161">
                  <c:v>762.91700000000003</c:v>
                </c:pt>
                <c:pt idx="162">
                  <c:v>767.5</c:v>
                </c:pt>
                <c:pt idx="163">
                  <c:v>772.08299999999997</c:v>
                </c:pt>
                <c:pt idx="164">
                  <c:v>776.66700000000003</c:v>
                </c:pt>
                <c:pt idx="165">
                  <c:v>781.25</c:v>
                </c:pt>
                <c:pt idx="166">
                  <c:v>785.83299999999997</c:v>
                </c:pt>
                <c:pt idx="167">
                  <c:v>790.41700000000003</c:v>
                </c:pt>
                <c:pt idx="168">
                  <c:v>795</c:v>
                </c:pt>
                <c:pt idx="169">
                  <c:v>799.58299999999997</c:v>
                </c:pt>
                <c:pt idx="170">
                  <c:v>804.16700000000003</c:v>
                </c:pt>
                <c:pt idx="171">
                  <c:v>808.75</c:v>
                </c:pt>
                <c:pt idx="172">
                  <c:v>813.33299999999997</c:v>
                </c:pt>
                <c:pt idx="173">
                  <c:v>817.91700000000003</c:v>
                </c:pt>
                <c:pt idx="174">
                  <c:v>822.5</c:v>
                </c:pt>
                <c:pt idx="175">
                  <c:v>827.08299999999997</c:v>
                </c:pt>
                <c:pt idx="176">
                  <c:v>831.66700000000003</c:v>
                </c:pt>
                <c:pt idx="177">
                  <c:v>836.25</c:v>
                </c:pt>
                <c:pt idx="178">
                  <c:v>840.83299999999997</c:v>
                </c:pt>
                <c:pt idx="179">
                  <c:v>845.41700000000003</c:v>
                </c:pt>
                <c:pt idx="180">
                  <c:v>850</c:v>
                </c:pt>
                <c:pt idx="181">
                  <c:v>854.58299999999997</c:v>
                </c:pt>
                <c:pt idx="182">
                  <c:v>859.16700000000003</c:v>
                </c:pt>
                <c:pt idx="183">
                  <c:v>863.75</c:v>
                </c:pt>
                <c:pt idx="184">
                  <c:v>868.33299999999997</c:v>
                </c:pt>
                <c:pt idx="185">
                  <c:v>872.91700000000003</c:v>
                </c:pt>
                <c:pt idx="186">
                  <c:v>877.5</c:v>
                </c:pt>
                <c:pt idx="187">
                  <c:v>882.08299999999997</c:v>
                </c:pt>
                <c:pt idx="188">
                  <c:v>886.66700000000003</c:v>
                </c:pt>
                <c:pt idx="189">
                  <c:v>891.25</c:v>
                </c:pt>
                <c:pt idx="190">
                  <c:v>895.83299999999997</c:v>
                </c:pt>
                <c:pt idx="191">
                  <c:v>900</c:v>
                </c:pt>
                <c:pt idx="192">
                  <c:v>900</c:v>
                </c:pt>
                <c:pt idx="193">
                  <c:v>900</c:v>
                </c:pt>
                <c:pt idx="194">
                  <c:v>900</c:v>
                </c:pt>
                <c:pt idx="195">
                  <c:v>900</c:v>
                </c:pt>
                <c:pt idx="196">
                  <c:v>900</c:v>
                </c:pt>
              </c:numCache>
            </c:numRef>
          </c:xVal>
          <c:yVal>
            <c:numRef>
              <c:f>'LECHERO PALO 100%  M9R1'!$G$12:$G$208</c:f>
              <c:numCache>
                <c:formatCode>General</c:formatCode>
                <c:ptCount val="197"/>
                <c:pt idx="0">
                  <c:v>100</c:v>
                </c:pt>
                <c:pt idx="1">
                  <c:v>99.862121153821491</c:v>
                </c:pt>
                <c:pt idx="2">
                  <c:v>99.739205903352271</c:v>
                </c:pt>
                <c:pt idx="3">
                  <c:v>99.590638774524265</c:v>
                </c:pt>
                <c:pt idx="4">
                  <c:v>99.465799633178136</c:v>
                </c:pt>
                <c:pt idx="5">
                  <c:v>99.259943309348827</c:v>
                </c:pt>
                <c:pt idx="6">
                  <c:v>99.007913604473686</c:v>
                </c:pt>
                <c:pt idx="7">
                  <c:v>98.701587423739099</c:v>
                </c:pt>
                <c:pt idx="8">
                  <c:v>98.337758282350208</c:v>
                </c:pt>
                <c:pt idx="9">
                  <c:v>97.913647226818185</c:v>
                </c:pt>
                <c:pt idx="10">
                  <c:v>97.434170867161754</c:v>
                </c:pt>
                <c:pt idx="11">
                  <c:v>96.915147861702181</c:v>
                </c:pt>
                <c:pt idx="12">
                  <c:v>96.382230088798252</c:v>
                </c:pt>
                <c:pt idx="13">
                  <c:v>95.861710723767743</c:v>
                </c:pt>
                <c:pt idx="14">
                  <c:v>95.384158254988222</c:v>
                </c:pt>
                <c:pt idx="15">
                  <c:v>94.968384059922784</c:v>
                </c:pt>
                <c:pt idx="16">
                  <c:v>94.61673956075434</c:v>
                </c:pt>
                <c:pt idx="17">
                  <c:v>94.3281559292179</c:v>
                </c:pt>
                <c:pt idx="18">
                  <c:v>94.097716555294767</c:v>
                </c:pt>
                <c:pt idx="19">
                  <c:v>93.917298344171243</c:v>
                </c:pt>
                <c:pt idx="20">
                  <c:v>93.794383093702038</c:v>
                </c:pt>
                <c:pt idx="21">
                  <c:v>93.681728594576342</c:v>
                </c:pt>
                <c:pt idx="22">
                  <c:v>93.612682288660594</c:v>
                </c:pt>
                <c:pt idx="23">
                  <c:v>93.544277279703792</c:v>
                </c:pt>
                <c:pt idx="24">
                  <c:v>93.498103898657973</c:v>
                </c:pt>
                <c:pt idx="25">
                  <c:v>93.452571814571129</c:v>
                </c:pt>
                <c:pt idx="26">
                  <c:v>93.407467261790245</c:v>
                </c:pt>
                <c:pt idx="27">
                  <c:v>93.363431537274323</c:v>
                </c:pt>
                <c:pt idx="28">
                  <c:v>93.319609578411374</c:v>
                </c:pt>
                <c:pt idx="29">
                  <c:v>93.276428916507399</c:v>
                </c:pt>
                <c:pt idx="30">
                  <c:v>93.21251298626342</c:v>
                </c:pt>
                <c:pt idx="31">
                  <c:v>93.170401152624407</c:v>
                </c:pt>
                <c:pt idx="32">
                  <c:v>93.107554050645362</c:v>
                </c:pt>
                <c:pt idx="33">
                  <c:v>93.023971680326298</c:v>
                </c:pt>
                <c:pt idx="34">
                  <c:v>92.936327762600413</c:v>
                </c:pt>
                <c:pt idx="35">
                  <c:v>92.81939795041491</c:v>
                </c:pt>
                <c:pt idx="36">
                  <c:v>92.672113415504839</c:v>
                </c:pt>
                <c:pt idx="37">
                  <c:v>92.491053907422355</c:v>
                </c:pt>
                <c:pt idx="38">
                  <c:v>92.260187002193234</c:v>
                </c:pt>
                <c:pt idx="39">
                  <c:v>91.973099730227744</c:v>
                </c:pt>
                <c:pt idx="40">
                  <c:v>91.614828495816596</c:v>
                </c:pt>
                <c:pt idx="41">
                  <c:v>91.184732002000857</c:v>
                </c:pt>
                <c:pt idx="42">
                  <c:v>90.685161670963367</c:v>
                </c:pt>
                <c:pt idx="43">
                  <c:v>90.115689971398155</c:v>
                </c:pt>
                <c:pt idx="44">
                  <c:v>89.476316903305246</c:v>
                </c:pt>
                <c:pt idx="45">
                  <c:v>88.777303218028138</c:v>
                </c:pt>
                <c:pt idx="46">
                  <c:v>88.016511259036932</c:v>
                </c:pt>
                <c:pt idx="47">
                  <c:v>87.18710052543598</c:v>
                </c:pt>
                <c:pt idx="48">
                  <c:v>86.267053154967272</c:v>
                </c:pt>
                <c:pt idx="49">
                  <c:v>85.222166643152448</c:v>
                </c:pt>
                <c:pt idx="50">
                  <c:v>83.994082966725244</c:v>
                </c:pt>
                <c:pt idx="51">
                  <c:v>82.521451383277537</c:v>
                </c:pt>
                <c:pt idx="52">
                  <c:v>80.754464495662688</c:v>
                </c:pt>
                <c:pt idx="53">
                  <c:v>78.641391015857124</c:v>
                </c:pt>
                <c:pt idx="54">
                  <c:v>76.147173376770525</c:v>
                </c:pt>
                <c:pt idx="55">
                  <c:v>73.275873125809625</c:v>
                </c:pt>
                <c:pt idx="56">
                  <c:v>70.035399592135121</c:v>
                </c:pt>
                <c:pt idx="57">
                  <c:v>66.519382131756601</c:v>
                </c:pt>
                <c:pt idx="58">
                  <c:v>62.848812104266329</c:v>
                </c:pt>
                <c:pt idx="59">
                  <c:v>59.174180529369266</c:v>
                </c:pt>
                <c:pt idx="60">
                  <c:v>55.626098221042227</c:v>
                </c:pt>
                <c:pt idx="61">
                  <c:v>52.266343452999351</c:v>
                </c:pt>
                <c:pt idx="62">
                  <c:v>49.141944668898375</c:v>
                </c:pt>
                <c:pt idx="63">
                  <c:v>46.288386967135665</c:v>
                </c:pt>
                <c:pt idx="64">
                  <c:v>43.722557834297419</c:v>
                </c:pt>
                <c:pt idx="65">
                  <c:v>41.494478433183268</c:v>
                </c:pt>
                <c:pt idx="66">
                  <c:v>39.590681527654858</c:v>
                </c:pt>
                <c:pt idx="67">
                  <c:v>37.970337877991113</c:v>
                </c:pt>
                <c:pt idx="68">
                  <c:v>36.573593101354838</c:v>
                </c:pt>
                <c:pt idx="69">
                  <c:v>35.34465436231568</c:v>
                </c:pt>
                <c:pt idx="70">
                  <c:v>34.239058405051708</c:v>
                </c:pt>
                <c:pt idx="71">
                  <c:v>33.221106365513606</c:v>
                </c:pt>
                <c:pt idx="72">
                  <c:v>32.264291302730655</c:v>
                </c:pt>
                <c:pt idx="73">
                  <c:v>31.346381588791843</c:v>
                </c:pt>
                <c:pt idx="74">
                  <c:v>30.447710783622128</c:v>
                </c:pt>
                <c:pt idx="75">
                  <c:v>29.564217339814718</c:v>
                </c:pt>
                <c:pt idx="76">
                  <c:v>28.681151427313267</c:v>
                </c:pt>
                <c:pt idx="77">
                  <c:v>27.789534888692231</c:v>
                </c:pt>
                <c:pt idx="78">
                  <c:v>26.881030863484995</c:v>
                </c:pt>
                <c:pt idx="79">
                  <c:v>25.951577804284724</c:v>
                </c:pt>
                <c:pt idx="80">
                  <c:v>24.98492952146421</c:v>
                </c:pt>
                <c:pt idx="81">
                  <c:v>23.970397732373954</c:v>
                </c:pt>
                <c:pt idx="82">
                  <c:v>22.893018841304652</c:v>
                </c:pt>
                <c:pt idx="83">
                  <c:v>21.747448706931564</c:v>
                </c:pt>
                <c:pt idx="84">
                  <c:v>20.522079854297331</c:v>
                </c:pt>
                <c:pt idx="85">
                  <c:v>19.239186664443494</c:v>
                </c:pt>
                <c:pt idx="86">
                  <c:v>17.92548984399383</c:v>
                </c:pt>
                <c:pt idx="87">
                  <c:v>16.60238733481259</c:v>
                </c:pt>
                <c:pt idx="88">
                  <c:v>15.240999397180857</c:v>
                </c:pt>
                <c:pt idx="89">
                  <c:v>13.844553892458762</c:v>
                </c:pt>
                <c:pt idx="90">
                  <c:v>12.534875866285304</c:v>
                </c:pt>
                <c:pt idx="91">
                  <c:v>11.255296044052827</c:v>
                </c:pt>
                <c:pt idx="92">
                  <c:v>10.011179943651371</c:v>
                </c:pt>
                <c:pt idx="93">
                  <c:v>8.8142205462994951</c:v>
                </c:pt>
                <c:pt idx="94">
                  <c:v>7.6708308215869181</c:v>
                </c:pt>
                <c:pt idx="95">
                  <c:v>6.596017118353501</c:v>
                </c:pt>
                <c:pt idx="96">
                  <c:v>5.6078853874074923</c:v>
                </c:pt>
                <c:pt idx="97">
                  <c:v>4.7459395214214624</c:v>
                </c:pt>
                <c:pt idx="98">
                  <c:v>4.0316415919555766</c:v>
                </c:pt>
                <c:pt idx="99">
                  <c:v>3.4702929872039761</c:v>
                </c:pt>
                <c:pt idx="100">
                  <c:v>3.0426975515282066</c:v>
                </c:pt>
                <c:pt idx="101">
                  <c:v>2.7209802437783424</c:v>
                </c:pt>
                <c:pt idx="102">
                  <c:v>2.4891941462413456</c:v>
                </c:pt>
                <c:pt idx="103">
                  <c:v>2.333423114907589</c:v>
                </c:pt>
                <c:pt idx="104">
                  <c:v>2.2269678197186096</c:v>
                </c:pt>
                <c:pt idx="105">
                  <c:v>2.1634366676500036</c:v>
                </c:pt>
                <c:pt idx="106">
                  <c:v>2.1214830205941695</c:v>
                </c:pt>
                <c:pt idx="107">
                  <c:v>2.1010491618248608</c:v>
                </c:pt>
                <c:pt idx="108">
                  <c:v>2.0808376193346874</c:v>
                </c:pt>
                <c:pt idx="109">
                  <c:v>2.060743647953629</c:v>
                </c:pt>
                <c:pt idx="110">
                  <c:v>2.0408741305082003</c:v>
                </c:pt>
                <c:pt idx="111">
                  <c:v>2.0211179088588693</c:v>
                </c:pt>
                <c:pt idx="112">
                  <c:v>2.001517736136222</c:v>
                </c:pt>
                <c:pt idx="113">
                  <c:v>1.9821655315710558</c:v>
                </c:pt>
                <c:pt idx="114">
                  <c:v>1.9628860073278815</c:v>
                </c:pt>
                <c:pt idx="115">
                  <c:v>1.943717641224282</c:v>
                </c:pt>
                <c:pt idx="116">
                  <c:v>1.924741664208355</c:v>
                </c:pt>
                <c:pt idx="117">
                  <c:v>1.9058725700189569</c:v>
                </c:pt>
                <c:pt idx="118">
                  <c:v>1.8871466988170056</c:v>
                </c:pt>
                <c:pt idx="119">
                  <c:v>1.8685298480981203</c:v>
                </c:pt>
                <c:pt idx="120">
                  <c:v>1.871409271443909</c:v>
                </c:pt>
                <c:pt idx="121">
                  <c:v>1.8530532148216565</c:v>
                </c:pt>
                <c:pt idx="122">
                  <c:v>1.8347762514910215</c:v>
                </c:pt>
                <c:pt idx="123">
                  <c:v>1.8166275475521587</c:v>
                </c:pt>
                <c:pt idx="124">
                  <c:v>1.7985985523789907</c:v>
                </c:pt>
                <c:pt idx="125">
                  <c:v>1.780689265971489</c:v>
                </c:pt>
                <c:pt idx="126">
                  <c:v>1.7629018259862193</c:v>
                </c:pt>
                <c:pt idx="127">
                  <c:v>1.7452127182012873</c:v>
                </c:pt>
                <c:pt idx="128">
                  <c:v>1.7276326308994072</c:v>
                </c:pt>
                <c:pt idx="129">
                  <c:v>1.7101380498586991</c:v>
                </c:pt>
                <c:pt idx="130">
                  <c:v>1.6927888294620459</c:v>
                </c:pt>
                <c:pt idx="131">
                  <c:v>1.6755165647004588</c:v>
                </c:pt>
                <c:pt idx="132">
                  <c:v>1.6583597333914781</c:v>
                </c:pt>
                <c:pt idx="133">
                  <c:v>1.641299096626355</c:v>
                </c:pt>
                <c:pt idx="134">
                  <c:v>1.624323966122418</c:v>
                </c:pt>
                <c:pt idx="135">
                  <c:v>1.6074770950102817</c:v>
                </c:pt>
                <c:pt idx="136">
                  <c:v>1.5907157301593458</c:v>
                </c:pt>
                <c:pt idx="137">
                  <c:v>1.5739992560955329</c:v>
                </c:pt>
                <c:pt idx="138">
                  <c:v>1.5573960778277893</c:v>
                </c:pt>
                <c:pt idx="139">
                  <c:v>1.5409040576996205</c:v>
                </c:pt>
                <c:pt idx="140">
                  <c:v>1.524501819145712</c:v>
                </c:pt>
                <c:pt idx="141">
                  <c:v>1.5081872245095127</c:v>
                </c:pt>
                <c:pt idx="142">
                  <c:v>1.4919474478518566</c:v>
                </c:pt>
                <c:pt idx="143">
                  <c:v>1.475806003394581</c:v>
                </c:pt>
                <c:pt idx="144">
                  <c:v>1.4597265509766828</c:v>
                </c:pt>
                <c:pt idx="145">
                  <c:v>1.4651134454320385</c:v>
                </c:pt>
                <c:pt idx="146">
                  <c:v>1.449196454910421</c:v>
                </c:pt>
                <c:pt idx="147">
                  <c:v>1.4333649706499756</c:v>
                </c:pt>
                <c:pt idx="148">
                  <c:v>1.4176382315595077</c:v>
                </c:pt>
                <c:pt idx="149">
                  <c:v>1.4019264560647571</c:v>
                </c:pt>
                <c:pt idx="150">
                  <c:v>1.3863386646487186</c:v>
                </c:pt>
                <c:pt idx="151">
                  <c:v>1.3708064523024603</c:v>
                </c:pt>
                <c:pt idx="152">
                  <c:v>1.3553789851261939</c:v>
                </c:pt>
                <c:pt idx="153">
                  <c:v>1.3399942710804851</c:v>
                </c:pt>
                <c:pt idx="154">
                  <c:v>1.3246800997002879</c:v>
                </c:pt>
                <c:pt idx="155">
                  <c:v>1.3094663981770083</c:v>
                </c:pt>
                <c:pt idx="156">
                  <c:v>1.3156634644571881</c:v>
                </c:pt>
                <c:pt idx="157">
                  <c:v>1.3005737470126348</c:v>
                </c:pt>
                <c:pt idx="158">
                  <c:v>1.2855353333247876</c:v>
                </c:pt>
                <c:pt idx="159">
                  <c:v>1.2705867012112009</c:v>
                </c:pt>
                <c:pt idx="160">
                  <c:v>1.2556936481673944</c:v>
                </c:pt>
                <c:pt idx="161">
                  <c:v>1.240869000132534</c:v>
                </c:pt>
                <c:pt idx="162">
                  <c:v>1.226129858358874</c:v>
                </c:pt>
                <c:pt idx="163">
                  <c:v>1.2114334697158142</c:v>
                </c:pt>
                <c:pt idx="164">
                  <c:v>1.1754374714088414</c:v>
                </c:pt>
                <c:pt idx="165">
                  <c:v>1.1608928563794052</c:v>
                </c:pt>
                <c:pt idx="166">
                  <c:v>1.1463931321371064</c:v>
                </c:pt>
                <c:pt idx="167">
                  <c:v>1.1319532622776194</c:v>
                </c:pt>
                <c:pt idx="168">
                  <c:v>1.0962030944715906</c:v>
                </c:pt>
                <c:pt idx="169">
                  <c:v>1.0818829333777984</c:v>
                </c:pt>
                <c:pt idx="170">
                  <c:v>1.0676397279190724</c:v>
                </c:pt>
                <c:pt idx="171">
                  <c:v>1.0320776738876702</c:v>
                </c:pt>
                <c:pt idx="172">
                  <c:v>1.0179434889119818</c:v>
                </c:pt>
                <c:pt idx="173">
                  <c:v>1.0038670206625824</c:v>
                </c:pt>
                <c:pt idx="174">
                  <c:v>0.968458877901341</c:v>
                </c:pt>
                <c:pt idx="175">
                  <c:v>0.95447432888273909</c:v>
                </c:pt>
                <c:pt idx="176">
                  <c:v>0.94056032252962041</c:v>
                </c:pt>
                <c:pt idx="177">
                  <c:v>0.90532319229075142</c:v>
                </c:pt>
                <c:pt idx="178">
                  <c:v>0.89149896751189317</c:v>
                </c:pt>
                <c:pt idx="179">
                  <c:v>0.87773459711586099</c:v>
                </c:pt>
                <c:pt idx="180">
                  <c:v>0.8586752514952849</c:v>
                </c:pt>
                <c:pt idx="181">
                  <c:v>0.82898533995152945</c:v>
                </c:pt>
                <c:pt idx="182">
                  <c:v>0.81537915613870382</c:v>
                </c:pt>
                <c:pt idx="183">
                  <c:v>0.8018135877999697</c:v>
                </c:pt>
                <c:pt idx="184">
                  <c:v>0.78829291024835868</c:v>
                </c:pt>
                <c:pt idx="185">
                  <c:v>0.75344269584138601</c:v>
                </c:pt>
                <c:pt idx="186">
                  <c:v>0.74002890111628972</c:v>
                </c:pt>
                <c:pt idx="187">
                  <c:v>0.72663862061300222</c:v>
                </c:pt>
                <c:pt idx="188">
                  <c:v>0.71331246980560081</c:v>
                </c:pt>
                <c:pt idx="189">
                  <c:v>0.67864823151676035</c:v>
                </c:pt>
                <c:pt idx="190">
                  <c:v>0.66545675307074248</c:v>
                </c:pt>
                <c:pt idx="191">
                  <c:v>0.63751116925536166</c:v>
                </c:pt>
                <c:pt idx="192">
                  <c:v>0.6145869406287261</c:v>
                </c:pt>
                <c:pt idx="193">
                  <c:v>0.60153868517022602</c:v>
                </c:pt>
                <c:pt idx="194">
                  <c:v>0.58040153740257949</c:v>
                </c:pt>
                <c:pt idx="195">
                  <c:v>0.55901000850788307</c:v>
                </c:pt>
                <c:pt idx="196">
                  <c:v>0.53755434991728634</c:v>
                </c:pt>
              </c:numCache>
            </c:numRef>
          </c:yVal>
          <c:smooth val="0"/>
          <c:extLst>
            <c:ext xmlns:c16="http://schemas.microsoft.com/office/drawing/2014/chart" uri="{C3380CC4-5D6E-409C-BE32-E72D297353CC}">
              <c16:uniqueId val="{00000001-4DB4-49CB-AFC3-6D77D29F9760}"/>
            </c:ext>
          </c:extLst>
        </c:ser>
        <c:dLbls>
          <c:showLegendKey val="0"/>
          <c:showVal val="0"/>
          <c:showCatName val="0"/>
          <c:showSerName val="0"/>
          <c:showPercent val="0"/>
          <c:showBubbleSize val="0"/>
        </c:dLbls>
        <c:axId val="103484032"/>
        <c:axId val="103490688"/>
      </c:scatterChart>
      <c:valAx>
        <c:axId val="103484032"/>
        <c:scaling>
          <c:orientation val="minMax"/>
          <c:max val="90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Temperatura (ºC)</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03490688"/>
        <c:crosses val="autoZero"/>
        <c:crossBetween val="midCat"/>
        <c:majorUnit val="100"/>
      </c:valAx>
      <c:valAx>
        <c:axId val="103490688"/>
        <c:scaling>
          <c:orientation val="minMax"/>
          <c:max val="1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aseline="0" dirty="0"/>
                  <a:t>Porcentaje de peso</a:t>
                </a:r>
                <a:endParaRPr lang="es-ES" dirty="0"/>
              </a:p>
            </c:rich>
          </c:tx>
          <c:layout>
            <c:manualLayout>
              <c:xMode val="edge"/>
              <c:yMode val="edge"/>
              <c:x val="1.3937282229965157E-2"/>
              <c:y val="0.17865991420675939"/>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03484032"/>
        <c:crosses val="autoZero"/>
        <c:crossBetween val="midCat"/>
      </c:valAx>
      <c:spPr>
        <a:noFill/>
        <a:ln>
          <a:noFill/>
        </a:ln>
        <a:effectLst/>
      </c:spPr>
    </c:plotArea>
    <c:legend>
      <c:legendPos val="r"/>
      <c:layout>
        <c:manualLayout>
          <c:xMode val="edge"/>
          <c:yMode val="edge"/>
          <c:x val="0.60004085975739518"/>
          <c:y val="0.17487064116985376"/>
          <c:w val="0.31163013407107898"/>
          <c:h val="0.1554305271312451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noFill/>
      <a:round/>
    </a:ln>
    <a:effectLst/>
  </c:spPr>
  <c:txPr>
    <a:bodyPr/>
    <a:lstStyle/>
    <a:p>
      <a:pPr>
        <a:defRPr/>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11646704596184"/>
          <c:y val="8.7301401735263448E-2"/>
          <c:w val="0.7048841693340806"/>
          <c:h val="0.73525610608717573"/>
        </c:manualLayout>
      </c:layout>
      <c:scatterChart>
        <c:scatterStyle val="lineMarker"/>
        <c:varyColors val="0"/>
        <c:ser>
          <c:idx val="0"/>
          <c:order val="0"/>
          <c:tx>
            <c:v>50ºC/min</c:v>
          </c:tx>
          <c:spPr>
            <a:ln w="28575" cap="rnd">
              <a:noFill/>
              <a:round/>
            </a:ln>
            <a:effectLst/>
          </c:spPr>
          <c:marker>
            <c:symbol val="circle"/>
            <c:size val="5"/>
            <c:spPr>
              <a:noFill/>
              <a:ln w="9525">
                <a:solidFill>
                  <a:schemeClr val="accent2"/>
                </a:solidFill>
              </a:ln>
              <a:effectLst/>
            </c:spPr>
          </c:marker>
          <c:xVal>
            <c:numRef>
              <c:f>'LECHERO PALO 100%  M10R1'!$C$12:$C$197</c:f>
              <c:numCache>
                <c:formatCode>General</c:formatCode>
                <c:ptCount val="186"/>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pt idx="165">
                  <c:v>16.5</c:v>
                </c:pt>
                <c:pt idx="166">
                  <c:v>16.600000000000001</c:v>
                </c:pt>
                <c:pt idx="167">
                  <c:v>16.7</c:v>
                </c:pt>
                <c:pt idx="168">
                  <c:v>16.8</c:v>
                </c:pt>
                <c:pt idx="169">
                  <c:v>16.899999999999999</c:v>
                </c:pt>
                <c:pt idx="170">
                  <c:v>17</c:v>
                </c:pt>
                <c:pt idx="171">
                  <c:v>17.100000000000001</c:v>
                </c:pt>
                <c:pt idx="172">
                  <c:v>17.2</c:v>
                </c:pt>
                <c:pt idx="173">
                  <c:v>17.3</c:v>
                </c:pt>
                <c:pt idx="174">
                  <c:v>17.399999999999999</c:v>
                </c:pt>
                <c:pt idx="175">
                  <c:v>17.5</c:v>
                </c:pt>
                <c:pt idx="176">
                  <c:v>17.600000000000001</c:v>
                </c:pt>
                <c:pt idx="177">
                  <c:v>17.7</c:v>
                </c:pt>
                <c:pt idx="178">
                  <c:v>17.8</c:v>
                </c:pt>
                <c:pt idx="179">
                  <c:v>17.899999999999999</c:v>
                </c:pt>
                <c:pt idx="180">
                  <c:v>18</c:v>
                </c:pt>
                <c:pt idx="181">
                  <c:v>18.100000000000001</c:v>
                </c:pt>
                <c:pt idx="182">
                  <c:v>18.2</c:v>
                </c:pt>
                <c:pt idx="183">
                  <c:v>18.3</c:v>
                </c:pt>
                <c:pt idx="184">
                  <c:v>18.399999999999999</c:v>
                </c:pt>
                <c:pt idx="185">
                  <c:v>18.5</c:v>
                </c:pt>
              </c:numCache>
            </c:numRef>
          </c:xVal>
          <c:yVal>
            <c:numRef>
              <c:f>'LECHERO PALO 100%  M10R1'!$G$12:$G$197</c:f>
              <c:numCache>
                <c:formatCode>General</c:formatCode>
                <c:ptCount val="186"/>
                <c:pt idx="0">
                  <c:v>100</c:v>
                </c:pt>
                <c:pt idx="1">
                  <c:v>100.06454326150828</c:v>
                </c:pt>
                <c:pt idx="2">
                  <c:v>99.722551590801558</c:v>
                </c:pt>
                <c:pt idx="3">
                  <c:v>99.719631081231057</c:v>
                </c:pt>
                <c:pt idx="4">
                  <c:v>99.622670163490127</c:v>
                </c:pt>
                <c:pt idx="5">
                  <c:v>99.450068047872989</c:v>
                </c:pt>
                <c:pt idx="6">
                  <c:v>99.283891053310981</c:v>
                </c:pt>
                <c:pt idx="7">
                  <c:v>99.03301928120419</c:v>
                </c:pt>
                <c:pt idx="8">
                  <c:v>98.734835254055128</c:v>
                </c:pt>
                <c:pt idx="9">
                  <c:v>98.368311302956144</c:v>
                </c:pt>
                <c:pt idx="10">
                  <c:v>97.930234867379667</c:v>
                </c:pt>
                <c:pt idx="11">
                  <c:v>97.42089799828274</c:v>
                </c:pt>
                <c:pt idx="12">
                  <c:v>96.858115804045497</c:v>
                </c:pt>
                <c:pt idx="13">
                  <c:v>96.268172870802502</c:v>
                </c:pt>
                <c:pt idx="14">
                  <c:v>95.684363007657581</c:v>
                </c:pt>
                <c:pt idx="15">
                  <c:v>95.142900533285058</c:v>
                </c:pt>
                <c:pt idx="16">
                  <c:v>94.669777982862456</c:v>
                </c:pt>
                <c:pt idx="17">
                  <c:v>94.26733176404619</c:v>
                </c:pt>
                <c:pt idx="18">
                  <c:v>93.946659813204207</c:v>
                </c:pt>
                <c:pt idx="19">
                  <c:v>93.688778818128185</c:v>
                </c:pt>
                <c:pt idx="20">
                  <c:v>93.490768269247624</c:v>
                </c:pt>
                <c:pt idx="21">
                  <c:v>93.341238179237521</c:v>
                </c:pt>
                <c:pt idx="22">
                  <c:v>93.246613669153007</c:v>
                </c:pt>
                <c:pt idx="23">
                  <c:v>93.174477082761399</c:v>
                </c:pt>
                <c:pt idx="24">
                  <c:v>93.095623324357646</c:v>
                </c:pt>
                <c:pt idx="25">
                  <c:v>93.01910597361028</c:v>
                </c:pt>
                <c:pt idx="26">
                  <c:v>92.969165259954565</c:v>
                </c:pt>
                <c:pt idx="27">
                  <c:v>92.92156095395525</c:v>
                </c:pt>
                <c:pt idx="28">
                  <c:v>92.861106405845689</c:v>
                </c:pt>
                <c:pt idx="29">
                  <c:v>92.798315450079741</c:v>
                </c:pt>
                <c:pt idx="30">
                  <c:v>92.723258354117633</c:v>
                </c:pt>
                <c:pt idx="31">
                  <c:v>92.648493309112581</c:v>
                </c:pt>
                <c:pt idx="32">
                  <c:v>92.550656238500494</c:v>
                </c:pt>
                <c:pt idx="33">
                  <c:v>92.435880212379459</c:v>
                </c:pt>
                <c:pt idx="34">
                  <c:v>92.280801154185383</c:v>
                </c:pt>
                <c:pt idx="35">
                  <c:v>92.095640847415055</c:v>
                </c:pt>
                <c:pt idx="36">
                  <c:v>91.853822654976838</c:v>
                </c:pt>
                <c:pt idx="37">
                  <c:v>91.539575825189985</c:v>
                </c:pt>
                <c:pt idx="38">
                  <c:v>91.148227542741651</c:v>
                </c:pt>
                <c:pt idx="39">
                  <c:v>90.661086546380616</c:v>
                </c:pt>
                <c:pt idx="40">
                  <c:v>90.088082568646584</c:v>
                </c:pt>
                <c:pt idx="41">
                  <c:v>89.430967915281869</c:v>
                </c:pt>
                <c:pt idx="42">
                  <c:v>88.687990280544156</c:v>
                </c:pt>
                <c:pt idx="43">
                  <c:v>87.871999906543692</c:v>
                </c:pt>
                <c:pt idx="44">
                  <c:v>86.98679345572215</c:v>
                </c:pt>
                <c:pt idx="45">
                  <c:v>86.018352482141097</c:v>
                </c:pt>
                <c:pt idx="46">
                  <c:v>84.917612425015918</c:v>
                </c:pt>
                <c:pt idx="47">
                  <c:v>83.63463257069094</c:v>
                </c:pt>
                <c:pt idx="48">
                  <c:v>82.103993504786729</c:v>
                </c:pt>
                <c:pt idx="49">
                  <c:v>80.275462462690484</c:v>
                </c:pt>
                <c:pt idx="50">
                  <c:v>78.095594119261932</c:v>
                </c:pt>
                <c:pt idx="51">
                  <c:v>75.572857952255518</c:v>
                </c:pt>
                <c:pt idx="52">
                  <c:v>72.710174471241743</c:v>
                </c:pt>
                <c:pt idx="53">
                  <c:v>69.558652593704551</c:v>
                </c:pt>
                <c:pt idx="54">
                  <c:v>66.192765313691936</c:v>
                </c:pt>
                <c:pt idx="55">
                  <c:v>62.722031740098018</c:v>
                </c:pt>
                <c:pt idx="56">
                  <c:v>59.242828688749611</c:v>
                </c:pt>
                <c:pt idx="57">
                  <c:v>55.835470172835763</c:v>
                </c:pt>
                <c:pt idx="58">
                  <c:v>52.564207402907662</c:v>
                </c:pt>
                <c:pt idx="59">
                  <c:v>49.469927512952459</c:v>
                </c:pt>
                <c:pt idx="60">
                  <c:v>46.605199675239341</c:v>
                </c:pt>
                <c:pt idx="61">
                  <c:v>44.044204832859236</c:v>
                </c:pt>
                <c:pt idx="62">
                  <c:v>41.828414221713409</c:v>
                </c:pt>
                <c:pt idx="63">
                  <c:v>39.923657879826877</c:v>
                </c:pt>
                <c:pt idx="64">
                  <c:v>38.328767603371446</c:v>
                </c:pt>
                <c:pt idx="65">
                  <c:v>36.995262933476639</c:v>
                </c:pt>
                <c:pt idx="66">
                  <c:v>35.853343691407275</c:v>
                </c:pt>
                <c:pt idx="67">
                  <c:v>34.85190095967944</c:v>
                </c:pt>
                <c:pt idx="68">
                  <c:v>33.947127094735492</c:v>
                </c:pt>
                <c:pt idx="69">
                  <c:v>33.103683930772249</c:v>
                </c:pt>
                <c:pt idx="70">
                  <c:v>32.298791493139717</c:v>
                </c:pt>
                <c:pt idx="71">
                  <c:v>31.514050571543734</c:v>
                </c:pt>
                <c:pt idx="72">
                  <c:v>30.737195025788097</c:v>
                </c:pt>
                <c:pt idx="73">
                  <c:v>29.954498460891472</c:v>
                </c:pt>
                <c:pt idx="74">
                  <c:v>29.16923184757276</c:v>
                </c:pt>
                <c:pt idx="75">
                  <c:v>28.379759700472533</c:v>
                </c:pt>
                <c:pt idx="76">
                  <c:v>27.578780745664503</c:v>
                </c:pt>
                <c:pt idx="77">
                  <c:v>26.766382598435783</c:v>
                </c:pt>
                <c:pt idx="78">
                  <c:v>25.938096879143473</c:v>
                </c:pt>
                <c:pt idx="79">
                  <c:v>25.092492538098057</c:v>
                </c:pt>
                <c:pt idx="80">
                  <c:v>24.225218016039435</c:v>
                </c:pt>
                <c:pt idx="81">
                  <c:v>23.340595667132007</c:v>
                </c:pt>
                <c:pt idx="82">
                  <c:v>22.446014380589133</c:v>
                </c:pt>
                <c:pt idx="83">
                  <c:v>21.545767305479458</c:v>
                </c:pt>
                <c:pt idx="84">
                  <c:v>20.650076225299799</c:v>
                </c:pt>
                <c:pt idx="85">
                  <c:v>19.751669071219553</c:v>
                </c:pt>
                <c:pt idx="86">
                  <c:v>18.862227881520766</c:v>
                </c:pt>
                <c:pt idx="87">
                  <c:v>17.98467316577397</c:v>
                </c:pt>
                <c:pt idx="88">
                  <c:v>17.123298073047792</c:v>
                </c:pt>
                <c:pt idx="89">
                  <c:v>16.270918149798788</c:v>
                </c:pt>
                <c:pt idx="90">
                  <c:v>15.434805464857504</c:v>
                </c:pt>
                <c:pt idx="91">
                  <c:v>14.610520843676795</c:v>
                </c:pt>
                <c:pt idx="92">
                  <c:v>13.800984795827176</c:v>
                </c:pt>
                <c:pt idx="93">
                  <c:v>13.003335221929518</c:v>
                </c:pt>
                <c:pt idx="94">
                  <c:v>12.211672692651405</c:v>
                </c:pt>
                <c:pt idx="95">
                  <c:v>11.433327687014838</c:v>
                </c:pt>
                <c:pt idx="96">
                  <c:v>10.664007055951132</c:v>
                </c:pt>
                <c:pt idx="97">
                  <c:v>9.9035355688860705</c:v>
                </c:pt>
                <c:pt idx="98">
                  <c:v>9.1475908716552823</c:v>
                </c:pt>
                <c:pt idx="99">
                  <c:v>8.3991518840207249</c:v>
                </c:pt>
                <c:pt idx="100">
                  <c:v>7.6596788607676274</c:v>
                </c:pt>
                <c:pt idx="101">
                  <c:v>6.9261928821340746</c:v>
                </c:pt>
                <c:pt idx="102">
                  <c:v>6.1986939481200665</c:v>
                </c:pt>
                <c:pt idx="103">
                  <c:v>5.4830230778666333</c:v>
                </c:pt>
                <c:pt idx="104">
                  <c:v>4.779209476469461</c:v>
                </c:pt>
                <c:pt idx="105">
                  <c:v>4.0843034292623344</c:v>
                </c:pt>
                <c:pt idx="106">
                  <c:v>3.407066464956813</c:v>
                </c:pt>
                <c:pt idx="107">
                  <c:v>2.7548349035939736</c:v>
                </c:pt>
                <c:pt idx="108">
                  <c:v>2.1611303540241664</c:v>
                </c:pt>
                <c:pt idx="109">
                  <c:v>1.7588330811960162</c:v>
                </c:pt>
                <c:pt idx="110">
                  <c:v>1.5800628493659445</c:v>
                </c:pt>
                <c:pt idx="111">
                  <c:v>1.5343159874534962</c:v>
                </c:pt>
                <c:pt idx="112">
                  <c:v>1.5091674795418299</c:v>
                </c:pt>
                <c:pt idx="113">
                  <c:v>1.4840715408024465</c:v>
                </c:pt>
                <c:pt idx="114">
                  <c:v>1.4591099455032861</c:v>
                </c:pt>
                <c:pt idx="115">
                  <c:v>1.4343440243453642</c:v>
                </c:pt>
                <c:pt idx="116">
                  <c:v>1.4096861620415524</c:v>
                </c:pt>
                <c:pt idx="117">
                  <c:v>1.3851801662354006</c:v>
                </c:pt>
                <c:pt idx="118">
                  <c:v>1.3608231164173503</c:v>
                </c:pt>
                <c:pt idx="119">
                  <c:v>1.3512613680834988</c:v>
                </c:pt>
                <c:pt idx="120">
                  <c:v>1.3417930760559074</c:v>
                </c:pt>
                <c:pt idx="121">
                  <c:v>1.3178799436925743</c:v>
                </c:pt>
                <c:pt idx="122">
                  <c:v>1.2941157573173427</c:v>
                </c:pt>
                <c:pt idx="123">
                  <c:v>1.2704771528536156</c:v>
                </c:pt>
                <c:pt idx="124">
                  <c:v>1.2557344205416996</c:v>
                </c:pt>
                <c:pt idx="125">
                  <c:v>1.2528285135190345</c:v>
                </c:pt>
                <c:pt idx="126">
                  <c:v>1.2295695752994931</c:v>
                </c:pt>
                <c:pt idx="127">
                  <c:v>1.2064391395010716</c:v>
                </c:pt>
                <c:pt idx="128">
                  <c:v>1.1834342856141546</c:v>
                </c:pt>
                <c:pt idx="129">
                  <c:v>1.1605287290526292</c:v>
                </c:pt>
                <c:pt idx="130">
                  <c:v>1.1377662774600878</c:v>
                </c:pt>
                <c:pt idx="131">
                  <c:v>1.1150768386067966</c:v>
                </c:pt>
                <c:pt idx="132">
                  <c:v>1.0925451072703112</c:v>
                </c:pt>
                <c:pt idx="133">
                  <c:v>1.0993382125313218</c:v>
                </c:pt>
                <c:pt idx="134">
                  <c:v>1.0769992348264879</c:v>
                </c:pt>
                <c:pt idx="135">
                  <c:v>1.0547741569949238</c:v>
                </c:pt>
                <c:pt idx="136">
                  <c:v>1.0326921841322729</c:v>
                </c:pt>
                <c:pt idx="137">
                  <c:v>1.0106803034993561</c:v>
                </c:pt>
                <c:pt idx="138">
                  <c:v>0.98875895866311225</c:v>
                </c:pt>
                <c:pt idx="139">
                  <c:v>0.99616245042435025</c:v>
                </c:pt>
                <c:pt idx="140">
                  <c:v>0.97441633616233503</c:v>
                </c:pt>
                <c:pt idx="141">
                  <c:v>0.9528104063596885</c:v>
                </c:pt>
                <c:pt idx="142">
                  <c:v>0.93127748929632048</c:v>
                </c:pt>
                <c:pt idx="143">
                  <c:v>0.90985555159663534</c:v>
                </c:pt>
                <c:pt idx="144">
                  <c:v>0.91770004030303198</c:v>
                </c:pt>
                <c:pt idx="145">
                  <c:v>0.89647085623498413</c:v>
                </c:pt>
                <c:pt idx="146">
                  <c:v>0.87530300286793761</c:v>
                </c:pt>
                <c:pt idx="147">
                  <c:v>0.85425489039326408</c:v>
                </c:pt>
                <c:pt idx="148">
                  <c:v>0.83329147269614623</c:v>
                </c:pt>
                <c:pt idx="149">
                  <c:v>0.81240690875745258</c:v>
                </c:pt>
                <c:pt idx="150">
                  <c:v>0.79159535755799482</c:v>
                </c:pt>
                <c:pt idx="151">
                  <c:v>0.80006191480289601</c:v>
                </c:pt>
                <c:pt idx="152">
                  <c:v>0.77941683264896255</c:v>
                </c:pt>
                <c:pt idx="153">
                  <c:v>0.75886520680127489</c:v>
                </c:pt>
                <c:pt idx="154">
                  <c:v>0.73837491165458857</c:v>
                </c:pt>
                <c:pt idx="155">
                  <c:v>0.71796347026629803</c:v>
                </c:pt>
                <c:pt idx="156">
                  <c:v>0.6976192005981261</c:v>
                </c:pt>
                <c:pt idx="157">
                  <c:v>0.67736838723621418</c:v>
                </c:pt>
                <c:pt idx="158">
                  <c:v>0.65717598406570232</c:v>
                </c:pt>
                <c:pt idx="159">
                  <c:v>0.63705951414402762</c:v>
                </c:pt>
                <c:pt idx="160">
                  <c:v>0.61702481849033575</c:v>
                </c:pt>
                <c:pt idx="161">
                  <c:v>0.59705145353761679</c:v>
                </c:pt>
                <c:pt idx="162">
                  <c:v>0.57716570387201216</c:v>
                </c:pt>
                <c:pt idx="163">
                  <c:v>0.55733252337867611</c:v>
                </c:pt>
                <c:pt idx="164">
                  <c:v>0.53758987868202723</c:v>
                </c:pt>
                <c:pt idx="165">
                  <c:v>0.51789688264808831</c:v>
                </c:pt>
                <c:pt idx="166">
                  <c:v>0.49827397884382663</c:v>
                </c:pt>
                <c:pt idx="167">
                  <c:v>0.4787211672692564</c:v>
                </c:pt>
                <c:pt idx="168">
                  <c:v>0.45924720945311037</c:v>
                </c:pt>
                <c:pt idx="169">
                  <c:v>0.43980245673265017</c:v>
                </c:pt>
                <c:pt idx="170">
                  <c:v>0.4204336372610129</c:v>
                </c:pt>
                <c:pt idx="171">
                  <c:v>0.4011203074712455</c:v>
                </c:pt>
                <c:pt idx="172">
                  <c:v>0.38187706991115533</c:v>
                </c:pt>
                <c:pt idx="173">
                  <c:v>0.36268348101376091</c:v>
                </c:pt>
                <c:pt idx="174">
                  <c:v>0.34949153928377541</c:v>
                </c:pt>
                <c:pt idx="175">
                  <c:v>0.32103117351914534</c:v>
                </c:pt>
                <c:pt idx="176">
                  <c:v>0.29460348241562428</c:v>
                </c:pt>
                <c:pt idx="177">
                  <c:v>0.29683475172748786</c:v>
                </c:pt>
                <c:pt idx="178">
                  <c:v>0.26908582209424026</c:v>
                </c:pt>
                <c:pt idx="179">
                  <c:v>0.26988428941081111</c:v>
                </c:pt>
                <c:pt idx="180">
                  <c:v>0.24830113958283562</c:v>
                </c:pt>
                <c:pt idx="181">
                  <c:v>0.24107463070154722</c:v>
                </c:pt>
                <c:pt idx="182">
                  <c:v>0.24099139617879928</c:v>
                </c:pt>
                <c:pt idx="183">
                  <c:v>0.21165750600164301</c:v>
                </c:pt>
                <c:pt idx="184">
                  <c:v>0.21150972821737923</c:v>
                </c:pt>
                <c:pt idx="185">
                  <c:v>0.2113984568027405</c:v>
                </c:pt>
              </c:numCache>
            </c:numRef>
          </c:yVal>
          <c:smooth val="0"/>
          <c:extLst>
            <c:ext xmlns:c16="http://schemas.microsoft.com/office/drawing/2014/chart" uri="{C3380CC4-5D6E-409C-BE32-E72D297353CC}">
              <c16:uniqueId val="{00000000-A43A-458A-8D97-1E89FE3E3E68}"/>
            </c:ext>
          </c:extLst>
        </c:ser>
        <c:ser>
          <c:idx val="1"/>
          <c:order val="1"/>
          <c:tx>
            <c:v>25ºC/min</c:v>
          </c:tx>
          <c:spPr>
            <a:ln w="25400" cap="rnd">
              <a:noFill/>
              <a:round/>
            </a:ln>
            <a:effectLst/>
          </c:spPr>
          <c:marker>
            <c:symbol val="circle"/>
            <c:size val="3"/>
            <c:spPr>
              <a:solidFill>
                <a:schemeClr val="accent2"/>
              </a:solidFill>
              <a:ln w="9525">
                <a:solidFill>
                  <a:schemeClr val="accent2"/>
                </a:solidFill>
              </a:ln>
              <a:effectLst/>
            </c:spPr>
          </c:marker>
          <c:xVal>
            <c:numRef>
              <c:f>'LECHERO PALO 100%  M9R1'!$C$12:$C$208</c:f>
              <c:numCache>
                <c:formatCode>General</c:formatCode>
                <c:ptCount val="197"/>
                <c:pt idx="0">
                  <c:v>0</c:v>
                </c:pt>
                <c:pt idx="1">
                  <c:v>0.18333333333333332</c:v>
                </c:pt>
                <c:pt idx="2">
                  <c:v>0.36666666666666664</c:v>
                </c:pt>
                <c:pt idx="3">
                  <c:v>0.55000000000000004</c:v>
                </c:pt>
                <c:pt idx="4">
                  <c:v>0.73333333333333328</c:v>
                </c:pt>
                <c:pt idx="5">
                  <c:v>0.91666666666666663</c:v>
                </c:pt>
                <c:pt idx="6">
                  <c:v>1.1000000000000001</c:v>
                </c:pt>
                <c:pt idx="7">
                  <c:v>1.2833333333333334</c:v>
                </c:pt>
                <c:pt idx="8">
                  <c:v>1.4666666666666666</c:v>
                </c:pt>
                <c:pt idx="9">
                  <c:v>1.65</c:v>
                </c:pt>
                <c:pt idx="10">
                  <c:v>1.8333333333333333</c:v>
                </c:pt>
                <c:pt idx="11">
                  <c:v>2.0166666666666666</c:v>
                </c:pt>
                <c:pt idx="12">
                  <c:v>2.2000000000000002</c:v>
                </c:pt>
                <c:pt idx="13">
                  <c:v>2.3833333333333333</c:v>
                </c:pt>
                <c:pt idx="14">
                  <c:v>2.5666666666666669</c:v>
                </c:pt>
                <c:pt idx="15">
                  <c:v>2.75</c:v>
                </c:pt>
                <c:pt idx="16">
                  <c:v>2.9333333333333331</c:v>
                </c:pt>
                <c:pt idx="17">
                  <c:v>3.1166666666666667</c:v>
                </c:pt>
                <c:pt idx="18">
                  <c:v>3.3</c:v>
                </c:pt>
                <c:pt idx="19">
                  <c:v>3.4833333333333334</c:v>
                </c:pt>
                <c:pt idx="20">
                  <c:v>3.6666666666666665</c:v>
                </c:pt>
                <c:pt idx="21">
                  <c:v>3.85</c:v>
                </c:pt>
                <c:pt idx="22">
                  <c:v>4.0333333333333332</c:v>
                </c:pt>
                <c:pt idx="23">
                  <c:v>4.2166666666666668</c:v>
                </c:pt>
                <c:pt idx="24">
                  <c:v>4.4000000000000004</c:v>
                </c:pt>
                <c:pt idx="25">
                  <c:v>4.583333333333333</c:v>
                </c:pt>
                <c:pt idx="26">
                  <c:v>4.7666666666666666</c:v>
                </c:pt>
                <c:pt idx="27">
                  <c:v>4.95</c:v>
                </c:pt>
                <c:pt idx="28">
                  <c:v>5.1333333333333337</c:v>
                </c:pt>
                <c:pt idx="29">
                  <c:v>5.3166666666666664</c:v>
                </c:pt>
                <c:pt idx="30">
                  <c:v>5.5</c:v>
                </c:pt>
                <c:pt idx="31">
                  <c:v>5.6833333333333336</c:v>
                </c:pt>
                <c:pt idx="32">
                  <c:v>5.8666666666666663</c:v>
                </c:pt>
                <c:pt idx="33">
                  <c:v>6.05</c:v>
                </c:pt>
                <c:pt idx="34">
                  <c:v>6.2333333333333334</c:v>
                </c:pt>
                <c:pt idx="35">
                  <c:v>6.416666666666667</c:v>
                </c:pt>
                <c:pt idx="36">
                  <c:v>6.6</c:v>
                </c:pt>
                <c:pt idx="37">
                  <c:v>6.7833333333333332</c:v>
                </c:pt>
                <c:pt idx="38">
                  <c:v>6.9666666666666668</c:v>
                </c:pt>
                <c:pt idx="39">
                  <c:v>7.15</c:v>
                </c:pt>
                <c:pt idx="40">
                  <c:v>7.333333333333333</c:v>
                </c:pt>
                <c:pt idx="41">
                  <c:v>7.5166666666666666</c:v>
                </c:pt>
                <c:pt idx="42">
                  <c:v>7.7</c:v>
                </c:pt>
                <c:pt idx="43">
                  <c:v>7.8833333333333337</c:v>
                </c:pt>
                <c:pt idx="44">
                  <c:v>8.0666666666666664</c:v>
                </c:pt>
                <c:pt idx="45">
                  <c:v>8.25</c:v>
                </c:pt>
                <c:pt idx="46">
                  <c:v>8.4333333333333336</c:v>
                </c:pt>
                <c:pt idx="47">
                  <c:v>8.6166666666666671</c:v>
                </c:pt>
                <c:pt idx="48">
                  <c:v>8.8000000000000007</c:v>
                </c:pt>
                <c:pt idx="49">
                  <c:v>8.9833333333333325</c:v>
                </c:pt>
                <c:pt idx="50">
                  <c:v>9.1666666666666661</c:v>
                </c:pt>
                <c:pt idx="51">
                  <c:v>9.35</c:v>
                </c:pt>
                <c:pt idx="52">
                  <c:v>9.5333333333333332</c:v>
                </c:pt>
                <c:pt idx="53">
                  <c:v>9.7166666666666668</c:v>
                </c:pt>
                <c:pt idx="54">
                  <c:v>9.9</c:v>
                </c:pt>
                <c:pt idx="55">
                  <c:v>10.083333333333334</c:v>
                </c:pt>
                <c:pt idx="56">
                  <c:v>10.266666666666667</c:v>
                </c:pt>
                <c:pt idx="57">
                  <c:v>10.45</c:v>
                </c:pt>
                <c:pt idx="58">
                  <c:v>10.633333333333333</c:v>
                </c:pt>
                <c:pt idx="59">
                  <c:v>10.816666666666666</c:v>
                </c:pt>
                <c:pt idx="60">
                  <c:v>11</c:v>
                </c:pt>
                <c:pt idx="61">
                  <c:v>11.183333333333334</c:v>
                </c:pt>
                <c:pt idx="62">
                  <c:v>11.366666666666667</c:v>
                </c:pt>
                <c:pt idx="63">
                  <c:v>11.55</c:v>
                </c:pt>
                <c:pt idx="64">
                  <c:v>11.733333333333333</c:v>
                </c:pt>
                <c:pt idx="65">
                  <c:v>11.916666666666666</c:v>
                </c:pt>
                <c:pt idx="66">
                  <c:v>12.1</c:v>
                </c:pt>
                <c:pt idx="67">
                  <c:v>12.283333333333333</c:v>
                </c:pt>
                <c:pt idx="68">
                  <c:v>12.466666666666667</c:v>
                </c:pt>
                <c:pt idx="69">
                  <c:v>12.65</c:v>
                </c:pt>
                <c:pt idx="70">
                  <c:v>12.833333333333334</c:v>
                </c:pt>
                <c:pt idx="71">
                  <c:v>13.016666666666667</c:v>
                </c:pt>
                <c:pt idx="72">
                  <c:v>13.2</c:v>
                </c:pt>
                <c:pt idx="73">
                  <c:v>13.383333333333333</c:v>
                </c:pt>
                <c:pt idx="74">
                  <c:v>13.566666666666666</c:v>
                </c:pt>
                <c:pt idx="75">
                  <c:v>13.75</c:v>
                </c:pt>
                <c:pt idx="76">
                  <c:v>13.933333333333334</c:v>
                </c:pt>
                <c:pt idx="77">
                  <c:v>14.116666666666667</c:v>
                </c:pt>
                <c:pt idx="78">
                  <c:v>14.3</c:v>
                </c:pt>
                <c:pt idx="79">
                  <c:v>14.483333333333333</c:v>
                </c:pt>
                <c:pt idx="80">
                  <c:v>14.666666666666666</c:v>
                </c:pt>
                <c:pt idx="81">
                  <c:v>14.85</c:v>
                </c:pt>
                <c:pt idx="82">
                  <c:v>15.033333333333333</c:v>
                </c:pt>
                <c:pt idx="83">
                  <c:v>15.216666666666667</c:v>
                </c:pt>
                <c:pt idx="84">
                  <c:v>15.4</c:v>
                </c:pt>
                <c:pt idx="85">
                  <c:v>15.583333333333334</c:v>
                </c:pt>
                <c:pt idx="86">
                  <c:v>15.766666666666667</c:v>
                </c:pt>
                <c:pt idx="87">
                  <c:v>15.95</c:v>
                </c:pt>
                <c:pt idx="88">
                  <c:v>16.133333333333333</c:v>
                </c:pt>
                <c:pt idx="89">
                  <c:v>16.316666666666666</c:v>
                </c:pt>
                <c:pt idx="90">
                  <c:v>16.5</c:v>
                </c:pt>
                <c:pt idx="91">
                  <c:v>16.683333333333334</c:v>
                </c:pt>
                <c:pt idx="92">
                  <c:v>16.866666666666667</c:v>
                </c:pt>
                <c:pt idx="93">
                  <c:v>17.05</c:v>
                </c:pt>
                <c:pt idx="94">
                  <c:v>17.233333333333334</c:v>
                </c:pt>
                <c:pt idx="95">
                  <c:v>17.416666666666668</c:v>
                </c:pt>
                <c:pt idx="96">
                  <c:v>17.600000000000001</c:v>
                </c:pt>
                <c:pt idx="97">
                  <c:v>17.783333333333335</c:v>
                </c:pt>
                <c:pt idx="98">
                  <c:v>17.966666666666665</c:v>
                </c:pt>
                <c:pt idx="99">
                  <c:v>18.149999999999999</c:v>
                </c:pt>
                <c:pt idx="100">
                  <c:v>18.333333333333332</c:v>
                </c:pt>
                <c:pt idx="101">
                  <c:v>18.516666666666666</c:v>
                </c:pt>
                <c:pt idx="102">
                  <c:v>18.7</c:v>
                </c:pt>
                <c:pt idx="103">
                  <c:v>18.883333333333333</c:v>
                </c:pt>
                <c:pt idx="104">
                  <c:v>19.066666666666666</c:v>
                </c:pt>
                <c:pt idx="105">
                  <c:v>19.25</c:v>
                </c:pt>
                <c:pt idx="106">
                  <c:v>19.433333333333334</c:v>
                </c:pt>
                <c:pt idx="107">
                  <c:v>19.616666666666667</c:v>
                </c:pt>
                <c:pt idx="108">
                  <c:v>19.8</c:v>
                </c:pt>
                <c:pt idx="109">
                  <c:v>19.983333333333334</c:v>
                </c:pt>
                <c:pt idx="110">
                  <c:v>20.166666666666668</c:v>
                </c:pt>
                <c:pt idx="111">
                  <c:v>20.350000000000001</c:v>
                </c:pt>
                <c:pt idx="112">
                  <c:v>20.533333333333335</c:v>
                </c:pt>
                <c:pt idx="113">
                  <c:v>20.716666666666665</c:v>
                </c:pt>
                <c:pt idx="114">
                  <c:v>20.9</c:v>
                </c:pt>
                <c:pt idx="115">
                  <c:v>21.083333333333332</c:v>
                </c:pt>
                <c:pt idx="116">
                  <c:v>21.266666666666666</c:v>
                </c:pt>
                <c:pt idx="117">
                  <c:v>21.45</c:v>
                </c:pt>
                <c:pt idx="118">
                  <c:v>21.633333333333333</c:v>
                </c:pt>
                <c:pt idx="119">
                  <c:v>21.816666666666666</c:v>
                </c:pt>
                <c:pt idx="120">
                  <c:v>22</c:v>
                </c:pt>
                <c:pt idx="121">
                  <c:v>22.183333333333334</c:v>
                </c:pt>
                <c:pt idx="122">
                  <c:v>22.366666666666667</c:v>
                </c:pt>
                <c:pt idx="123">
                  <c:v>22.55</c:v>
                </c:pt>
                <c:pt idx="124">
                  <c:v>22.733333333333334</c:v>
                </c:pt>
                <c:pt idx="125">
                  <c:v>22.916666666666668</c:v>
                </c:pt>
                <c:pt idx="126">
                  <c:v>23.1</c:v>
                </c:pt>
                <c:pt idx="127">
                  <c:v>23.283333333333335</c:v>
                </c:pt>
                <c:pt idx="128">
                  <c:v>23.466666666666665</c:v>
                </c:pt>
                <c:pt idx="129">
                  <c:v>23.65</c:v>
                </c:pt>
                <c:pt idx="130">
                  <c:v>23.833333333333332</c:v>
                </c:pt>
                <c:pt idx="131">
                  <c:v>24.016666666666666</c:v>
                </c:pt>
                <c:pt idx="132">
                  <c:v>24.2</c:v>
                </c:pt>
                <c:pt idx="133">
                  <c:v>24.383333333333333</c:v>
                </c:pt>
                <c:pt idx="134">
                  <c:v>24.566666666666666</c:v>
                </c:pt>
                <c:pt idx="135">
                  <c:v>24.75</c:v>
                </c:pt>
                <c:pt idx="136">
                  <c:v>24.933333333333334</c:v>
                </c:pt>
                <c:pt idx="137">
                  <c:v>25.116666666666667</c:v>
                </c:pt>
                <c:pt idx="138">
                  <c:v>25.3</c:v>
                </c:pt>
                <c:pt idx="139">
                  <c:v>25.483333333333334</c:v>
                </c:pt>
                <c:pt idx="140">
                  <c:v>25.666666666666668</c:v>
                </c:pt>
                <c:pt idx="141">
                  <c:v>25.85</c:v>
                </c:pt>
                <c:pt idx="142">
                  <c:v>26.033333333333335</c:v>
                </c:pt>
                <c:pt idx="143">
                  <c:v>26.216666666666665</c:v>
                </c:pt>
                <c:pt idx="144">
                  <c:v>26.4</c:v>
                </c:pt>
                <c:pt idx="145">
                  <c:v>26.583333333333332</c:v>
                </c:pt>
                <c:pt idx="146">
                  <c:v>26.766666666666666</c:v>
                </c:pt>
                <c:pt idx="147">
                  <c:v>26.95</c:v>
                </c:pt>
                <c:pt idx="148">
                  <c:v>27.133333333333333</c:v>
                </c:pt>
                <c:pt idx="149">
                  <c:v>27.316666666666666</c:v>
                </c:pt>
                <c:pt idx="150">
                  <c:v>27.5</c:v>
                </c:pt>
                <c:pt idx="151">
                  <c:v>27.683333333333334</c:v>
                </c:pt>
                <c:pt idx="152">
                  <c:v>27.866666666666667</c:v>
                </c:pt>
                <c:pt idx="153">
                  <c:v>28.05</c:v>
                </c:pt>
                <c:pt idx="154">
                  <c:v>28.233333333333334</c:v>
                </c:pt>
                <c:pt idx="155">
                  <c:v>28.416666666666668</c:v>
                </c:pt>
                <c:pt idx="156">
                  <c:v>28.6</c:v>
                </c:pt>
                <c:pt idx="157">
                  <c:v>28.783333333333335</c:v>
                </c:pt>
                <c:pt idx="158">
                  <c:v>28.966666666666665</c:v>
                </c:pt>
                <c:pt idx="159">
                  <c:v>29.15</c:v>
                </c:pt>
                <c:pt idx="160">
                  <c:v>29.333333333333332</c:v>
                </c:pt>
                <c:pt idx="161">
                  <c:v>29.516666666666666</c:v>
                </c:pt>
                <c:pt idx="162">
                  <c:v>29.7</c:v>
                </c:pt>
                <c:pt idx="163">
                  <c:v>29.883333333333333</c:v>
                </c:pt>
                <c:pt idx="164">
                  <c:v>30.066666666666666</c:v>
                </c:pt>
                <c:pt idx="165">
                  <c:v>30.25</c:v>
                </c:pt>
                <c:pt idx="166">
                  <c:v>30.433333333333334</c:v>
                </c:pt>
                <c:pt idx="167">
                  <c:v>30.616666666666667</c:v>
                </c:pt>
                <c:pt idx="168">
                  <c:v>30.8</c:v>
                </c:pt>
                <c:pt idx="169">
                  <c:v>30.983333333333334</c:v>
                </c:pt>
                <c:pt idx="170">
                  <c:v>31.166666666666668</c:v>
                </c:pt>
                <c:pt idx="171">
                  <c:v>31.35</c:v>
                </c:pt>
                <c:pt idx="172">
                  <c:v>31.533333333333335</c:v>
                </c:pt>
                <c:pt idx="173">
                  <c:v>31.716666666666665</c:v>
                </c:pt>
                <c:pt idx="174">
                  <c:v>31.9</c:v>
                </c:pt>
                <c:pt idx="175">
                  <c:v>32.083333333333336</c:v>
                </c:pt>
                <c:pt idx="176">
                  <c:v>32.266666666666666</c:v>
                </c:pt>
                <c:pt idx="177">
                  <c:v>32.450000000000003</c:v>
                </c:pt>
                <c:pt idx="178">
                  <c:v>32.633333333333333</c:v>
                </c:pt>
                <c:pt idx="179">
                  <c:v>32.81666666666667</c:v>
                </c:pt>
                <c:pt idx="180">
                  <c:v>33</c:v>
                </c:pt>
                <c:pt idx="181">
                  <c:v>33.18333333333333</c:v>
                </c:pt>
                <c:pt idx="182">
                  <c:v>33.366666666666667</c:v>
                </c:pt>
                <c:pt idx="183">
                  <c:v>33.549999999999997</c:v>
                </c:pt>
                <c:pt idx="184">
                  <c:v>33.733333333333334</c:v>
                </c:pt>
                <c:pt idx="185">
                  <c:v>33.916666666666664</c:v>
                </c:pt>
                <c:pt idx="186">
                  <c:v>34.1</c:v>
                </c:pt>
                <c:pt idx="187">
                  <c:v>34.283333333333331</c:v>
                </c:pt>
                <c:pt idx="188">
                  <c:v>34.466666666666669</c:v>
                </c:pt>
                <c:pt idx="189">
                  <c:v>34.65</c:v>
                </c:pt>
                <c:pt idx="190">
                  <c:v>34.833333333333336</c:v>
                </c:pt>
                <c:pt idx="191">
                  <c:v>35.016666666666666</c:v>
                </c:pt>
                <c:pt idx="192">
                  <c:v>35.200000000000003</c:v>
                </c:pt>
                <c:pt idx="193">
                  <c:v>35.383333333333333</c:v>
                </c:pt>
                <c:pt idx="194">
                  <c:v>35.56666666666667</c:v>
                </c:pt>
                <c:pt idx="195">
                  <c:v>35.75</c:v>
                </c:pt>
                <c:pt idx="196">
                  <c:v>35.93333333333333</c:v>
                </c:pt>
              </c:numCache>
            </c:numRef>
          </c:xVal>
          <c:yVal>
            <c:numRef>
              <c:f>'LECHERO PALO 100%  M9R1'!$G$12:$G$208</c:f>
              <c:numCache>
                <c:formatCode>General</c:formatCode>
                <c:ptCount val="197"/>
                <c:pt idx="0">
                  <c:v>100</c:v>
                </c:pt>
                <c:pt idx="1">
                  <c:v>99.862121153821491</c:v>
                </c:pt>
                <c:pt idx="2">
                  <c:v>99.739205903352271</c:v>
                </c:pt>
                <c:pt idx="3">
                  <c:v>99.590638774524265</c:v>
                </c:pt>
                <c:pt idx="4">
                  <c:v>99.465799633178136</c:v>
                </c:pt>
                <c:pt idx="5">
                  <c:v>99.259943309348827</c:v>
                </c:pt>
                <c:pt idx="6">
                  <c:v>99.007913604473686</c:v>
                </c:pt>
                <c:pt idx="7">
                  <c:v>98.701587423739099</c:v>
                </c:pt>
                <c:pt idx="8">
                  <c:v>98.337758282350208</c:v>
                </c:pt>
                <c:pt idx="9">
                  <c:v>97.913647226818185</c:v>
                </c:pt>
                <c:pt idx="10">
                  <c:v>97.434170867161754</c:v>
                </c:pt>
                <c:pt idx="11">
                  <c:v>96.915147861702181</c:v>
                </c:pt>
                <c:pt idx="12">
                  <c:v>96.382230088798252</c:v>
                </c:pt>
                <c:pt idx="13">
                  <c:v>95.861710723767743</c:v>
                </c:pt>
                <c:pt idx="14">
                  <c:v>95.384158254988222</c:v>
                </c:pt>
                <c:pt idx="15">
                  <c:v>94.968384059922784</c:v>
                </c:pt>
                <c:pt idx="16">
                  <c:v>94.61673956075434</c:v>
                </c:pt>
                <c:pt idx="17">
                  <c:v>94.3281559292179</c:v>
                </c:pt>
                <c:pt idx="18">
                  <c:v>94.097716555294767</c:v>
                </c:pt>
                <c:pt idx="19">
                  <c:v>93.917298344171243</c:v>
                </c:pt>
                <c:pt idx="20">
                  <c:v>93.794383093702038</c:v>
                </c:pt>
                <c:pt idx="21">
                  <c:v>93.681728594576342</c:v>
                </c:pt>
                <c:pt idx="22">
                  <c:v>93.612682288660594</c:v>
                </c:pt>
                <c:pt idx="23">
                  <c:v>93.544277279703792</c:v>
                </c:pt>
                <c:pt idx="24">
                  <c:v>93.498103898657973</c:v>
                </c:pt>
                <c:pt idx="25">
                  <c:v>93.452571814571129</c:v>
                </c:pt>
                <c:pt idx="26">
                  <c:v>93.407467261790245</c:v>
                </c:pt>
                <c:pt idx="27">
                  <c:v>93.363431537274323</c:v>
                </c:pt>
                <c:pt idx="28">
                  <c:v>93.319609578411374</c:v>
                </c:pt>
                <c:pt idx="29">
                  <c:v>93.276428916507399</c:v>
                </c:pt>
                <c:pt idx="30">
                  <c:v>93.21251298626342</c:v>
                </c:pt>
                <c:pt idx="31">
                  <c:v>93.170401152624407</c:v>
                </c:pt>
                <c:pt idx="32">
                  <c:v>93.107554050645362</c:v>
                </c:pt>
                <c:pt idx="33">
                  <c:v>93.023971680326298</c:v>
                </c:pt>
                <c:pt idx="34">
                  <c:v>92.936327762600413</c:v>
                </c:pt>
                <c:pt idx="35">
                  <c:v>92.81939795041491</c:v>
                </c:pt>
                <c:pt idx="36">
                  <c:v>92.672113415504839</c:v>
                </c:pt>
                <c:pt idx="37">
                  <c:v>92.491053907422355</c:v>
                </c:pt>
                <c:pt idx="38">
                  <c:v>92.260187002193234</c:v>
                </c:pt>
                <c:pt idx="39">
                  <c:v>91.973099730227744</c:v>
                </c:pt>
                <c:pt idx="40">
                  <c:v>91.614828495816596</c:v>
                </c:pt>
                <c:pt idx="41">
                  <c:v>91.184732002000857</c:v>
                </c:pt>
                <c:pt idx="42">
                  <c:v>90.685161670963367</c:v>
                </c:pt>
                <c:pt idx="43">
                  <c:v>90.115689971398155</c:v>
                </c:pt>
                <c:pt idx="44">
                  <c:v>89.476316903305246</c:v>
                </c:pt>
                <c:pt idx="45">
                  <c:v>88.777303218028138</c:v>
                </c:pt>
                <c:pt idx="46">
                  <c:v>88.016511259036932</c:v>
                </c:pt>
                <c:pt idx="47">
                  <c:v>87.18710052543598</c:v>
                </c:pt>
                <c:pt idx="48">
                  <c:v>86.267053154967272</c:v>
                </c:pt>
                <c:pt idx="49">
                  <c:v>85.222166643152448</c:v>
                </c:pt>
                <c:pt idx="50">
                  <c:v>83.994082966725244</c:v>
                </c:pt>
                <c:pt idx="51">
                  <c:v>82.521451383277537</c:v>
                </c:pt>
                <c:pt idx="52">
                  <c:v>80.754464495662688</c:v>
                </c:pt>
                <c:pt idx="53">
                  <c:v>78.641391015857124</c:v>
                </c:pt>
                <c:pt idx="54">
                  <c:v>76.147173376770525</c:v>
                </c:pt>
                <c:pt idx="55">
                  <c:v>73.275873125809625</c:v>
                </c:pt>
                <c:pt idx="56">
                  <c:v>70.035399592135121</c:v>
                </c:pt>
                <c:pt idx="57">
                  <c:v>66.519382131756601</c:v>
                </c:pt>
                <c:pt idx="58">
                  <c:v>62.848812104266329</c:v>
                </c:pt>
                <c:pt idx="59">
                  <c:v>59.174180529369266</c:v>
                </c:pt>
                <c:pt idx="60">
                  <c:v>55.626098221042227</c:v>
                </c:pt>
                <c:pt idx="61">
                  <c:v>52.266343452999351</c:v>
                </c:pt>
                <c:pt idx="62">
                  <c:v>49.141944668898375</c:v>
                </c:pt>
                <c:pt idx="63">
                  <c:v>46.288386967135665</c:v>
                </c:pt>
                <c:pt idx="64">
                  <c:v>43.722557834297419</c:v>
                </c:pt>
                <c:pt idx="65">
                  <c:v>41.494478433183268</c:v>
                </c:pt>
                <c:pt idx="66">
                  <c:v>39.590681527654858</c:v>
                </c:pt>
                <c:pt idx="67">
                  <c:v>37.970337877991113</c:v>
                </c:pt>
                <c:pt idx="68">
                  <c:v>36.573593101354838</c:v>
                </c:pt>
                <c:pt idx="69">
                  <c:v>35.34465436231568</c:v>
                </c:pt>
                <c:pt idx="70">
                  <c:v>34.239058405051708</c:v>
                </c:pt>
                <c:pt idx="71">
                  <c:v>33.221106365513606</c:v>
                </c:pt>
                <c:pt idx="72">
                  <c:v>32.264291302730655</c:v>
                </c:pt>
                <c:pt idx="73">
                  <c:v>31.346381588791843</c:v>
                </c:pt>
                <c:pt idx="74">
                  <c:v>30.447710783622128</c:v>
                </c:pt>
                <c:pt idx="75">
                  <c:v>29.564217339814718</c:v>
                </c:pt>
                <c:pt idx="76">
                  <c:v>28.681151427313267</c:v>
                </c:pt>
                <c:pt idx="77">
                  <c:v>27.789534888692231</c:v>
                </c:pt>
                <c:pt idx="78">
                  <c:v>26.881030863484995</c:v>
                </c:pt>
                <c:pt idx="79">
                  <c:v>25.951577804284724</c:v>
                </c:pt>
                <c:pt idx="80">
                  <c:v>24.98492952146421</c:v>
                </c:pt>
                <c:pt idx="81">
                  <c:v>23.970397732373954</c:v>
                </c:pt>
                <c:pt idx="82">
                  <c:v>22.893018841304652</c:v>
                </c:pt>
                <c:pt idx="83">
                  <c:v>21.747448706931564</c:v>
                </c:pt>
                <c:pt idx="84">
                  <c:v>20.522079854297331</c:v>
                </c:pt>
                <c:pt idx="85">
                  <c:v>19.239186664443494</c:v>
                </c:pt>
                <c:pt idx="86">
                  <c:v>17.92548984399383</c:v>
                </c:pt>
                <c:pt idx="87">
                  <c:v>16.60238733481259</c:v>
                </c:pt>
                <c:pt idx="88">
                  <c:v>15.240999397180857</c:v>
                </c:pt>
                <c:pt idx="89">
                  <c:v>13.844553892458762</c:v>
                </c:pt>
                <c:pt idx="90">
                  <c:v>12.534875866285304</c:v>
                </c:pt>
                <c:pt idx="91">
                  <c:v>11.255296044052827</c:v>
                </c:pt>
                <c:pt idx="92">
                  <c:v>10.011179943651371</c:v>
                </c:pt>
                <c:pt idx="93">
                  <c:v>8.8142205462994951</c:v>
                </c:pt>
                <c:pt idx="94">
                  <c:v>7.6708308215869181</c:v>
                </c:pt>
                <c:pt idx="95">
                  <c:v>6.596017118353501</c:v>
                </c:pt>
                <c:pt idx="96">
                  <c:v>5.6078853874074923</c:v>
                </c:pt>
                <c:pt idx="97">
                  <c:v>4.7459395214214624</c:v>
                </c:pt>
                <c:pt idx="98">
                  <c:v>4.0316415919555766</c:v>
                </c:pt>
                <c:pt idx="99">
                  <c:v>3.4702929872039761</c:v>
                </c:pt>
                <c:pt idx="100">
                  <c:v>3.0426975515282066</c:v>
                </c:pt>
                <c:pt idx="101">
                  <c:v>2.7209802437783424</c:v>
                </c:pt>
                <c:pt idx="102">
                  <c:v>2.4891941462413456</c:v>
                </c:pt>
                <c:pt idx="103">
                  <c:v>2.333423114907589</c:v>
                </c:pt>
                <c:pt idx="104">
                  <c:v>2.2269678197186096</c:v>
                </c:pt>
                <c:pt idx="105">
                  <c:v>2.1634366676500036</c:v>
                </c:pt>
                <c:pt idx="106">
                  <c:v>2.1214830205941695</c:v>
                </c:pt>
                <c:pt idx="107">
                  <c:v>2.1010491618248608</c:v>
                </c:pt>
                <c:pt idx="108">
                  <c:v>2.0808376193346874</c:v>
                </c:pt>
                <c:pt idx="109">
                  <c:v>2.060743647953629</c:v>
                </c:pt>
                <c:pt idx="110">
                  <c:v>2.0408741305082003</c:v>
                </c:pt>
                <c:pt idx="111">
                  <c:v>2.0211179088588693</c:v>
                </c:pt>
                <c:pt idx="112">
                  <c:v>2.001517736136222</c:v>
                </c:pt>
                <c:pt idx="113">
                  <c:v>1.9821655315710558</c:v>
                </c:pt>
                <c:pt idx="114">
                  <c:v>1.9628860073278815</c:v>
                </c:pt>
                <c:pt idx="115">
                  <c:v>1.943717641224282</c:v>
                </c:pt>
                <c:pt idx="116">
                  <c:v>1.924741664208355</c:v>
                </c:pt>
                <c:pt idx="117">
                  <c:v>1.9058725700189569</c:v>
                </c:pt>
                <c:pt idx="118">
                  <c:v>1.8871466988170056</c:v>
                </c:pt>
                <c:pt idx="119">
                  <c:v>1.8685298480981203</c:v>
                </c:pt>
                <c:pt idx="120">
                  <c:v>1.871409271443909</c:v>
                </c:pt>
                <c:pt idx="121">
                  <c:v>1.8530532148216565</c:v>
                </c:pt>
                <c:pt idx="122">
                  <c:v>1.8347762514910215</c:v>
                </c:pt>
                <c:pt idx="123">
                  <c:v>1.8166275475521587</c:v>
                </c:pt>
                <c:pt idx="124">
                  <c:v>1.7985985523789907</c:v>
                </c:pt>
                <c:pt idx="125">
                  <c:v>1.780689265971489</c:v>
                </c:pt>
                <c:pt idx="126">
                  <c:v>1.7629018259862193</c:v>
                </c:pt>
                <c:pt idx="127">
                  <c:v>1.7452127182012873</c:v>
                </c:pt>
                <c:pt idx="128">
                  <c:v>1.7276326308994072</c:v>
                </c:pt>
                <c:pt idx="129">
                  <c:v>1.7101380498586991</c:v>
                </c:pt>
                <c:pt idx="130">
                  <c:v>1.6927888294620459</c:v>
                </c:pt>
                <c:pt idx="131">
                  <c:v>1.6755165647004588</c:v>
                </c:pt>
                <c:pt idx="132">
                  <c:v>1.6583597333914781</c:v>
                </c:pt>
                <c:pt idx="133">
                  <c:v>1.641299096626355</c:v>
                </c:pt>
                <c:pt idx="134">
                  <c:v>1.624323966122418</c:v>
                </c:pt>
                <c:pt idx="135">
                  <c:v>1.6074770950102817</c:v>
                </c:pt>
                <c:pt idx="136">
                  <c:v>1.5907157301593458</c:v>
                </c:pt>
                <c:pt idx="137">
                  <c:v>1.5739992560955329</c:v>
                </c:pt>
                <c:pt idx="138">
                  <c:v>1.5573960778277893</c:v>
                </c:pt>
                <c:pt idx="139">
                  <c:v>1.5409040576996205</c:v>
                </c:pt>
                <c:pt idx="140">
                  <c:v>1.524501819145712</c:v>
                </c:pt>
                <c:pt idx="141">
                  <c:v>1.5081872245095127</c:v>
                </c:pt>
                <c:pt idx="142">
                  <c:v>1.4919474478518566</c:v>
                </c:pt>
                <c:pt idx="143">
                  <c:v>1.475806003394581</c:v>
                </c:pt>
                <c:pt idx="144">
                  <c:v>1.4597265509766828</c:v>
                </c:pt>
                <c:pt idx="145">
                  <c:v>1.4651134454320385</c:v>
                </c:pt>
                <c:pt idx="146">
                  <c:v>1.449196454910421</c:v>
                </c:pt>
                <c:pt idx="147">
                  <c:v>1.4333649706499756</c:v>
                </c:pt>
                <c:pt idx="148">
                  <c:v>1.4176382315595077</c:v>
                </c:pt>
                <c:pt idx="149">
                  <c:v>1.4019264560647571</c:v>
                </c:pt>
                <c:pt idx="150">
                  <c:v>1.3863386646487186</c:v>
                </c:pt>
                <c:pt idx="151">
                  <c:v>1.3708064523024603</c:v>
                </c:pt>
                <c:pt idx="152">
                  <c:v>1.3553789851261939</c:v>
                </c:pt>
                <c:pt idx="153">
                  <c:v>1.3399942710804851</c:v>
                </c:pt>
                <c:pt idx="154">
                  <c:v>1.3246800997002879</c:v>
                </c:pt>
                <c:pt idx="155">
                  <c:v>1.3094663981770083</c:v>
                </c:pt>
                <c:pt idx="156">
                  <c:v>1.3156634644571881</c:v>
                </c:pt>
                <c:pt idx="157">
                  <c:v>1.3005737470126348</c:v>
                </c:pt>
                <c:pt idx="158">
                  <c:v>1.2855353333247876</c:v>
                </c:pt>
                <c:pt idx="159">
                  <c:v>1.2705867012112009</c:v>
                </c:pt>
                <c:pt idx="160">
                  <c:v>1.2556936481673944</c:v>
                </c:pt>
                <c:pt idx="161">
                  <c:v>1.240869000132534</c:v>
                </c:pt>
                <c:pt idx="162">
                  <c:v>1.226129858358874</c:v>
                </c:pt>
                <c:pt idx="163">
                  <c:v>1.2114334697158142</c:v>
                </c:pt>
                <c:pt idx="164">
                  <c:v>1.1754374714088414</c:v>
                </c:pt>
                <c:pt idx="165">
                  <c:v>1.1608928563794052</c:v>
                </c:pt>
                <c:pt idx="166">
                  <c:v>1.1463931321371064</c:v>
                </c:pt>
                <c:pt idx="167">
                  <c:v>1.1319532622776194</c:v>
                </c:pt>
                <c:pt idx="168">
                  <c:v>1.0962030944715906</c:v>
                </c:pt>
                <c:pt idx="169">
                  <c:v>1.0818829333777984</c:v>
                </c:pt>
                <c:pt idx="170">
                  <c:v>1.0676397279190724</c:v>
                </c:pt>
                <c:pt idx="171">
                  <c:v>1.0320776738876702</c:v>
                </c:pt>
                <c:pt idx="172">
                  <c:v>1.0179434889119818</c:v>
                </c:pt>
                <c:pt idx="173">
                  <c:v>1.0038670206625824</c:v>
                </c:pt>
                <c:pt idx="174">
                  <c:v>0.968458877901341</c:v>
                </c:pt>
                <c:pt idx="175">
                  <c:v>0.95447432888273909</c:v>
                </c:pt>
                <c:pt idx="176">
                  <c:v>0.94056032252962041</c:v>
                </c:pt>
                <c:pt idx="177">
                  <c:v>0.90532319229075142</c:v>
                </c:pt>
                <c:pt idx="178">
                  <c:v>0.89149896751189317</c:v>
                </c:pt>
                <c:pt idx="179">
                  <c:v>0.87773459711586099</c:v>
                </c:pt>
                <c:pt idx="180">
                  <c:v>0.8586752514952849</c:v>
                </c:pt>
                <c:pt idx="181">
                  <c:v>0.82898533995152945</c:v>
                </c:pt>
                <c:pt idx="182">
                  <c:v>0.81537915613870382</c:v>
                </c:pt>
                <c:pt idx="183">
                  <c:v>0.8018135877999697</c:v>
                </c:pt>
                <c:pt idx="184">
                  <c:v>0.78829291024835868</c:v>
                </c:pt>
                <c:pt idx="185">
                  <c:v>0.75344269584138601</c:v>
                </c:pt>
                <c:pt idx="186">
                  <c:v>0.74002890111628972</c:v>
                </c:pt>
                <c:pt idx="187">
                  <c:v>0.72663862061300222</c:v>
                </c:pt>
                <c:pt idx="188">
                  <c:v>0.71331246980560081</c:v>
                </c:pt>
                <c:pt idx="189">
                  <c:v>0.67864823151676035</c:v>
                </c:pt>
                <c:pt idx="190">
                  <c:v>0.66545675307074248</c:v>
                </c:pt>
                <c:pt idx="191">
                  <c:v>0.63751116925536166</c:v>
                </c:pt>
                <c:pt idx="192">
                  <c:v>0.6145869406287261</c:v>
                </c:pt>
                <c:pt idx="193">
                  <c:v>0.60153868517022602</c:v>
                </c:pt>
                <c:pt idx="194">
                  <c:v>0.58040153740257949</c:v>
                </c:pt>
                <c:pt idx="195">
                  <c:v>0.55901000850788307</c:v>
                </c:pt>
                <c:pt idx="196">
                  <c:v>0.53755434991728634</c:v>
                </c:pt>
              </c:numCache>
            </c:numRef>
          </c:yVal>
          <c:smooth val="0"/>
          <c:extLst>
            <c:ext xmlns:c16="http://schemas.microsoft.com/office/drawing/2014/chart" uri="{C3380CC4-5D6E-409C-BE32-E72D297353CC}">
              <c16:uniqueId val="{00000001-A43A-458A-8D97-1E89FE3E3E68}"/>
            </c:ext>
          </c:extLst>
        </c:ser>
        <c:dLbls>
          <c:showLegendKey val="0"/>
          <c:showVal val="0"/>
          <c:showCatName val="0"/>
          <c:showSerName val="0"/>
          <c:showPercent val="0"/>
          <c:showBubbleSize val="0"/>
        </c:dLbls>
        <c:axId val="103500032"/>
        <c:axId val="148062976"/>
      </c:scatterChart>
      <c:valAx>
        <c:axId val="1035000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aseline="0"/>
                  <a:t>iempo (min)</a:t>
                </a:r>
                <a:endParaRPr lang="es-ES"/>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48062976"/>
        <c:crosses val="autoZero"/>
        <c:crossBetween val="midCat"/>
      </c:valAx>
      <c:valAx>
        <c:axId val="148062976"/>
        <c:scaling>
          <c:orientation val="minMax"/>
          <c:max val="100"/>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s-ES" sz="1000" b="0" i="0" baseline="0">
                    <a:effectLst/>
                  </a:rPr>
                  <a:t>Porcentaje de peso</a:t>
                </a:r>
                <a:endParaRPr lang="es-ES" sz="1000">
                  <a:effectLst/>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03500032"/>
        <c:crosses val="autoZero"/>
        <c:crossBetween val="midCat"/>
      </c:valAx>
      <c:spPr>
        <a:noFill/>
        <a:ln>
          <a:noFill/>
        </a:ln>
        <a:effectLst/>
      </c:spPr>
    </c:plotArea>
    <c:legend>
      <c:legendPos val="r"/>
      <c:layout>
        <c:manualLayout>
          <c:xMode val="edge"/>
          <c:yMode val="edge"/>
          <c:x val="0.57020991681896593"/>
          <c:y val="0.17559430071241097"/>
          <c:w val="0.31804906775072905"/>
          <c:h val="0.1704464339217871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noFill/>
      <a:round/>
    </a:ln>
    <a:effectLst/>
  </c:spPr>
  <c:txPr>
    <a:bodyPr/>
    <a:lstStyle/>
    <a:p>
      <a:pPr>
        <a:defRPr/>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033668075011855"/>
          <c:y val="2.9409173503661686E-2"/>
          <c:w val="0.72808172799957549"/>
          <c:h val="0.74350320793234181"/>
        </c:manualLayout>
      </c:layout>
      <c:scatterChart>
        <c:scatterStyle val="lineMarker"/>
        <c:varyColors val="0"/>
        <c:ser>
          <c:idx val="0"/>
          <c:order val="0"/>
          <c:tx>
            <c:v>25ºC/min</c:v>
          </c:tx>
          <c:spPr>
            <a:ln w="28575" cap="rnd">
              <a:noFill/>
              <a:round/>
            </a:ln>
            <a:effectLst/>
          </c:spPr>
          <c:marker>
            <c:symbol val="circle"/>
            <c:size val="5"/>
            <c:spPr>
              <a:solidFill>
                <a:schemeClr val="accent2"/>
              </a:solidFill>
              <a:ln w="9525">
                <a:solidFill>
                  <a:schemeClr val="accent2"/>
                </a:solidFill>
              </a:ln>
              <a:effectLst/>
            </c:spPr>
          </c:marker>
          <c:xVal>
            <c:numRef>
              <c:f>'LECHERO PALO 100%  M13R1'!$D$12:$D$208</c:f>
              <c:numCache>
                <c:formatCode>General</c:formatCode>
                <c:ptCount val="197"/>
                <c:pt idx="0">
                  <c:v>25</c:v>
                </c:pt>
                <c:pt idx="1">
                  <c:v>29.582999999999998</c:v>
                </c:pt>
                <c:pt idx="2">
                  <c:v>34.167000000000002</c:v>
                </c:pt>
                <c:pt idx="3">
                  <c:v>38.75</c:v>
                </c:pt>
                <c:pt idx="4">
                  <c:v>43.332999999999998</c:v>
                </c:pt>
                <c:pt idx="5">
                  <c:v>47.917000000000002</c:v>
                </c:pt>
                <c:pt idx="6">
                  <c:v>52.5</c:v>
                </c:pt>
                <c:pt idx="7">
                  <c:v>57.082999999999998</c:v>
                </c:pt>
                <c:pt idx="8">
                  <c:v>61.667000000000002</c:v>
                </c:pt>
                <c:pt idx="9">
                  <c:v>66.25</c:v>
                </c:pt>
                <c:pt idx="10">
                  <c:v>70.832999999999998</c:v>
                </c:pt>
                <c:pt idx="11">
                  <c:v>75.417000000000002</c:v>
                </c:pt>
                <c:pt idx="12">
                  <c:v>80</c:v>
                </c:pt>
                <c:pt idx="13">
                  <c:v>84.582999999999998</c:v>
                </c:pt>
                <c:pt idx="14">
                  <c:v>89.167000000000002</c:v>
                </c:pt>
                <c:pt idx="15">
                  <c:v>93.75</c:v>
                </c:pt>
                <c:pt idx="16">
                  <c:v>98.332999999999998</c:v>
                </c:pt>
                <c:pt idx="17">
                  <c:v>102.917</c:v>
                </c:pt>
                <c:pt idx="18">
                  <c:v>107.5</c:v>
                </c:pt>
                <c:pt idx="19">
                  <c:v>112.083</c:v>
                </c:pt>
                <c:pt idx="20">
                  <c:v>116.667</c:v>
                </c:pt>
                <c:pt idx="21">
                  <c:v>121.25</c:v>
                </c:pt>
                <c:pt idx="22">
                  <c:v>125.833</c:v>
                </c:pt>
                <c:pt idx="23">
                  <c:v>130.417</c:v>
                </c:pt>
                <c:pt idx="24">
                  <c:v>135</c:v>
                </c:pt>
                <c:pt idx="25">
                  <c:v>139.583</c:v>
                </c:pt>
                <c:pt idx="26">
                  <c:v>144.167</c:v>
                </c:pt>
                <c:pt idx="27">
                  <c:v>148.75</c:v>
                </c:pt>
                <c:pt idx="28">
                  <c:v>153.333</c:v>
                </c:pt>
                <c:pt idx="29">
                  <c:v>157.917</c:v>
                </c:pt>
                <c:pt idx="30">
                  <c:v>162.5</c:v>
                </c:pt>
                <c:pt idx="31">
                  <c:v>167.083</c:v>
                </c:pt>
                <c:pt idx="32">
                  <c:v>171.667</c:v>
                </c:pt>
                <c:pt idx="33">
                  <c:v>176.25</c:v>
                </c:pt>
                <c:pt idx="34">
                  <c:v>180.833</c:v>
                </c:pt>
                <c:pt idx="35">
                  <c:v>185.417</c:v>
                </c:pt>
                <c:pt idx="36">
                  <c:v>190</c:v>
                </c:pt>
                <c:pt idx="37">
                  <c:v>194.583</c:v>
                </c:pt>
                <c:pt idx="38">
                  <c:v>199.167</c:v>
                </c:pt>
                <c:pt idx="39">
                  <c:v>203.75</c:v>
                </c:pt>
                <c:pt idx="40">
                  <c:v>208.333</c:v>
                </c:pt>
                <c:pt idx="41">
                  <c:v>212.917</c:v>
                </c:pt>
                <c:pt idx="42">
                  <c:v>217.5</c:v>
                </c:pt>
                <c:pt idx="43">
                  <c:v>222.083</c:v>
                </c:pt>
                <c:pt idx="44">
                  <c:v>226.667</c:v>
                </c:pt>
                <c:pt idx="45">
                  <c:v>231.25</c:v>
                </c:pt>
                <c:pt idx="46">
                  <c:v>235.833</c:v>
                </c:pt>
                <c:pt idx="47">
                  <c:v>240.417</c:v>
                </c:pt>
                <c:pt idx="48">
                  <c:v>245</c:v>
                </c:pt>
                <c:pt idx="49">
                  <c:v>249.583</c:v>
                </c:pt>
                <c:pt idx="50">
                  <c:v>254.167</c:v>
                </c:pt>
                <c:pt idx="51">
                  <c:v>258.75</c:v>
                </c:pt>
                <c:pt idx="52">
                  <c:v>263.33300000000003</c:v>
                </c:pt>
                <c:pt idx="53">
                  <c:v>267.91699999999997</c:v>
                </c:pt>
                <c:pt idx="54">
                  <c:v>272.5</c:v>
                </c:pt>
                <c:pt idx="55">
                  <c:v>277.08300000000003</c:v>
                </c:pt>
                <c:pt idx="56">
                  <c:v>281.66699999999997</c:v>
                </c:pt>
                <c:pt idx="57">
                  <c:v>286.25</c:v>
                </c:pt>
                <c:pt idx="58">
                  <c:v>290.83300000000003</c:v>
                </c:pt>
                <c:pt idx="59">
                  <c:v>295.41699999999997</c:v>
                </c:pt>
                <c:pt idx="60">
                  <c:v>300</c:v>
                </c:pt>
                <c:pt idx="61">
                  <c:v>304.58300000000003</c:v>
                </c:pt>
                <c:pt idx="62">
                  <c:v>309.16699999999997</c:v>
                </c:pt>
                <c:pt idx="63">
                  <c:v>313.75</c:v>
                </c:pt>
                <c:pt idx="64">
                  <c:v>318.33300000000003</c:v>
                </c:pt>
                <c:pt idx="65">
                  <c:v>322.91699999999997</c:v>
                </c:pt>
                <c:pt idx="66">
                  <c:v>327.5</c:v>
                </c:pt>
                <c:pt idx="67">
                  <c:v>332.08300000000003</c:v>
                </c:pt>
                <c:pt idx="68">
                  <c:v>336.66699999999997</c:v>
                </c:pt>
                <c:pt idx="69">
                  <c:v>341.25</c:v>
                </c:pt>
                <c:pt idx="70">
                  <c:v>345.83300000000003</c:v>
                </c:pt>
                <c:pt idx="71">
                  <c:v>350.41699999999997</c:v>
                </c:pt>
                <c:pt idx="72">
                  <c:v>355</c:v>
                </c:pt>
                <c:pt idx="73">
                  <c:v>359.58300000000003</c:v>
                </c:pt>
                <c:pt idx="74">
                  <c:v>364.16699999999997</c:v>
                </c:pt>
                <c:pt idx="75">
                  <c:v>368.75</c:v>
                </c:pt>
                <c:pt idx="76">
                  <c:v>373.33300000000003</c:v>
                </c:pt>
                <c:pt idx="77">
                  <c:v>377.91699999999997</c:v>
                </c:pt>
                <c:pt idx="78">
                  <c:v>382.5</c:v>
                </c:pt>
                <c:pt idx="79">
                  <c:v>387.08300000000003</c:v>
                </c:pt>
                <c:pt idx="80">
                  <c:v>391.66699999999997</c:v>
                </c:pt>
                <c:pt idx="81">
                  <c:v>396.25</c:v>
                </c:pt>
                <c:pt idx="82">
                  <c:v>400.83300000000003</c:v>
                </c:pt>
                <c:pt idx="83">
                  <c:v>405.41699999999997</c:v>
                </c:pt>
                <c:pt idx="84">
                  <c:v>410</c:v>
                </c:pt>
                <c:pt idx="85">
                  <c:v>414.58300000000003</c:v>
                </c:pt>
                <c:pt idx="86">
                  <c:v>419.16699999999997</c:v>
                </c:pt>
                <c:pt idx="87">
                  <c:v>423.75</c:v>
                </c:pt>
                <c:pt idx="88">
                  <c:v>428.33300000000003</c:v>
                </c:pt>
                <c:pt idx="89">
                  <c:v>432.91699999999997</c:v>
                </c:pt>
                <c:pt idx="90">
                  <c:v>437.5</c:v>
                </c:pt>
                <c:pt idx="91">
                  <c:v>442.08300000000003</c:v>
                </c:pt>
                <c:pt idx="92">
                  <c:v>446.66699999999997</c:v>
                </c:pt>
                <c:pt idx="93">
                  <c:v>451.25</c:v>
                </c:pt>
                <c:pt idx="94">
                  <c:v>455.83300000000003</c:v>
                </c:pt>
                <c:pt idx="95">
                  <c:v>460.41699999999997</c:v>
                </c:pt>
                <c:pt idx="96">
                  <c:v>465</c:v>
                </c:pt>
                <c:pt idx="97">
                  <c:v>469.58300000000003</c:v>
                </c:pt>
                <c:pt idx="98">
                  <c:v>474.16699999999997</c:v>
                </c:pt>
                <c:pt idx="99">
                  <c:v>478.75</c:v>
                </c:pt>
                <c:pt idx="100">
                  <c:v>483.33300000000003</c:v>
                </c:pt>
                <c:pt idx="101">
                  <c:v>487.91699999999997</c:v>
                </c:pt>
                <c:pt idx="102">
                  <c:v>492.5</c:v>
                </c:pt>
                <c:pt idx="103">
                  <c:v>497.08300000000003</c:v>
                </c:pt>
                <c:pt idx="104">
                  <c:v>501.66699999999997</c:v>
                </c:pt>
                <c:pt idx="105">
                  <c:v>506.25</c:v>
                </c:pt>
                <c:pt idx="106">
                  <c:v>510.83300000000003</c:v>
                </c:pt>
                <c:pt idx="107">
                  <c:v>515.41700000000003</c:v>
                </c:pt>
                <c:pt idx="108">
                  <c:v>520</c:v>
                </c:pt>
                <c:pt idx="109">
                  <c:v>524.58299999999997</c:v>
                </c:pt>
                <c:pt idx="110">
                  <c:v>529.16700000000003</c:v>
                </c:pt>
                <c:pt idx="111">
                  <c:v>533.75</c:v>
                </c:pt>
                <c:pt idx="112">
                  <c:v>538.33299999999997</c:v>
                </c:pt>
                <c:pt idx="113">
                  <c:v>542.91700000000003</c:v>
                </c:pt>
                <c:pt idx="114">
                  <c:v>547.5</c:v>
                </c:pt>
                <c:pt idx="115">
                  <c:v>552.08299999999997</c:v>
                </c:pt>
                <c:pt idx="116">
                  <c:v>556.66700000000003</c:v>
                </c:pt>
                <c:pt idx="117">
                  <c:v>561.25</c:v>
                </c:pt>
                <c:pt idx="118">
                  <c:v>565.83299999999997</c:v>
                </c:pt>
                <c:pt idx="119">
                  <c:v>570.41700000000003</c:v>
                </c:pt>
                <c:pt idx="120">
                  <c:v>575</c:v>
                </c:pt>
                <c:pt idx="121">
                  <c:v>579.58299999999997</c:v>
                </c:pt>
                <c:pt idx="122">
                  <c:v>584.16700000000003</c:v>
                </c:pt>
                <c:pt idx="123">
                  <c:v>588.75</c:v>
                </c:pt>
                <c:pt idx="124">
                  <c:v>593.33299999999997</c:v>
                </c:pt>
                <c:pt idx="125">
                  <c:v>597.91700000000003</c:v>
                </c:pt>
                <c:pt idx="126">
                  <c:v>602.5</c:v>
                </c:pt>
                <c:pt idx="127">
                  <c:v>607.08299999999997</c:v>
                </c:pt>
                <c:pt idx="128">
                  <c:v>611.66700000000003</c:v>
                </c:pt>
                <c:pt idx="129">
                  <c:v>616.25</c:v>
                </c:pt>
                <c:pt idx="130">
                  <c:v>620.83299999999997</c:v>
                </c:pt>
                <c:pt idx="131">
                  <c:v>625.41700000000003</c:v>
                </c:pt>
                <c:pt idx="132">
                  <c:v>630</c:v>
                </c:pt>
                <c:pt idx="133">
                  <c:v>634.58299999999997</c:v>
                </c:pt>
                <c:pt idx="134">
                  <c:v>639.16700000000003</c:v>
                </c:pt>
                <c:pt idx="135">
                  <c:v>643.75</c:v>
                </c:pt>
                <c:pt idx="136">
                  <c:v>648.33299999999997</c:v>
                </c:pt>
                <c:pt idx="137">
                  <c:v>652.91700000000003</c:v>
                </c:pt>
                <c:pt idx="138">
                  <c:v>657.5</c:v>
                </c:pt>
                <c:pt idx="139">
                  <c:v>662.08299999999997</c:v>
                </c:pt>
                <c:pt idx="140">
                  <c:v>666.66700000000003</c:v>
                </c:pt>
                <c:pt idx="141">
                  <c:v>671.25</c:v>
                </c:pt>
                <c:pt idx="142">
                  <c:v>675.83299999999997</c:v>
                </c:pt>
                <c:pt idx="143">
                  <c:v>680.41700000000003</c:v>
                </c:pt>
                <c:pt idx="144">
                  <c:v>685</c:v>
                </c:pt>
                <c:pt idx="145">
                  <c:v>689.58299999999997</c:v>
                </c:pt>
                <c:pt idx="146">
                  <c:v>694.16700000000003</c:v>
                </c:pt>
                <c:pt idx="147">
                  <c:v>698.75</c:v>
                </c:pt>
                <c:pt idx="148">
                  <c:v>703.33299999999997</c:v>
                </c:pt>
                <c:pt idx="149">
                  <c:v>707.91700000000003</c:v>
                </c:pt>
                <c:pt idx="150">
                  <c:v>712.5</c:v>
                </c:pt>
                <c:pt idx="151">
                  <c:v>717.08299999999997</c:v>
                </c:pt>
                <c:pt idx="152">
                  <c:v>721.66700000000003</c:v>
                </c:pt>
                <c:pt idx="153">
                  <c:v>726.25</c:v>
                </c:pt>
                <c:pt idx="154">
                  <c:v>730.83299999999997</c:v>
                </c:pt>
                <c:pt idx="155">
                  <c:v>735.41700000000003</c:v>
                </c:pt>
                <c:pt idx="156">
                  <c:v>740</c:v>
                </c:pt>
                <c:pt idx="157">
                  <c:v>744.58299999999997</c:v>
                </c:pt>
                <c:pt idx="158">
                  <c:v>749.16700000000003</c:v>
                </c:pt>
                <c:pt idx="159">
                  <c:v>753.75</c:v>
                </c:pt>
                <c:pt idx="160">
                  <c:v>758.33299999999997</c:v>
                </c:pt>
                <c:pt idx="161">
                  <c:v>762.91700000000003</c:v>
                </c:pt>
                <c:pt idx="162">
                  <c:v>767.5</c:v>
                </c:pt>
                <c:pt idx="163">
                  <c:v>772.08299999999997</c:v>
                </c:pt>
                <c:pt idx="164">
                  <c:v>776.66700000000003</c:v>
                </c:pt>
                <c:pt idx="165">
                  <c:v>781.25</c:v>
                </c:pt>
                <c:pt idx="166">
                  <c:v>785.83299999999997</c:v>
                </c:pt>
                <c:pt idx="167">
                  <c:v>790.41700000000003</c:v>
                </c:pt>
                <c:pt idx="168">
                  <c:v>795</c:v>
                </c:pt>
                <c:pt idx="169">
                  <c:v>799.58299999999997</c:v>
                </c:pt>
                <c:pt idx="170">
                  <c:v>804.16700000000003</c:v>
                </c:pt>
                <c:pt idx="171">
                  <c:v>808.75</c:v>
                </c:pt>
                <c:pt idx="172">
                  <c:v>813.33299999999997</c:v>
                </c:pt>
                <c:pt idx="173">
                  <c:v>817.91700000000003</c:v>
                </c:pt>
                <c:pt idx="174">
                  <c:v>822.5</c:v>
                </c:pt>
                <c:pt idx="175">
                  <c:v>827.08299999999997</c:v>
                </c:pt>
                <c:pt idx="176">
                  <c:v>831.66700000000003</c:v>
                </c:pt>
                <c:pt idx="177">
                  <c:v>836.25</c:v>
                </c:pt>
                <c:pt idx="178">
                  <c:v>840.83299999999997</c:v>
                </c:pt>
                <c:pt idx="179">
                  <c:v>845.41700000000003</c:v>
                </c:pt>
                <c:pt idx="180">
                  <c:v>850</c:v>
                </c:pt>
                <c:pt idx="181">
                  <c:v>854.58299999999997</c:v>
                </c:pt>
                <c:pt idx="182">
                  <c:v>859.16700000000003</c:v>
                </c:pt>
                <c:pt idx="183">
                  <c:v>863.75</c:v>
                </c:pt>
                <c:pt idx="184">
                  <c:v>868.33299999999997</c:v>
                </c:pt>
                <c:pt idx="185">
                  <c:v>872.91700000000003</c:v>
                </c:pt>
                <c:pt idx="186">
                  <c:v>877.5</c:v>
                </c:pt>
                <c:pt idx="187">
                  <c:v>882.08299999999997</c:v>
                </c:pt>
                <c:pt idx="188">
                  <c:v>886.66700000000003</c:v>
                </c:pt>
                <c:pt idx="189">
                  <c:v>891.25</c:v>
                </c:pt>
                <c:pt idx="190">
                  <c:v>895.83299999999997</c:v>
                </c:pt>
                <c:pt idx="191">
                  <c:v>900</c:v>
                </c:pt>
                <c:pt idx="192">
                  <c:v>900</c:v>
                </c:pt>
                <c:pt idx="193">
                  <c:v>900</c:v>
                </c:pt>
                <c:pt idx="194">
                  <c:v>900</c:v>
                </c:pt>
                <c:pt idx="195">
                  <c:v>900</c:v>
                </c:pt>
                <c:pt idx="196">
                  <c:v>900</c:v>
                </c:pt>
              </c:numCache>
            </c:numRef>
          </c:xVal>
          <c:yVal>
            <c:numRef>
              <c:f>'LECHERO PALO 100%  M13R1'!$H$12:$H$208</c:f>
              <c:numCache>
                <c:formatCode>General</c:formatCode>
                <c:ptCount val="197"/>
                <c:pt idx="0">
                  <c:v>100</c:v>
                </c:pt>
                <c:pt idx="1">
                  <c:v>99.893930987168972</c:v>
                </c:pt>
                <c:pt idx="2">
                  <c:v>99.80967646579947</c:v>
                </c:pt>
                <c:pt idx="3">
                  <c:v>99.713092014473446</c:v>
                </c:pt>
                <c:pt idx="4">
                  <c:v>99.604968013316324</c:v>
                </c:pt>
                <c:pt idx="5">
                  <c:v>99.443888543756245</c:v>
                </c:pt>
                <c:pt idx="6">
                  <c:v>99.242657763824937</c:v>
                </c:pt>
                <c:pt idx="7">
                  <c:v>98.990842655866913</c:v>
                </c:pt>
                <c:pt idx="8">
                  <c:v>98.68939167603267</c:v>
                </c:pt>
                <c:pt idx="9">
                  <c:v>98.330559099093122</c:v>
                </c:pt>
                <c:pt idx="10">
                  <c:v>97.916874141449583</c:v>
                </c:pt>
                <c:pt idx="11">
                  <c:v>97.452288703729181</c:v>
                </c:pt>
                <c:pt idx="12">
                  <c:v>96.952926540490381</c:v>
                </c:pt>
                <c:pt idx="13">
                  <c:v>96.442182903445584</c:v>
                </c:pt>
                <c:pt idx="14">
                  <c:v>95.949934161335563</c:v>
                </c:pt>
                <c:pt idx="15">
                  <c:v>95.497046349471333</c:v>
                </c:pt>
                <c:pt idx="16">
                  <c:v>95.102646666887978</c:v>
                </c:pt>
                <c:pt idx="17">
                  <c:v>94.768948177936693</c:v>
                </c:pt>
                <c:pt idx="18">
                  <c:v>94.496583186717828</c:v>
                </c:pt>
                <c:pt idx="19">
                  <c:v>94.281757868629356</c:v>
                </c:pt>
                <c:pt idx="20">
                  <c:v>94.115778042291666</c:v>
                </c:pt>
                <c:pt idx="21">
                  <c:v>93.99437565502754</c:v>
                </c:pt>
                <c:pt idx="22">
                  <c:v>93.900636572153019</c:v>
                </c:pt>
                <c:pt idx="23">
                  <c:v>93.819069343209932</c:v>
                </c:pt>
                <c:pt idx="24">
                  <c:v>93.768959243258465</c:v>
                </c:pt>
                <c:pt idx="25">
                  <c:v>93.719481447407318</c:v>
                </c:pt>
                <c:pt idx="26">
                  <c:v>93.670477879631434</c:v>
                </c:pt>
                <c:pt idx="27">
                  <c:v>93.637598066414071</c:v>
                </c:pt>
                <c:pt idx="28">
                  <c:v>93.589542954788683</c:v>
                </c:pt>
                <c:pt idx="29">
                  <c:v>93.557611597721817</c:v>
                </c:pt>
                <c:pt idx="30">
                  <c:v>93.510188790196764</c:v>
                </c:pt>
                <c:pt idx="31">
                  <c:v>93.461817526521216</c:v>
                </c:pt>
                <c:pt idx="32">
                  <c:v>93.400958256864072</c:v>
                </c:pt>
                <c:pt idx="33">
                  <c:v>93.328717513400903</c:v>
                </c:pt>
                <c:pt idx="34">
                  <c:v>93.245095296131723</c:v>
                </c:pt>
                <c:pt idx="35">
                  <c:v>93.130806329996346</c:v>
                </c:pt>
                <c:pt idx="36">
                  <c:v>92.995809404575041</c:v>
                </c:pt>
                <c:pt idx="37">
                  <c:v>92.823822689284185</c:v>
                </c:pt>
                <c:pt idx="38">
                  <c:v>92.604887394543539</c:v>
                </c:pt>
                <c:pt idx="39">
                  <c:v>92.323986297970151</c:v>
                </c:pt>
                <c:pt idx="40">
                  <c:v>91.977009422911863</c:v>
                </c:pt>
                <c:pt idx="41">
                  <c:v>91.557475652340244</c:v>
                </c:pt>
                <c:pt idx="42">
                  <c:v>91.068072278681711</c:v>
                </c:pt>
                <c:pt idx="43">
                  <c:v>90.509431606036614</c:v>
                </c:pt>
                <c:pt idx="44">
                  <c:v>89.882344014530361</c:v>
                </c:pt>
                <c:pt idx="45">
                  <c:v>89.193922925291702</c:v>
                </c:pt>
                <c:pt idx="46">
                  <c:v>88.442587578069805</c:v>
                </c:pt>
                <c:pt idx="47">
                  <c:v>87.624386072237598</c:v>
                </c:pt>
                <c:pt idx="48">
                  <c:v>86.72335272926162</c:v>
                </c:pt>
                <c:pt idx="49">
                  <c:v>85.693329349817517</c:v>
                </c:pt>
                <c:pt idx="50">
                  <c:v>84.482308921652788</c:v>
                </c:pt>
                <c:pt idx="51">
                  <c:v>83.031487163436395</c:v>
                </c:pt>
                <c:pt idx="52">
                  <c:v>81.278898273335585</c:v>
                </c:pt>
                <c:pt idx="53">
                  <c:v>79.178067899975815</c:v>
                </c:pt>
                <c:pt idx="54">
                  <c:v>76.690267417211629</c:v>
                </c:pt>
                <c:pt idx="55">
                  <c:v>73.806170339563124</c:v>
                </c:pt>
                <c:pt idx="56">
                  <c:v>70.561027620623861</c:v>
                </c:pt>
                <c:pt idx="57">
                  <c:v>67.037829173562727</c:v>
                </c:pt>
                <c:pt idx="58">
                  <c:v>63.380582257230799</c:v>
                </c:pt>
                <c:pt idx="59">
                  <c:v>59.727603393576111</c:v>
                </c:pt>
                <c:pt idx="60">
                  <c:v>56.203614566389568</c:v>
                </c:pt>
                <c:pt idx="61">
                  <c:v>52.868684665202885</c:v>
                </c:pt>
                <c:pt idx="62">
                  <c:v>49.771975333817053</c:v>
                </c:pt>
                <c:pt idx="63">
                  <c:v>46.965493584484527</c:v>
                </c:pt>
                <c:pt idx="64">
                  <c:v>44.483225762598266</c:v>
                </c:pt>
                <c:pt idx="65">
                  <c:v>42.346354055519463</c:v>
                </c:pt>
                <c:pt idx="66">
                  <c:v>40.529902451284926</c:v>
                </c:pt>
                <c:pt idx="67">
                  <c:v>38.985499686219093</c:v>
                </c:pt>
                <c:pt idx="68">
                  <c:v>37.657819151542746</c:v>
                </c:pt>
                <c:pt idx="69">
                  <c:v>36.487424261824486</c:v>
                </c:pt>
                <c:pt idx="70">
                  <c:v>35.428789121840254</c:v>
                </c:pt>
                <c:pt idx="71">
                  <c:v>34.44840161427237</c:v>
                </c:pt>
                <c:pt idx="72">
                  <c:v>33.516385370380036</c:v>
                </c:pt>
                <c:pt idx="73">
                  <c:v>32.6178812438054</c:v>
                </c:pt>
                <c:pt idx="74">
                  <c:v>31.736765479989941</c:v>
                </c:pt>
                <c:pt idx="75">
                  <c:v>30.862130833202926</c:v>
                </c:pt>
                <c:pt idx="76">
                  <c:v>29.984492741939306</c:v>
                </c:pt>
                <c:pt idx="77">
                  <c:v>29.10084776172252</c:v>
                </c:pt>
                <c:pt idx="78">
                  <c:v>28.199024038621118</c:v>
                </c:pt>
                <c:pt idx="79">
                  <c:v>27.274437367907737</c:v>
                </c:pt>
                <c:pt idx="80">
                  <c:v>26.316970883976936</c:v>
                </c:pt>
                <c:pt idx="81">
                  <c:v>25.31382042879703</c:v>
                </c:pt>
                <c:pt idx="82">
                  <c:v>24.264827926342889</c:v>
                </c:pt>
                <c:pt idx="83">
                  <c:v>23.169519148539294</c:v>
                </c:pt>
                <c:pt idx="84">
                  <c:v>22.040540177392927</c:v>
                </c:pt>
                <c:pt idx="85">
                  <c:v>20.893382463361945</c:v>
                </c:pt>
                <c:pt idx="86">
                  <c:v>19.740850164478104</c:v>
                </c:pt>
                <c:pt idx="87">
                  <c:v>18.575829859612682</c:v>
                </c:pt>
                <c:pt idx="88">
                  <c:v>18.399999999999999</c:v>
                </c:pt>
                <c:pt idx="89">
                  <c:v>18.3</c:v>
                </c:pt>
                <c:pt idx="90">
                  <c:v>18.2</c:v>
                </c:pt>
                <c:pt idx="91">
                  <c:v>18.100000000000001</c:v>
                </c:pt>
                <c:pt idx="92">
                  <c:v>18.100000000000001</c:v>
                </c:pt>
                <c:pt idx="93">
                  <c:v>18.084031634174139</c:v>
                </c:pt>
                <c:pt idx="94">
                  <c:v>18.084031634174139</c:v>
                </c:pt>
                <c:pt idx="95">
                  <c:v>18.084031634174139</c:v>
                </c:pt>
                <c:pt idx="96">
                  <c:v>18.084031634174139</c:v>
                </c:pt>
                <c:pt idx="97">
                  <c:v>18.084031634174139</c:v>
                </c:pt>
                <c:pt idx="98">
                  <c:v>18.084031634174139</c:v>
                </c:pt>
                <c:pt idx="99">
                  <c:v>18.084031634174139</c:v>
                </c:pt>
                <c:pt idx="100">
                  <c:v>18.084031634174139</c:v>
                </c:pt>
                <c:pt idx="101">
                  <c:v>18.084031634174139</c:v>
                </c:pt>
                <c:pt idx="102">
                  <c:v>18.084031634174139</c:v>
                </c:pt>
                <c:pt idx="103">
                  <c:v>18.084031634174139</c:v>
                </c:pt>
                <c:pt idx="104">
                  <c:v>18.084031634174139</c:v>
                </c:pt>
                <c:pt idx="105">
                  <c:v>17.901042827537466</c:v>
                </c:pt>
                <c:pt idx="106">
                  <c:v>17.791670025782196</c:v>
                </c:pt>
                <c:pt idx="107">
                  <c:v>17.723523451368692</c:v>
                </c:pt>
                <c:pt idx="108">
                  <c:v>17.676827793559028</c:v>
                </c:pt>
                <c:pt idx="109">
                  <c:v>17.661889609188634</c:v>
                </c:pt>
                <c:pt idx="110">
                  <c:v>17.647093693240819</c:v>
                </c:pt>
                <c:pt idx="111">
                  <c:v>17.632455853318092</c:v>
                </c:pt>
                <c:pt idx="112">
                  <c:v>17.617897051407908</c:v>
                </c:pt>
                <c:pt idx="113">
                  <c:v>17.603512133125307</c:v>
                </c:pt>
                <c:pt idx="114">
                  <c:v>17.589206252855263</c:v>
                </c:pt>
                <c:pt idx="115">
                  <c:v>17.575042641007769</c:v>
                </c:pt>
                <c:pt idx="116">
                  <c:v>17.560989682377851</c:v>
                </c:pt>
                <c:pt idx="117">
                  <c:v>17.547015761760463</c:v>
                </c:pt>
                <c:pt idx="118">
                  <c:v>17.53315249436065</c:v>
                </c:pt>
                <c:pt idx="119">
                  <c:v>17.535223290289238</c:v>
                </c:pt>
                <c:pt idx="120">
                  <c:v>17.521533906516993</c:v>
                </c:pt>
                <c:pt idx="121">
                  <c:v>17.507955175962323</c:v>
                </c:pt>
                <c:pt idx="122">
                  <c:v>17.494471291022705</c:v>
                </c:pt>
                <c:pt idx="123">
                  <c:v>17.481050636493109</c:v>
                </c:pt>
                <c:pt idx="124">
                  <c:v>17.467740635181087</c:v>
                </c:pt>
                <c:pt idx="125">
                  <c:v>17.454493864279101</c:v>
                </c:pt>
                <c:pt idx="126">
                  <c:v>17.441341938992153</c:v>
                </c:pt>
                <c:pt idx="127">
                  <c:v>17.444092461828589</c:v>
                </c:pt>
                <c:pt idx="128">
                  <c:v>17.431098612566728</c:v>
                </c:pt>
                <c:pt idx="129">
                  <c:v>17.418167993714889</c:v>
                </c:pt>
                <c:pt idx="130">
                  <c:v>17.405332220478115</c:v>
                </c:pt>
                <c:pt idx="131">
                  <c:v>17.39259129285638</c:v>
                </c:pt>
                <c:pt idx="132">
                  <c:v>17.379897788042172</c:v>
                </c:pt>
                <c:pt idx="133">
                  <c:v>17.36729912884303</c:v>
                </c:pt>
                <c:pt idx="134">
                  <c:v>17.354763700053908</c:v>
                </c:pt>
                <c:pt idx="135">
                  <c:v>17.342291501674822</c:v>
                </c:pt>
                <c:pt idx="136">
                  <c:v>17.329914148910774</c:v>
                </c:pt>
                <c:pt idx="137">
                  <c:v>17.30177661644592</c:v>
                </c:pt>
                <c:pt idx="138">
                  <c:v>17.289541532104451</c:v>
                </c:pt>
                <c:pt idx="139">
                  <c:v>17.277353870570508</c:v>
                </c:pt>
                <c:pt idx="140">
                  <c:v>17.265245247049123</c:v>
                </c:pt>
                <c:pt idx="141">
                  <c:v>17.253184046335249</c:v>
                </c:pt>
                <c:pt idx="142">
                  <c:v>17.241186076031397</c:v>
                </c:pt>
                <c:pt idx="143">
                  <c:v>17.229267143740117</c:v>
                </c:pt>
                <c:pt idx="144">
                  <c:v>17.217395634256334</c:v>
                </c:pt>
                <c:pt idx="145">
                  <c:v>17.205587355182601</c:v>
                </c:pt>
                <c:pt idx="146">
                  <c:v>17.193826498916394</c:v>
                </c:pt>
                <c:pt idx="147">
                  <c:v>17.182160488265225</c:v>
                </c:pt>
                <c:pt idx="148">
                  <c:v>17.170526092819074</c:v>
                </c:pt>
                <c:pt idx="149">
                  <c:v>17.158970735385481</c:v>
                </c:pt>
                <c:pt idx="150">
                  <c:v>17.147446993156905</c:v>
                </c:pt>
                <c:pt idx="151">
                  <c:v>17.136002288940858</c:v>
                </c:pt>
                <c:pt idx="152">
                  <c:v>17.124605007532324</c:v>
                </c:pt>
                <c:pt idx="153">
                  <c:v>17.113270956533839</c:v>
                </c:pt>
                <c:pt idx="154">
                  <c:v>17.101984328342866</c:v>
                </c:pt>
                <c:pt idx="155">
                  <c:v>17.090760930561942</c:v>
                </c:pt>
                <c:pt idx="156">
                  <c:v>17.079584955588544</c:v>
                </c:pt>
                <c:pt idx="157">
                  <c:v>17.068472211025181</c:v>
                </c:pt>
                <c:pt idx="158">
                  <c:v>17.057391081666822</c:v>
                </c:pt>
                <c:pt idx="159">
                  <c:v>17.046373182718497</c:v>
                </c:pt>
                <c:pt idx="160">
                  <c:v>17.035402706577699</c:v>
                </c:pt>
                <c:pt idx="161">
                  <c:v>17.024479653244441</c:v>
                </c:pt>
                <c:pt idx="162">
                  <c:v>17.013588215116172</c:v>
                </c:pt>
                <c:pt idx="163">
                  <c:v>17.002744199795444</c:v>
                </c:pt>
                <c:pt idx="164">
                  <c:v>16.991963414884751</c:v>
                </c:pt>
                <c:pt idx="165">
                  <c:v>16.981214245179089</c:v>
                </c:pt>
                <c:pt idx="166">
                  <c:v>16.970528305883434</c:v>
                </c:pt>
                <c:pt idx="167">
                  <c:v>16.94406637928445</c:v>
                </c:pt>
                <c:pt idx="168">
                  <c:v>16.933459478001353</c:v>
                </c:pt>
                <c:pt idx="169">
                  <c:v>16.913431245623258</c:v>
                </c:pt>
                <c:pt idx="170">
                  <c:v>16.896580341349363</c:v>
                </c:pt>
                <c:pt idx="171">
                  <c:v>16.886099900886336</c:v>
                </c:pt>
                <c:pt idx="172">
                  <c:v>16.859859280722475</c:v>
                </c:pt>
                <c:pt idx="173">
                  <c:v>16.849457878271977</c:v>
                </c:pt>
                <c:pt idx="174">
                  <c:v>16.82329629612066</c:v>
                </c:pt>
                <c:pt idx="175">
                  <c:v>16.81297393168272</c:v>
                </c:pt>
                <c:pt idx="176">
                  <c:v>16.786891387543918</c:v>
                </c:pt>
                <c:pt idx="177">
                  <c:v>16.776648061118507</c:v>
                </c:pt>
                <c:pt idx="178">
                  <c:v>16.766452157500638</c:v>
                </c:pt>
                <c:pt idx="179">
                  <c:v>16.740480266579397</c:v>
                </c:pt>
                <c:pt idx="180">
                  <c:v>16.73036340097407</c:v>
                </c:pt>
                <c:pt idx="181">
                  <c:v>16.720278150573733</c:v>
                </c:pt>
                <c:pt idx="182">
                  <c:v>16.706272614751342</c:v>
                </c:pt>
                <c:pt idx="183">
                  <c:v>16.684410700482289</c:v>
                </c:pt>
                <c:pt idx="184">
                  <c:v>16.674420295697004</c:v>
                </c:pt>
                <c:pt idx="185">
                  <c:v>16.66447731371926</c:v>
                </c:pt>
                <c:pt idx="186">
                  <c:v>16.654550139344025</c:v>
                </c:pt>
                <c:pt idx="187">
                  <c:v>16.628846977665447</c:v>
                </c:pt>
                <c:pt idx="188">
                  <c:v>16.618998841302741</c:v>
                </c:pt>
                <c:pt idx="189">
                  <c:v>16.609182320145038</c:v>
                </c:pt>
                <c:pt idx="190">
                  <c:v>16.583621426889053</c:v>
                </c:pt>
                <c:pt idx="191">
                  <c:v>16.566123991672555</c:v>
                </c:pt>
                <c:pt idx="192">
                  <c:v>16.551554124440614</c:v>
                </c:pt>
                <c:pt idx="193">
                  <c:v>16.536383568313354</c:v>
                </c:pt>
                <c:pt idx="194">
                  <c:v>16.520768818555595</c:v>
                </c:pt>
                <c:pt idx="195">
                  <c:v>16.514436292990752</c:v>
                </c:pt>
                <c:pt idx="196">
                  <c:v>16.504897985637214</c:v>
                </c:pt>
              </c:numCache>
            </c:numRef>
          </c:yVal>
          <c:smooth val="0"/>
          <c:extLst>
            <c:ext xmlns:c16="http://schemas.microsoft.com/office/drawing/2014/chart" uri="{C3380CC4-5D6E-409C-BE32-E72D297353CC}">
              <c16:uniqueId val="{00000000-A5EC-4A43-95A0-1EEAC88859C6}"/>
            </c:ext>
          </c:extLst>
        </c:ser>
        <c:ser>
          <c:idx val="1"/>
          <c:order val="1"/>
          <c:tx>
            <c:v>50ºC/min</c:v>
          </c:tx>
          <c:spPr>
            <a:ln w="25400" cap="rnd">
              <a:noFill/>
              <a:round/>
            </a:ln>
            <a:effectLst/>
          </c:spPr>
          <c:marker>
            <c:symbol val="circle"/>
            <c:size val="5"/>
            <c:spPr>
              <a:noFill/>
              <a:ln w="9525">
                <a:solidFill>
                  <a:schemeClr val="accent2"/>
                </a:solidFill>
              </a:ln>
              <a:effectLst/>
            </c:spPr>
          </c:marker>
          <c:xVal>
            <c:numRef>
              <c:f>'LECHERO PALO 100%  M13R1'!$L$12:$L$197</c:f>
              <c:numCache>
                <c:formatCode>General</c:formatCode>
                <c:ptCount val="186"/>
                <c:pt idx="0">
                  <c:v>25</c:v>
                </c:pt>
                <c:pt idx="1">
                  <c:v>30</c:v>
                </c:pt>
                <c:pt idx="2">
                  <c:v>35</c:v>
                </c:pt>
                <c:pt idx="3">
                  <c:v>40</c:v>
                </c:pt>
                <c:pt idx="4">
                  <c:v>45</c:v>
                </c:pt>
                <c:pt idx="5">
                  <c:v>50</c:v>
                </c:pt>
                <c:pt idx="6">
                  <c:v>55</c:v>
                </c:pt>
                <c:pt idx="7">
                  <c:v>60</c:v>
                </c:pt>
                <c:pt idx="8">
                  <c:v>65</c:v>
                </c:pt>
                <c:pt idx="9">
                  <c:v>70</c:v>
                </c:pt>
                <c:pt idx="10">
                  <c:v>75</c:v>
                </c:pt>
                <c:pt idx="11">
                  <c:v>80</c:v>
                </c:pt>
                <c:pt idx="12">
                  <c:v>85</c:v>
                </c:pt>
                <c:pt idx="13">
                  <c:v>90</c:v>
                </c:pt>
                <c:pt idx="14">
                  <c:v>95</c:v>
                </c:pt>
                <c:pt idx="15">
                  <c:v>100</c:v>
                </c:pt>
                <c:pt idx="16">
                  <c:v>105</c:v>
                </c:pt>
                <c:pt idx="17">
                  <c:v>110</c:v>
                </c:pt>
                <c:pt idx="18">
                  <c:v>115</c:v>
                </c:pt>
                <c:pt idx="19">
                  <c:v>120</c:v>
                </c:pt>
                <c:pt idx="20">
                  <c:v>125</c:v>
                </c:pt>
                <c:pt idx="21">
                  <c:v>130</c:v>
                </c:pt>
                <c:pt idx="22">
                  <c:v>135</c:v>
                </c:pt>
                <c:pt idx="23">
                  <c:v>140</c:v>
                </c:pt>
                <c:pt idx="24">
                  <c:v>145</c:v>
                </c:pt>
                <c:pt idx="25">
                  <c:v>150</c:v>
                </c:pt>
                <c:pt idx="26">
                  <c:v>155</c:v>
                </c:pt>
                <c:pt idx="27">
                  <c:v>160</c:v>
                </c:pt>
                <c:pt idx="28">
                  <c:v>165</c:v>
                </c:pt>
                <c:pt idx="29">
                  <c:v>170</c:v>
                </c:pt>
                <c:pt idx="30">
                  <c:v>175</c:v>
                </c:pt>
                <c:pt idx="31">
                  <c:v>180</c:v>
                </c:pt>
                <c:pt idx="32">
                  <c:v>185</c:v>
                </c:pt>
                <c:pt idx="33">
                  <c:v>190</c:v>
                </c:pt>
                <c:pt idx="34">
                  <c:v>195</c:v>
                </c:pt>
                <c:pt idx="35">
                  <c:v>200</c:v>
                </c:pt>
                <c:pt idx="36">
                  <c:v>205</c:v>
                </c:pt>
                <c:pt idx="37">
                  <c:v>210</c:v>
                </c:pt>
                <c:pt idx="38">
                  <c:v>215</c:v>
                </c:pt>
                <c:pt idx="39">
                  <c:v>220</c:v>
                </c:pt>
                <c:pt idx="40">
                  <c:v>225</c:v>
                </c:pt>
                <c:pt idx="41">
                  <c:v>230</c:v>
                </c:pt>
                <c:pt idx="42">
                  <c:v>235</c:v>
                </c:pt>
                <c:pt idx="43">
                  <c:v>240</c:v>
                </c:pt>
                <c:pt idx="44">
                  <c:v>245</c:v>
                </c:pt>
                <c:pt idx="45">
                  <c:v>250</c:v>
                </c:pt>
                <c:pt idx="46">
                  <c:v>255</c:v>
                </c:pt>
                <c:pt idx="47">
                  <c:v>260</c:v>
                </c:pt>
                <c:pt idx="48">
                  <c:v>265</c:v>
                </c:pt>
                <c:pt idx="49">
                  <c:v>270</c:v>
                </c:pt>
                <c:pt idx="50">
                  <c:v>275</c:v>
                </c:pt>
                <c:pt idx="51">
                  <c:v>280</c:v>
                </c:pt>
                <c:pt idx="52">
                  <c:v>285</c:v>
                </c:pt>
                <c:pt idx="53">
                  <c:v>290</c:v>
                </c:pt>
                <c:pt idx="54">
                  <c:v>295</c:v>
                </c:pt>
                <c:pt idx="55">
                  <c:v>300</c:v>
                </c:pt>
                <c:pt idx="56">
                  <c:v>305</c:v>
                </c:pt>
                <c:pt idx="57">
                  <c:v>310</c:v>
                </c:pt>
                <c:pt idx="58">
                  <c:v>315</c:v>
                </c:pt>
                <c:pt idx="59">
                  <c:v>320</c:v>
                </c:pt>
                <c:pt idx="60">
                  <c:v>325</c:v>
                </c:pt>
                <c:pt idx="61">
                  <c:v>330</c:v>
                </c:pt>
                <c:pt idx="62">
                  <c:v>335</c:v>
                </c:pt>
                <c:pt idx="63">
                  <c:v>340</c:v>
                </c:pt>
                <c:pt idx="64">
                  <c:v>345</c:v>
                </c:pt>
                <c:pt idx="65">
                  <c:v>350</c:v>
                </c:pt>
                <c:pt idx="66">
                  <c:v>355</c:v>
                </c:pt>
                <c:pt idx="67">
                  <c:v>360</c:v>
                </c:pt>
                <c:pt idx="68">
                  <c:v>365</c:v>
                </c:pt>
                <c:pt idx="69">
                  <c:v>370</c:v>
                </c:pt>
                <c:pt idx="70">
                  <c:v>375</c:v>
                </c:pt>
                <c:pt idx="71">
                  <c:v>380</c:v>
                </c:pt>
                <c:pt idx="72">
                  <c:v>385</c:v>
                </c:pt>
                <c:pt idx="73">
                  <c:v>390</c:v>
                </c:pt>
                <c:pt idx="74">
                  <c:v>395</c:v>
                </c:pt>
                <c:pt idx="75">
                  <c:v>400</c:v>
                </c:pt>
                <c:pt idx="76">
                  <c:v>405</c:v>
                </c:pt>
                <c:pt idx="77">
                  <c:v>410</c:v>
                </c:pt>
                <c:pt idx="78">
                  <c:v>415</c:v>
                </c:pt>
                <c:pt idx="79">
                  <c:v>420</c:v>
                </c:pt>
                <c:pt idx="80">
                  <c:v>425</c:v>
                </c:pt>
                <c:pt idx="81">
                  <c:v>430</c:v>
                </c:pt>
                <c:pt idx="82">
                  <c:v>435</c:v>
                </c:pt>
                <c:pt idx="83">
                  <c:v>440</c:v>
                </c:pt>
                <c:pt idx="84">
                  <c:v>445</c:v>
                </c:pt>
                <c:pt idx="85">
                  <c:v>450</c:v>
                </c:pt>
                <c:pt idx="86">
                  <c:v>455</c:v>
                </c:pt>
                <c:pt idx="87">
                  <c:v>460</c:v>
                </c:pt>
                <c:pt idx="88">
                  <c:v>465</c:v>
                </c:pt>
                <c:pt idx="89">
                  <c:v>470</c:v>
                </c:pt>
                <c:pt idx="90">
                  <c:v>475</c:v>
                </c:pt>
                <c:pt idx="91">
                  <c:v>480</c:v>
                </c:pt>
                <c:pt idx="92">
                  <c:v>485</c:v>
                </c:pt>
                <c:pt idx="93">
                  <c:v>490</c:v>
                </c:pt>
                <c:pt idx="94">
                  <c:v>495</c:v>
                </c:pt>
                <c:pt idx="95">
                  <c:v>500</c:v>
                </c:pt>
                <c:pt idx="96">
                  <c:v>505</c:v>
                </c:pt>
                <c:pt idx="97">
                  <c:v>510</c:v>
                </c:pt>
                <c:pt idx="98">
                  <c:v>515</c:v>
                </c:pt>
                <c:pt idx="99">
                  <c:v>520</c:v>
                </c:pt>
                <c:pt idx="100">
                  <c:v>525</c:v>
                </c:pt>
                <c:pt idx="101">
                  <c:v>530</c:v>
                </c:pt>
                <c:pt idx="102">
                  <c:v>535</c:v>
                </c:pt>
                <c:pt idx="103">
                  <c:v>540</c:v>
                </c:pt>
                <c:pt idx="104">
                  <c:v>545</c:v>
                </c:pt>
                <c:pt idx="105">
                  <c:v>550</c:v>
                </c:pt>
                <c:pt idx="106">
                  <c:v>555</c:v>
                </c:pt>
                <c:pt idx="107">
                  <c:v>560</c:v>
                </c:pt>
                <c:pt idx="108">
                  <c:v>565</c:v>
                </c:pt>
                <c:pt idx="109">
                  <c:v>570</c:v>
                </c:pt>
                <c:pt idx="110">
                  <c:v>575</c:v>
                </c:pt>
                <c:pt idx="111">
                  <c:v>580</c:v>
                </c:pt>
                <c:pt idx="112">
                  <c:v>585</c:v>
                </c:pt>
                <c:pt idx="113">
                  <c:v>590</c:v>
                </c:pt>
                <c:pt idx="114">
                  <c:v>595</c:v>
                </c:pt>
                <c:pt idx="115">
                  <c:v>600</c:v>
                </c:pt>
                <c:pt idx="116">
                  <c:v>605</c:v>
                </c:pt>
                <c:pt idx="117">
                  <c:v>610</c:v>
                </c:pt>
                <c:pt idx="118">
                  <c:v>615</c:v>
                </c:pt>
                <c:pt idx="119">
                  <c:v>620</c:v>
                </c:pt>
                <c:pt idx="120">
                  <c:v>625</c:v>
                </c:pt>
                <c:pt idx="121">
                  <c:v>630</c:v>
                </c:pt>
                <c:pt idx="122">
                  <c:v>635</c:v>
                </c:pt>
                <c:pt idx="123">
                  <c:v>640</c:v>
                </c:pt>
                <c:pt idx="124">
                  <c:v>645</c:v>
                </c:pt>
                <c:pt idx="125">
                  <c:v>650</c:v>
                </c:pt>
                <c:pt idx="126">
                  <c:v>655</c:v>
                </c:pt>
                <c:pt idx="127">
                  <c:v>660</c:v>
                </c:pt>
                <c:pt idx="128">
                  <c:v>665</c:v>
                </c:pt>
                <c:pt idx="129">
                  <c:v>670</c:v>
                </c:pt>
                <c:pt idx="130">
                  <c:v>675</c:v>
                </c:pt>
                <c:pt idx="131">
                  <c:v>680</c:v>
                </c:pt>
                <c:pt idx="132">
                  <c:v>685</c:v>
                </c:pt>
                <c:pt idx="133">
                  <c:v>690</c:v>
                </c:pt>
                <c:pt idx="134">
                  <c:v>695</c:v>
                </c:pt>
                <c:pt idx="135">
                  <c:v>700</c:v>
                </c:pt>
                <c:pt idx="136">
                  <c:v>705</c:v>
                </c:pt>
                <c:pt idx="137">
                  <c:v>710</c:v>
                </c:pt>
                <c:pt idx="138">
                  <c:v>715</c:v>
                </c:pt>
                <c:pt idx="139">
                  <c:v>720</c:v>
                </c:pt>
                <c:pt idx="140">
                  <c:v>725</c:v>
                </c:pt>
                <c:pt idx="141">
                  <c:v>730</c:v>
                </c:pt>
                <c:pt idx="142">
                  <c:v>735</c:v>
                </c:pt>
                <c:pt idx="143">
                  <c:v>740</c:v>
                </c:pt>
                <c:pt idx="144">
                  <c:v>745</c:v>
                </c:pt>
                <c:pt idx="145">
                  <c:v>750</c:v>
                </c:pt>
                <c:pt idx="146">
                  <c:v>755</c:v>
                </c:pt>
                <c:pt idx="147">
                  <c:v>760</c:v>
                </c:pt>
                <c:pt idx="148">
                  <c:v>765</c:v>
                </c:pt>
                <c:pt idx="149">
                  <c:v>770</c:v>
                </c:pt>
                <c:pt idx="150">
                  <c:v>775</c:v>
                </c:pt>
                <c:pt idx="151">
                  <c:v>780</c:v>
                </c:pt>
                <c:pt idx="152">
                  <c:v>785</c:v>
                </c:pt>
                <c:pt idx="153">
                  <c:v>790</c:v>
                </c:pt>
                <c:pt idx="154">
                  <c:v>795</c:v>
                </c:pt>
                <c:pt idx="155">
                  <c:v>800</c:v>
                </c:pt>
                <c:pt idx="156">
                  <c:v>805</c:v>
                </c:pt>
                <c:pt idx="157">
                  <c:v>810</c:v>
                </c:pt>
                <c:pt idx="158">
                  <c:v>815</c:v>
                </c:pt>
                <c:pt idx="159">
                  <c:v>820</c:v>
                </c:pt>
                <c:pt idx="160">
                  <c:v>825</c:v>
                </c:pt>
                <c:pt idx="161">
                  <c:v>830</c:v>
                </c:pt>
                <c:pt idx="162">
                  <c:v>835</c:v>
                </c:pt>
                <c:pt idx="163">
                  <c:v>840</c:v>
                </c:pt>
                <c:pt idx="164">
                  <c:v>845</c:v>
                </c:pt>
                <c:pt idx="165">
                  <c:v>850</c:v>
                </c:pt>
                <c:pt idx="166">
                  <c:v>855</c:v>
                </c:pt>
                <c:pt idx="167">
                  <c:v>860</c:v>
                </c:pt>
                <c:pt idx="168">
                  <c:v>865</c:v>
                </c:pt>
                <c:pt idx="169">
                  <c:v>870</c:v>
                </c:pt>
                <c:pt idx="170">
                  <c:v>875</c:v>
                </c:pt>
                <c:pt idx="171">
                  <c:v>880</c:v>
                </c:pt>
                <c:pt idx="172">
                  <c:v>885</c:v>
                </c:pt>
                <c:pt idx="173">
                  <c:v>890</c:v>
                </c:pt>
                <c:pt idx="174">
                  <c:v>895</c:v>
                </c:pt>
                <c:pt idx="175">
                  <c:v>900</c:v>
                </c:pt>
                <c:pt idx="176">
                  <c:v>900</c:v>
                </c:pt>
                <c:pt idx="177">
                  <c:v>900</c:v>
                </c:pt>
                <c:pt idx="178">
                  <c:v>900</c:v>
                </c:pt>
                <c:pt idx="179">
                  <c:v>900</c:v>
                </c:pt>
                <c:pt idx="180">
                  <c:v>900</c:v>
                </c:pt>
                <c:pt idx="181">
                  <c:v>900</c:v>
                </c:pt>
                <c:pt idx="182">
                  <c:v>900</c:v>
                </c:pt>
                <c:pt idx="183">
                  <c:v>900</c:v>
                </c:pt>
                <c:pt idx="184">
                  <c:v>900</c:v>
                </c:pt>
                <c:pt idx="185">
                  <c:v>900</c:v>
                </c:pt>
              </c:numCache>
            </c:numRef>
          </c:xVal>
          <c:yVal>
            <c:numRef>
              <c:f>'LECHERO PALO 100%  M13R1'!$P$12:$P$197</c:f>
              <c:numCache>
                <c:formatCode>General</c:formatCode>
                <c:ptCount val="186"/>
                <c:pt idx="0">
                  <c:v>100</c:v>
                </c:pt>
                <c:pt idx="1">
                  <c:v>100.02432824981844</c:v>
                </c:pt>
                <c:pt idx="2">
                  <c:v>99.785766158315184</c:v>
                </c:pt>
                <c:pt idx="3">
                  <c:v>99.791212781408859</c:v>
                </c:pt>
                <c:pt idx="4">
                  <c:v>99.741466957153236</c:v>
                </c:pt>
                <c:pt idx="5">
                  <c:v>99.639433551198252</c:v>
                </c:pt>
                <c:pt idx="6">
                  <c:v>99.508896151053008</c:v>
                </c:pt>
                <c:pt idx="7">
                  <c:v>99.324800290486564</c:v>
                </c:pt>
                <c:pt idx="8">
                  <c:v>99.087690631808272</c:v>
                </c:pt>
                <c:pt idx="9">
                  <c:v>98.789034132171381</c:v>
                </c:pt>
                <c:pt idx="10">
                  <c:v>98.423384168482215</c:v>
                </c:pt>
                <c:pt idx="11">
                  <c:v>97.986201888162668</c:v>
                </c:pt>
                <c:pt idx="12">
                  <c:v>97.485657225853302</c:v>
                </c:pt>
                <c:pt idx="13">
                  <c:v>96.936456063907045</c:v>
                </c:pt>
                <c:pt idx="14">
                  <c:v>96.373093681917211</c:v>
                </c:pt>
                <c:pt idx="15">
                  <c:v>95.827705156136531</c:v>
                </c:pt>
                <c:pt idx="16">
                  <c:v>95.327342047930287</c:v>
                </c:pt>
                <c:pt idx="17">
                  <c:v>94.892883079157585</c:v>
                </c:pt>
                <c:pt idx="18">
                  <c:v>94.530682643427753</c:v>
                </c:pt>
                <c:pt idx="19">
                  <c:v>94.241648511256358</c:v>
                </c:pt>
                <c:pt idx="20">
                  <c:v>94.017610748002909</c:v>
                </c:pt>
                <c:pt idx="21">
                  <c:v>93.851125635439359</c:v>
                </c:pt>
                <c:pt idx="22">
                  <c:v>93.726761074800294</c:v>
                </c:pt>
                <c:pt idx="23">
                  <c:v>93.634713144517065</c:v>
                </c:pt>
                <c:pt idx="24">
                  <c:v>93.574800290486564</c:v>
                </c:pt>
                <c:pt idx="25">
                  <c:v>93.516158315177933</c:v>
                </c:pt>
                <c:pt idx="26">
                  <c:v>93.468046477850407</c:v>
                </c:pt>
                <c:pt idx="27">
                  <c:v>93.42011619462599</c:v>
                </c:pt>
                <c:pt idx="28">
                  <c:v>93.372549019607845</c:v>
                </c:pt>
                <c:pt idx="29">
                  <c:v>93.325526506899052</c:v>
                </c:pt>
                <c:pt idx="30">
                  <c:v>93.271423384168486</c:v>
                </c:pt>
                <c:pt idx="31">
                  <c:v>93.202069716775597</c:v>
                </c:pt>
                <c:pt idx="32">
                  <c:v>93.109658678286124</c:v>
                </c:pt>
                <c:pt idx="33">
                  <c:v>93.005809731299934</c:v>
                </c:pt>
                <c:pt idx="34">
                  <c:v>92.876724763979652</c:v>
                </c:pt>
                <c:pt idx="35">
                  <c:v>92.707153231663028</c:v>
                </c:pt>
                <c:pt idx="36">
                  <c:v>92.481481481481495</c:v>
                </c:pt>
                <c:pt idx="37">
                  <c:v>92.187000726216411</c:v>
                </c:pt>
                <c:pt idx="38">
                  <c:v>91.811365286855477</c:v>
                </c:pt>
                <c:pt idx="39">
                  <c:v>91.344226579520708</c:v>
                </c:pt>
                <c:pt idx="40">
                  <c:v>90.787400145243282</c:v>
                </c:pt>
                <c:pt idx="41">
                  <c:v>90.140885984023228</c:v>
                </c:pt>
                <c:pt idx="42">
                  <c:v>89.410312273057372</c:v>
                </c:pt>
                <c:pt idx="43">
                  <c:v>88.607480029048645</c:v>
                </c:pt>
                <c:pt idx="44">
                  <c:v>87.723856209150327</c:v>
                </c:pt>
                <c:pt idx="45">
                  <c:v>86.748002904865643</c:v>
                </c:pt>
                <c:pt idx="46">
                  <c:v>85.632534495279586</c:v>
                </c:pt>
                <c:pt idx="47">
                  <c:v>84.312999273783589</c:v>
                </c:pt>
                <c:pt idx="48">
                  <c:v>82.716049382716051</c:v>
                </c:pt>
                <c:pt idx="49">
                  <c:v>80.773238925199706</c:v>
                </c:pt>
                <c:pt idx="50">
                  <c:v>78.441358024691354</c:v>
                </c:pt>
                <c:pt idx="51">
                  <c:v>75.693173565722589</c:v>
                </c:pt>
                <c:pt idx="52">
                  <c:v>72.560094408133622</c:v>
                </c:pt>
                <c:pt idx="53">
                  <c:v>69.084241103848939</c:v>
                </c:pt>
                <c:pt idx="54">
                  <c:v>65.377087872185911</c:v>
                </c:pt>
                <c:pt idx="55">
                  <c:v>61.557552650689907</c:v>
                </c:pt>
                <c:pt idx="56">
                  <c:v>57.760711692084236</c:v>
                </c:pt>
                <c:pt idx="57">
                  <c:v>54.046840958605671</c:v>
                </c:pt>
                <c:pt idx="58">
                  <c:v>50.528322440087145</c:v>
                </c:pt>
                <c:pt idx="59">
                  <c:v>47.293936092955704</c:v>
                </c:pt>
                <c:pt idx="60">
                  <c:v>44.442992011619467</c:v>
                </c:pt>
                <c:pt idx="61">
                  <c:v>42.022149600580974</c:v>
                </c:pt>
                <c:pt idx="62">
                  <c:v>40.01742919389978</c:v>
                </c:pt>
                <c:pt idx="63">
                  <c:v>38.378540305010887</c:v>
                </c:pt>
                <c:pt idx="64">
                  <c:v>37.034858387799559</c:v>
                </c:pt>
                <c:pt idx="65">
                  <c:v>35.913761801016705</c:v>
                </c:pt>
                <c:pt idx="66">
                  <c:v>34.940631808278866</c:v>
                </c:pt>
                <c:pt idx="67">
                  <c:v>34.066811909949166</c:v>
                </c:pt>
                <c:pt idx="68">
                  <c:v>33.248366013071902</c:v>
                </c:pt>
                <c:pt idx="69">
                  <c:v>32.461692084241093</c:v>
                </c:pt>
                <c:pt idx="70">
                  <c:v>31.686274509803923</c:v>
                </c:pt>
                <c:pt idx="71">
                  <c:v>30.917937545388526</c:v>
                </c:pt>
                <c:pt idx="72">
                  <c:v>30.148148148148152</c:v>
                </c:pt>
                <c:pt idx="73">
                  <c:v>29.371278140885977</c:v>
                </c:pt>
                <c:pt idx="74">
                  <c:v>28.586056644880159</c:v>
                </c:pt>
                <c:pt idx="75">
                  <c:v>27.788489469862014</c:v>
                </c:pt>
                <c:pt idx="76">
                  <c:v>26.979302832244016</c:v>
                </c:pt>
                <c:pt idx="77">
                  <c:v>26.158315177923029</c:v>
                </c:pt>
                <c:pt idx="78">
                  <c:v>25.321169208424109</c:v>
                </c:pt>
                <c:pt idx="79">
                  <c:v>24.476761074800294</c:v>
                </c:pt>
                <c:pt idx="80">
                  <c:v>23.6261801016703</c:v>
                </c:pt>
                <c:pt idx="81">
                  <c:v>22.782135076252715</c:v>
                </c:pt>
                <c:pt idx="82">
                  <c:v>21.941902687000734</c:v>
                </c:pt>
                <c:pt idx="83">
                  <c:v>21.112563543936105</c:v>
                </c:pt>
                <c:pt idx="84">
                  <c:v>20.295206971677572</c:v>
                </c:pt>
                <c:pt idx="85">
                  <c:v>19.490740740740748</c:v>
                </c:pt>
                <c:pt idx="86">
                  <c:v>18.698983297022508</c:v>
                </c:pt>
                <c:pt idx="87">
                  <c:v>17.921949891067541</c:v>
                </c:pt>
                <c:pt idx="88">
                  <c:v>17.8</c:v>
                </c:pt>
                <c:pt idx="89">
                  <c:v>17.5</c:v>
                </c:pt>
                <c:pt idx="90">
                  <c:v>17.5</c:v>
                </c:pt>
                <c:pt idx="91">
                  <c:v>17.52</c:v>
                </c:pt>
                <c:pt idx="92">
                  <c:v>17.3</c:v>
                </c:pt>
                <c:pt idx="93">
                  <c:v>17.3</c:v>
                </c:pt>
                <c:pt idx="94">
                  <c:v>17.2</c:v>
                </c:pt>
                <c:pt idx="95">
                  <c:v>17.188416848220768</c:v>
                </c:pt>
                <c:pt idx="96">
                  <c:v>17.188416848220768</c:v>
                </c:pt>
                <c:pt idx="97">
                  <c:v>17.188416848220768</c:v>
                </c:pt>
                <c:pt idx="98">
                  <c:v>17.188416848220768</c:v>
                </c:pt>
                <c:pt idx="99">
                  <c:v>17.188416848220768</c:v>
                </c:pt>
                <c:pt idx="100">
                  <c:v>17.188416848220768</c:v>
                </c:pt>
                <c:pt idx="101">
                  <c:v>17.188416848220768</c:v>
                </c:pt>
                <c:pt idx="102">
                  <c:v>17.188416848220768</c:v>
                </c:pt>
                <c:pt idx="103">
                  <c:v>17.188416848220768</c:v>
                </c:pt>
                <c:pt idx="104">
                  <c:v>17.188416848220768</c:v>
                </c:pt>
                <c:pt idx="105">
                  <c:v>17.188416848220768</c:v>
                </c:pt>
                <c:pt idx="106">
                  <c:v>17.188416848220768</c:v>
                </c:pt>
                <c:pt idx="107">
                  <c:v>17.188416848220768</c:v>
                </c:pt>
                <c:pt idx="108">
                  <c:v>17.188416848220768</c:v>
                </c:pt>
                <c:pt idx="109">
                  <c:v>17.188416848220768</c:v>
                </c:pt>
                <c:pt idx="110">
                  <c:v>17.188416848220768</c:v>
                </c:pt>
                <c:pt idx="111">
                  <c:v>17.188416848220768</c:v>
                </c:pt>
                <c:pt idx="112">
                  <c:v>17.188416848220768</c:v>
                </c:pt>
                <c:pt idx="113">
                  <c:v>17.188416848220768</c:v>
                </c:pt>
                <c:pt idx="114">
                  <c:v>17.188416848220768</c:v>
                </c:pt>
                <c:pt idx="115">
                  <c:v>17.188416848220768</c:v>
                </c:pt>
                <c:pt idx="116">
                  <c:v>17.188416848220768</c:v>
                </c:pt>
                <c:pt idx="117">
                  <c:v>17.188416848220768</c:v>
                </c:pt>
                <c:pt idx="118">
                  <c:v>17.188416848220768</c:v>
                </c:pt>
                <c:pt idx="119">
                  <c:v>17.173329702251266</c:v>
                </c:pt>
                <c:pt idx="120">
                  <c:v>17.158351488743648</c:v>
                </c:pt>
                <c:pt idx="121">
                  <c:v>17.143445896877267</c:v>
                </c:pt>
                <c:pt idx="122">
                  <c:v>17.128649237472757</c:v>
                </c:pt>
                <c:pt idx="123">
                  <c:v>17.113943355119829</c:v>
                </c:pt>
                <c:pt idx="124">
                  <c:v>17.099310094408139</c:v>
                </c:pt>
                <c:pt idx="125">
                  <c:v>17.0847494553377</c:v>
                </c:pt>
                <c:pt idx="126">
                  <c:v>17.070315904139434</c:v>
                </c:pt>
                <c:pt idx="127">
                  <c:v>17.055918663761801</c:v>
                </c:pt>
                <c:pt idx="128">
                  <c:v>17.04159404502542</c:v>
                </c:pt>
                <c:pt idx="129">
                  <c:v>17.027378358750909</c:v>
                </c:pt>
                <c:pt idx="130">
                  <c:v>17.013217138707333</c:v>
                </c:pt>
                <c:pt idx="131">
                  <c:v>16.999128540305009</c:v>
                </c:pt>
                <c:pt idx="132">
                  <c:v>16.985094408133619</c:v>
                </c:pt>
                <c:pt idx="133">
                  <c:v>16.971151053013813</c:v>
                </c:pt>
                <c:pt idx="134">
                  <c:v>16.957244008714596</c:v>
                </c:pt>
                <c:pt idx="135">
                  <c:v>16.943445896877279</c:v>
                </c:pt>
                <c:pt idx="136">
                  <c:v>16.929702251270882</c:v>
                </c:pt>
                <c:pt idx="137">
                  <c:v>16.916031227305737</c:v>
                </c:pt>
                <c:pt idx="138">
                  <c:v>16.902414669571527</c:v>
                </c:pt>
                <c:pt idx="139">
                  <c:v>16.888870733478569</c:v>
                </c:pt>
                <c:pt idx="140">
                  <c:v>16.875381263616561</c:v>
                </c:pt>
                <c:pt idx="141">
                  <c:v>16.861946259985473</c:v>
                </c:pt>
                <c:pt idx="142">
                  <c:v>16.866721132897609</c:v>
                </c:pt>
                <c:pt idx="143">
                  <c:v>16.853413217138709</c:v>
                </c:pt>
                <c:pt idx="144">
                  <c:v>16.840159767610743</c:v>
                </c:pt>
                <c:pt idx="145">
                  <c:v>16.82694262890341</c:v>
                </c:pt>
                <c:pt idx="146">
                  <c:v>16.813801742919395</c:v>
                </c:pt>
                <c:pt idx="147">
                  <c:v>16.800709876543209</c:v>
                </c:pt>
                <c:pt idx="148">
                  <c:v>16.787676107480024</c:v>
                </c:pt>
                <c:pt idx="149">
                  <c:v>16.774698620188815</c:v>
                </c:pt>
                <c:pt idx="150">
                  <c:v>16.761770152505449</c:v>
                </c:pt>
                <c:pt idx="151">
                  <c:v>16.748892519970951</c:v>
                </c:pt>
                <c:pt idx="152">
                  <c:v>16.736072984749455</c:v>
                </c:pt>
                <c:pt idx="153">
                  <c:v>16.723286129266526</c:v>
                </c:pt>
                <c:pt idx="154">
                  <c:v>16.710550108932466</c:v>
                </c:pt>
                <c:pt idx="155">
                  <c:v>16.69787944807554</c:v>
                </c:pt>
                <c:pt idx="156">
                  <c:v>16.685239651416126</c:v>
                </c:pt>
                <c:pt idx="157">
                  <c:v>16.672645243282503</c:v>
                </c:pt>
                <c:pt idx="158">
                  <c:v>16.660110748002907</c:v>
                </c:pt>
                <c:pt idx="159">
                  <c:v>16.629464415395802</c:v>
                </c:pt>
                <c:pt idx="160">
                  <c:v>16.617011619462588</c:v>
                </c:pt>
                <c:pt idx="161">
                  <c:v>16.604600580973141</c:v>
                </c:pt>
                <c:pt idx="162">
                  <c:v>16.574090413943367</c:v>
                </c:pt>
                <c:pt idx="163">
                  <c:v>16.561761074800287</c:v>
                </c:pt>
                <c:pt idx="164">
                  <c:v>16.549480755265066</c:v>
                </c:pt>
                <c:pt idx="165">
                  <c:v>16.519086782861294</c:v>
                </c:pt>
                <c:pt idx="166">
                  <c:v>16.506899055918666</c:v>
                </c:pt>
                <c:pt idx="167">
                  <c:v>16.494753086419749</c:v>
                </c:pt>
                <c:pt idx="168">
                  <c:v>16.482643427741465</c:v>
                </c:pt>
                <c:pt idx="169">
                  <c:v>16.470559186637615</c:v>
                </c:pt>
                <c:pt idx="170">
                  <c:v>16.458523965141623</c:v>
                </c:pt>
                <c:pt idx="171">
                  <c:v>16.428362381989828</c:v>
                </c:pt>
                <c:pt idx="172">
                  <c:v>16.416396151053007</c:v>
                </c:pt>
                <c:pt idx="173">
                  <c:v>16.404468046477845</c:v>
                </c:pt>
                <c:pt idx="174">
                  <c:v>16.396265432098758</c:v>
                </c:pt>
                <c:pt idx="175">
                  <c:v>16.378592955700796</c:v>
                </c:pt>
                <c:pt idx="176">
                  <c:v>16.362142338416845</c:v>
                </c:pt>
                <c:pt idx="177">
                  <c:v>16.356290849673201</c:v>
                </c:pt>
                <c:pt idx="178">
                  <c:v>16.346321713870751</c:v>
                </c:pt>
                <c:pt idx="179">
                  <c:v>16.328671023965143</c:v>
                </c:pt>
                <c:pt idx="180">
                  <c:v>16.324344589687726</c:v>
                </c:pt>
                <c:pt idx="181">
                  <c:v>16.310764342774135</c:v>
                </c:pt>
                <c:pt idx="182">
                  <c:v>16.299838416848218</c:v>
                </c:pt>
                <c:pt idx="183">
                  <c:v>16.292489106753806</c:v>
                </c:pt>
                <c:pt idx="184">
                  <c:v>16.281510530137979</c:v>
                </c:pt>
                <c:pt idx="185">
                  <c:v>16.274177559912857</c:v>
                </c:pt>
              </c:numCache>
            </c:numRef>
          </c:yVal>
          <c:smooth val="0"/>
          <c:extLst>
            <c:ext xmlns:c16="http://schemas.microsoft.com/office/drawing/2014/chart" uri="{C3380CC4-5D6E-409C-BE32-E72D297353CC}">
              <c16:uniqueId val="{00000001-A5EC-4A43-95A0-1EEAC88859C6}"/>
            </c:ext>
          </c:extLst>
        </c:ser>
        <c:dLbls>
          <c:showLegendKey val="0"/>
          <c:showVal val="0"/>
          <c:showCatName val="0"/>
          <c:showSerName val="0"/>
          <c:showPercent val="0"/>
          <c:showBubbleSize val="0"/>
        </c:dLbls>
        <c:axId val="500863224"/>
        <c:axId val="500861912"/>
      </c:scatterChart>
      <c:valAx>
        <c:axId val="5008632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Temperatura ºC</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500861912"/>
        <c:crosses val="autoZero"/>
        <c:crossBetween val="midCat"/>
        <c:majorUnit val="200"/>
      </c:valAx>
      <c:valAx>
        <c:axId val="500861912"/>
        <c:scaling>
          <c:orientation val="minMax"/>
          <c:max val="1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Porcentaje</a:t>
                </a:r>
                <a:r>
                  <a:rPr lang="es-ES" baseline="0"/>
                  <a:t> de peso</a:t>
                </a:r>
                <a:endParaRPr lang="es-E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500863224"/>
        <c:crosses val="autoZero"/>
        <c:crossBetween val="midCat"/>
      </c:valAx>
      <c:spPr>
        <a:noFill/>
        <a:ln>
          <a:noFill/>
        </a:ln>
        <a:effectLst/>
      </c:spPr>
    </c:plotArea>
    <c:legend>
      <c:legendPos val="r"/>
      <c:layout>
        <c:manualLayout>
          <c:xMode val="edge"/>
          <c:yMode val="edge"/>
          <c:x val="0.61062586054171875"/>
          <c:y val="0.20717556217253374"/>
          <c:w val="0.27100590598398755"/>
          <c:h val="0.1508719021741432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noFill/>
      <a:round/>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135158093613094"/>
          <c:y val="5.0925925925925923E-2"/>
          <c:w val="0.74779386592021269"/>
          <c:h val="0.74350320793234181"/>
        </c:manualLayout>
      </c:layout>
      <c:scatterChart>
        <c:scatterStyle val="lineMarker"/>
        <c:varyColors val="0"/>
        <c:ser>
          <c:idx val="0"/>
          <c:order val="0"/>
          <c:tx>
            <c:v>25ºC/min</c:v>
          </c:tx>
          <c:spPr>
            <a:ln w="28575" cap="rnd">
              <a:noFill/>
              <a:round/>
            </a:ln>
            <a:effectLst/>
          </c:spPr>
          <c:marker>
            <c:symbol val="circle"/>
            <c:size val="5"/>
            <c:spPr>
              <a:solidFill>
                <a:schemeClr val="accent2"/>
              </a:solidFill>
              <a:ln w="9525">
                <a:solidFill>
                  <a:schemeClr val="accent2"/>
                </a:solidFill>
              </a:ln>
              <a:effectLst/>
            </c:spPr>
          </c:marker>
          <c:xVal>
            <c:numRef>
              <c:f>'LECHERO PALO 100%  M13R1'!$A$12:$A$208</c:f>
              <c:numCache>
                <c:formatCode>General</c:formatCode>
                <c:ptCount val="197"/>
                <c:pt idx="0">
                  <c:v>0</c:v>
                </c:pt>
                <c:pt idx="1">
                  <c:v>0.18333333333333332</c:v>
                </c:pt>
                <c:pt idx="2">
                  <c:v>0.36666666666666664</c:v>
                </c:pt>
                <c:pt idx="3">
                  <c:v>0.55000000000000004</c:v>
                </c:pt>
                <c:pt idx="4">
                  <c:v>0.73333333333333328</c:v>
                </c:pt>
                <c:pt idx="5">
                  <c:v>0.91666666666666663</c:v>
                </c:pt>
                <c:pt idx="6">
                  <c:v>1.1000000000000001</c:v>
                </c:pt>
                <c:pt idx="7">
                  <c:v>1.2833333333333334</c:v>
                </c:pt>
                <c:pt idx="8">
                  <c:v>1.4666666666666666</c:v>
                </c:pt>
                <c:pt idx="9">
                  <c:v>1.65</c:v>
                </c:pt>
                <c:pt idx="10">
                  <c:v>1.8333333333333333</c:v>
                </c:pt>
                <c:pt idx="11">
                  <c:v>2.0166666666666666</c:v>
                </c:pt>
                <c:pt idx="12">
                  <c:v>2.2000000000000002</c:v>
                </c:pt>
                <c:pt idx="13">
                  <c:v>2.3833333333333333</c:v>
                </c:pt>
                <c:pt idx="14">
                  <c:v>2.5666666666666669</c:v>
                </c:pt>
                <c:pt idx="15">
                  <c:v>2.75</c:v>
                </c:pt>
                <c:pt idx="16">
                  <c:v>2.9333333333333331</c:v>
                </c:pt>
                <c:pt idx="17">
                  <c:v>3.1166666666666667</c:v>
                </c:pt>
                <c:pt idx="18">
                  <c:v>3.3</c:v>
                </c:pt>
                <c:pt idx="19">
                  <c:v>3.4833333333333334</c:v>
                </c:pt>
                <c:pt idx="20">
                  <c:v>3.6666666666666665</c:v>
                </c:pt>
                <c:pt idx="21">
                  <c:v>3.85</c:v>
                </c:pt>
                <c:pt idx="22">
                  <c:v>4.0333333333333332</c:v>
                </c:pt>
                <c:pt idx="23">
                  <c:v>4.2166666666666668</c:v>
                </c:pt>
                <c:pt idx="24">
                  <c:v>4.4000000000000004</c:v>
                </c:pt>
                <c:pt idx="25">
                  <c:v>4.583333333333333</c:v>
                </c:pt>
                <c:pt idx="26">
                  <c:v>4.7666666666666666</c:v>
                </c:pt>
                <c:pt idx="27">
                  <c:v>4.95</c:v>
                </c:pt>
                <c:pt idx="28">
                  <c:v>5.1333333333333337</c:v>
                </c:pt>
                <c:pt idx="29">
                  <c:v>5.3166666666666664</c:v>
                </c:pt>
                <c:pt idx="30">
                  <c:v>5.5</c:v>
                </c:pt>
                <c:pt idx="31">
                  <c:v>5.6833333333333336</c:v>
                </c:pt>
                <c:pt idx="32">
                  <c:v>5.8666666666666663</c:v>
                </c:pt>
                <c:pt idx="33">
                  <c:v>6.05</c:v>
                </c:pt>
                <c:pt idx="34">
                  <c:v>6.2333333333333334</c:v>
                </c:pt>
                <c:pt idx="35">
                  <c:v>6.416666666666667</c:v>
                </c:pt>
                <c:pt idx="36">
                  <c:v>6.6</c:v>
                </c:pt>
                <c:pt idx="37">
                  <c:v>6.7833333333333332</c:v>
                </c:pt>
                <c:pt idx="38">
                  <c:v>6.9666666666666668</c:v>
                </c:pt>
                <c:pt idx="39">
                  <c:v>7.15</c:v>
                </c:pt>
                <c:pt idx="40">
                  <c:v>7.333333333333333</c:v>
                </c:pt>
                <c:pt idx="41">
                  <c:v>7.5166666666666666</c:v>
                </c:pt>
                <c:pt idx="42">
                  <c:v>7.7</c:v>
                </c:pt>
                <c:pt idx="43">
                  <c:v>7.8833333333333337</c:v>
                </c:pt>
                <c:pt idx="44">
                  <c:v>8.0666666666666664</c:v>
                </c:pt>
                <c:pt idx="45">
                  <c:v>8.25</c:v>
                </c:pt>
                <c:pt idx="46">
                  <c:v>8.4333333333333336</c:v>
                </c:pt>
                <c:pt idx="47">
                  <c:v>8.6166666666666671</c:v>
                </c:pt>
                <c:pt idx="48">
                  <c:v>8.8000000000000007</c:v>
                </c:pt>
                <c:pt idx="49">
                  <c:v>8.9833333333333325</c:v>
                </c:pt>
                <c:pt idx="50">
                  <c:v>9.1666666666666661</c:v>
                </c:pt>
                <c:pt idx="51">
                  <c:v>9.35</c:v>
                </c:pt>
                <c:pt idx="52">
                  <c:v>9.5333333333333332</c:v>
                </c:pt>
                <c:pt idx="53">
                  <c:v>9.7166666666666668</c:v>
                </c:pt>
                <c:pt idx="54">
                  <c:v>9.9</c:v>
                </c:pt>
                <c:pt idx="55">
                  <c:v>10.083333333333334</c:v>
                </c:pt>
                <c:pt idx="56">
                  <c:v>10.266666666666667</c:v>
                </c:pt>
                <c:pt idx="57">
                  <c:v>10.45</c:v>
                </c:pt>
                <c:pt idx="58">
                  <c:v>10.633333333333333</c:v>
                </c:pt>
                <c:pt idx="59">
                  <c:v>10.816666666666666</c:v>
                </c:pt>
                <c:pt idx="60">
                  <c:v>11</c:v>
                </c:pt>
                <c:pt idx="61">
                  <c:v>11.183333333333334</c:v>
                </c:pt>
                <c:pt idx="62">
                  <c:v>11.366666666666667</c:v>
                </c:pt>
                <c:pt idx="63">
                  <c:v>11.55</c:v>
                </c:pt>
                <c:pt idx="64">
                  <c:v>11.733333333333333</c:v>
                </c:pt>
                <c:pt idx="65">
                  <c:v>11.916666666666666</c:v>
                </c:pt>
                <c:pt idx="66">
                  <c:v>12.1</c:v>
                </c:pt>
                <c:pt idx="67">
                  <c:v>12.283333333333333</c:v>
                </c:pt>
                <c:pt idx="68">
                  <c:v>12.466666666666667</c:v>
                </c:pt>
                <c:pt idx="69">
                  <c:v>12.65</c:v>
                </c:pt>
                <c:pt idx="70">
                  <c:v>12.833333333333334</c:v>
                </c:pt>
                <c:pt idx="71">
                  <c:v>13.016666666666667</c:v>
                </c:pt>
                <c:pt idx="72">
                  <c:v>13.2</c:v>
                </c:pt>
                <c:pt idx="73">
                  <c:v>13.383333333333333</c:v>
                </c:pt>
                <c:pt idx="74">
                  <c:v>13.566666666666666</c:v>
                </c:pt>
                <c:pt idx="75">
                  <c:v>13.75</c:v>
                </c:pt>
                <c:pt idx="76">
                  <c:v>13.933333333333334</c:v>
                </c:pt>
                <c:pt idx="77">
                  <c:v>14.116666666666667</c:v>
                </c:pt>
                <c:pt idx="78">
                  <c:v>14.3</c:v>
                </c:pt>
                <c:pt idx="79">
                  <c:v>14.483333333333333</c:v>
                </c:pt>
                <c:pt idx="80">
                  <c:v>14.666666666666666</c:v>
                </c:pt>
                <c:pt idx="81">
                  <c:v>14.85</c:v>
                </c:pt>
                <c:pt idx="82">
                  <c:v>15.033333333333333</c:v>
                </c:pt>
                <c:pt idx="83">
                  <c:v>15.216666666666667</c:v>
                </c:pt>
                <c:pt idx="84">
                  <c:v>15.4</c:v>
                </c:pt>
                <c:pt idx="85">
                  <c:v>15.583333333333334</c:v>
                </c:pt>
                <c:pt idx="86">
                  <c:v>15.766666666666667</c:v>
                </c:pt>
                <c:pt idx="87">
                  <c:v>15.95</c:v>
                </c:pt>
                <c:pt idx="88">
                  <c:v>16.133333333333333</c:v>
                </c:pt>
                <c:pt idx="89">
                  <c:v>16.316666666666666</c:v>
                </c:pt>
                <c:pt idx="90">
                  <c:v>16.5</c:v>
                </c:pt>
                <c:pt idx="91">
                  <c:v>16.683333333333334</c:v>
                </c:pt>
                <c:pt idx="92">
                  <c:v>16.866666666666667</c:v>
                </c:pt>
                <c:pt idx="93">
                  <c:v>17.05</c:v>
                </c:pt>
                <c:pt idx="94">
                  <c:v>17.233333333333334</c:v>
                </c:pt>
                <c:pt idx="95">
                  <c:v>17.416666666666668</c:v>
                </c:pt>
                <c:pt idx="96">
                  <c:v>17.600000000000001</c:v>
                </c:pt>
                <c:pt idx="97">
                  <c:v>17.783333333333335</c:v>
                </c:pt>
                <c:pt idx="98">
                  <c:v>17.966666666666665</c:v>
                </c:pt>
                <c:pt idx="99">
                  <c:v>18.149999999999999</c:v>
                </c:pt>
                <c:pt idx="100">
                  <c:v>18.333333333333332</c:v>
                </c:pt>
                <c:pt idx="101">
                  <c:v>18.516666666666666</c:v>
                </c:pt>
                <c:pt idx="102">
                  <c:v>18.7</c:v>
                </c:pt>
                <c:pt idx="103">
                  <c:v>18.883333333333333</c:v>
                </c:pt>
                <c:pt idx="104">
                  <c:v>19.066666666666666</c:v>
                </c:pt>
                <c:pt idx="105">
                  <c:v>19.25</c:v>
                </c:pt>
                <c:pt idx="106">
                  <c:v>19.433333333333334</c:v>
                </c:pt>
                <c:pt idx="107">
                  <c:v>19.616666666666667</c:v>
                </c:pt>
                <c:pt idx="108">
                  <c:v>19.8</c:v>
                </c:pt>
                <c:pt idx="109">
                  <c:v>19.983333333333334</c:v>
                </c:pt>
                <c:pt idx="110">
                  <c:v>20.166666666666668</c:v>
                </c:pt>
                <c:pt idx="111">
                  <c:v>20.350000000000001</c:v>
                </c:pt>
                <c:pt idx="112">
                  <c:v>20.533333333333335</c:v>
                </c:pt>
                <c:pt idx="113">
                  <c:v>20.716666666666665</c:v>
                </c:pt>
                <c:pt idx="114">
                  <c:v>20.9</c:v>
                </c:pt>
                <c:pt idx="115">
                  <c:v>21.083333333333332</c:v>
                </c:pt>
                <c:pt idx="116">
                  <c:v>21.266666666666666</c:v>
                </c:pt>
                <c:pt idx="117">
                  <c:v>21.45</c:v>
                </c:pt>
                <c:pt idx="118">
                  <c:v>21.633333333333333</c:v>
                </c:pt>
                <c:pt idx="119">
                  <c:v>21.816666666666666</c:v>
                </c:pt>
                <c:pt idx="120">
                  <c:v>22</c:v>
                </c:pt>
                <c:pt idx="121">
                  <c:v>22.183333333333334</c:v>
                </c:pt>
                <c:pt idx="122">
                  <c:v>22.366666666666667</c:v>
                </c:pt>
                <c:pt idx="123">
                  <c:v>22.55</c:v>
                </c:pt>
                <c:pt idx="124">
                  <c:v>22.733333333333334</c:v>
                </c:pt>
                <c:pt idx="125">
                  <c:v>22.916666666666668</c:v>
                </c:pt>
                <c:pt idx="126">
                  <c:v>23.1</c:v>
                </c:pt>
                <c:pt idx="127">
                  <c:v>23.283333333333335</c:v>
                </c:pt>
                <c:pt idx="128">
                  <c:v>23.466666666666665</c:v>
                </c:pt>
                <c:pt idx="129">
                  <c:v>23.65</c:v>
                </c:pt>
                <c:pt idx="130">
                  <c:v>23.833333333333332</c:v>
                </c:pt>
                <c:pt idx="131">
                  <c:v>24.016666666666666</c:v>
                </c:pt>
                <c:pt idx="132">
                  <c:v>24.2</c:v>
                </c:pt>
                <c:pt idx="133">
                  <c:v>24.383333333333333</c:v>
                </c:pt>
                <c:pt idx="134">
                  <c:v>24.566666666666666</c:v>
                </c:pt>
                <c:pt idx="135">
                  <c:v>24.75</c:v>
                </c:pt>
                <c:pt idx="136">
                  <c:v>24.933333333333334</c:v>
                </c:pt>
                <c:pt idx="137">
                  <c:v>25.116666666666667</c:v>
                </c:pt>
                <c:pt idx="138">
                  <c:v>25.3</c:v>
                </c:pt>
                <c:pt idx="139">
                  <c:v>25.483333333333334</c:v>
                </c:pt>
                <c:pt idx="140">
                  <c:v>25.666666666666668</c:v>
                </c:pt>
                <c:pt idx="141">
                  <c:v>25.85</c:v>
                </c:pt>
                <c:pt idx="142">
                  <c:v>26.033333333333335</c:v>
                </c:pt>
                <c:pt idx="143">
                  <c:v>26.216666666666665</c:v>
                </c:pt>
                <c:pt idx="144">
                  <c:v>26.4</c:v>
                </c:pt>
                <c:pt idx="145">
                  <c:v>26.583333333333332</c:v>
                </c:pt>
                <c:pt idx="146">
                  <c:v>26.766666666666666</c:v>
                </c:pt>
                <c:pt idx="147">
                  <c:v>26.95</c:v>
                </c:pt>
                <c:pt idx="148">
                  <c:v>27.133333333333333</c:v>
                </c:pt>
                <c:pt idx="149">
                  <c:v>27.316666666666666</c:v>
                </c:pt>
                <c:pt idx="150">
                  <c:v>27.5</c:v>
                </c:pt>
                <c:pt idx="151">
                  <c:v>27.683333333333334</c:v>
                </c:pt>
                <c:pt idx="152">
                  <c:v>27.866666666666667</c:v>
                </c:pt>
                <c:pt idx="153">
                  <c:v>28.05</c:v>
                </c:pt>
                <c:pt idx="154">
                  <c:v>28.233333333333334</c:v>
                </c:pt>
                <c:pt idx="155">
                  <c:v>28.416666666666668</c:v>
                </c:pt>
                <c:pt idx="156">
                  <c:v>28.6</c:v>
                </c:pt>
                <c:pt idx="157">
                  <c:v>28.783333333333335</c:v>
                </c:pt>
                <c:pt idx="158">
                  <c:v>28.966666666666665</c:v>
                </c:pt>
                <c:pt idx="159">
                  <c:v>29.15</c:v>
                </c:pt>
                <c:pt idx="160">
                  <c:v>29.333333333333332</c:v>
                </c:pt>
                <c:pt idx="161">
                  <c:v>29.516666666666666</c:v>
                </c:pt>
                <c:pt idx="162">
                  <c:v>29.7</c:v>
                </c:pt>
                <c:pt idx="163">
                  <c:v>29.883333333333333</c:v>
                </c:pt>
                <c:pt idx="164">
                  <c:v>30.066666666666666</c:v>
                </c:pt>
                <c:pt idx="165">
                  <c:v>30.25</c:v>
                </c:pt>
                <c:pt idx="166">
                  <c:v>30.433333333333334</c:v>
                </c:pt>
                <c:pt idx="167">
                  <c:v>30.616666666666667</c:v>
                </c:pt>
                <c:pt idx="168">
                  <c:v>30.8</c:v>
                </c:pt>
                <c:pt idx="169">
                  <c:v>30.983333333333334</c:v>
                </c:pt>
                <c:pt idx="170">
                  <c:v>31.166666666666668</c:v>
                </c:pt>
                <c:pt idx="171">
                  <c:v>31.35</c:v>
                </c:pt>
                <c:pt idx="172">
                  <c:v>31.533333333333335</c:v>
                </c:pt>
                <c:pt idx="173">
                  <c:v>31.716666666666665</c:v>
                </c:pt>
                <c:pt idx="174">
                  <c:v>31.9</c:v>
                </c:pt>
                <c:pt idx="175">
                  <c:v>32.083333333333336</c:v>
                </c:pt>
                <c:pt idx="176">
                  <c:v>32.266666666666666</c:v>
                </c:pt>
                <c:pt idx="177">
                  <c:v>32.450000000000003</c:v>
                </c:pt>
                <c:pt idx="178">
                  <c:v>32.633333333333333</c:v>
                </c:pt>
                <c:pt idx="179">
                  <c:v>32.81666666666667</c:v>
                </c:pt>
                <c:pt idx="180">
                  <c:v>33</c:v>
                </c:pt>
                <c:pt idx="181">
                  <c:v>33.18333333333333</c:v>
                </c:pt>
                <c:pt idx="182">
                  <c:v>33.366666666666667</c:v>
                </c:pt>
                <c:pt idx="183">
                  <c:v>33.549999999999997</c:v>
                </c:pt>
                <c:pt idx="184">
                  <c:v>33.733333333333334</c:v>
                </c:pt>
                <c:pt idx="185">
                  <c:v>33.916666666666664</c:v>
                </c:pt>
                <c:pt idx="186">
                  <c:v>34.1</c:v>
                </c:pt>
                <c:pt idx="187">
                  <c:v>34.283333333333331</c:v>
                </c:pt>
                <c:pt idx="188">
                  <c:v>34.466666666666669</c:v>
                </c:pt>
                <c:pt idx="189">
                  <c:v>34.65</c:v>
                </c:pt>
                <c:pt idx="190">
                  <c:v>34.833333333333336</c:v>
                </c:pt>
                <c:pt idx="191">
                  <c:v>35.016666666666666</c:v>
                </c:pt>
                <c:pt idx="192">
                  <c:v>35.200000000000003</c:v>
                </c:pt>
                <c:pt idx="193">
                  <c:v>35.383333333333333</c:v>
                </c:pt>
                <c:pt idx="194">
                  <c:v>35.56666666666667</c:v>
                </c:pt>
                <c:pt idx="195">
                  <c:v>35.75</c:v>
                </c:pt>
              </c:numCache>
            </c:numRef>
          </c:xVal>
          <c:yVal>
            <c:numRef>
              <c:f>'LECHERO PALO 100%  M13R1'!$H$12:$H$208</c:f>
              <c:numCache>
                <c:formatCode>General</c:formatCode>
                <c:ptCount val="197"/>
                <c:pt idx="0">
                  <c:v>100</c:v>
                </c:pt>
                <c:pt idx="1">
                  <c:v>99.893930987168972</c:v>
                </c:pt>
                <c:pt idx="2">
                  <c:v>99.80967646579947</c:v>
                </c:pt>
                <c:pt idx="3">
                  <c:v>99.713092014473446</c:v>
                </c:pt>
                <c:pt idx="4">
                  <c:v>99.604968013316324</c:v>
                </c:pt>
                <c:pt idx="5">
                  <c:v>99.443888543756245</c:v>
                </c:pt>
                <c:pt idx="6">
                  <c:v>99.242657763824937</c:v>
                </c:pt>
                <c:pt idx="7">
                  <c:v>98.990842655866913</c:v>
                </c:pt>
                <c:pt idx="8">
                  <c:v>98.68939167603267</c:v>
                </c:pt>
                <c:pt idx="9">
                  <c:v>98.330559099093122</c:v>
                </c:pt>
                <c:pt idx="10">
                  <c:v>97.916874141449583</c:v>
                </c:pt>
                <c:pt idx="11">
                  <c:v>97.452288703729181</c:v>
                </c:pt>
                <c:pt idx="12">
                  <c:v>96.952926540490381</c:v>
                </c:pt>
                <c:pt idx="13">
                  <c:v>96.442182903445584</c:v>
                </c:pt>
                <c:pt idx="14">
                  <c:v>95.949934161335563</c:v>
                </c:pt>
                <c:pt idx="15">
                  <c:v>95.497046349471333</c:v>
                </c:pt>
                <c:pt idx="16">
                  <c:v>95.102646666887978</c:v>
                </c:pt>
                <c:pt idx="17">
                  <c:v>94.768948177936693</c:v>
                </c:pt>
                <c:pt idx="18">
                  <c:v>94.496583186717828</c:v>
                </c:pt>
                <c:pt idx="19">
                  <c:v>94.281757868629356</c:v>
                </c:pt>
                <c:pt idx="20">
                  <c:v>94.115778042291666</c:v>
                </c:pt>
                <c:pt idx="21">
                  <c:v>93.99437565502754</c:v>
                </c:pt>
                <c:pt idx="22">
                  <c:v>93.900636572153019</c:v>
                </c:pt>
                <c:pt idx="23">
                  <c:v>93.819069343209932</c:v>
                </c:pt>
                <c:pt idx="24">
                  <c:v>93.768959243258465</c:v>
                </c:pt>
                <c:pt idx="25">
                  <c:v>93.719481447407318</c:v>
                </c:pt>
                <c:pt idx="26">
                  <c:v>93.670477879631434</c:v>
                </c:pt>
                <c:pt idx="27">
                  <c:v>93.637598066414071</c:v>
                </c:pt>
                <c:pt idx="28">
                  <c:v>93.589542954788683</c:v>
                </c:pt>
                <c:pt idx="29">
                  <c:v>93.557611597721817</c:v>
                </c:pt>
                <c:pt idx="30">
                  <c:v>93.510188790196764</c:v>
                </c:pt>
                <c:pt idx="31">
                  <c:v>93.461817526521216</c:v>
                </c:pt>
                <c:pt idx="32">
                  <c:v>93.400958256864072</c:v>
                </c:pt>
                <c:pt idx="33">
                  <c:v>93.328717513400903</c:v>
                </c:pt>
                <c:pt idx="34">
                  <c:v>93.245095296131723</c:v>
                </c:pt>
                <c:pt idx="35">
                  <c:v>93.130806329996346</c:v>
                </c:pt>
                <c:pt idx="36">
                  <c:v>92.995809404575041</c:v>
                </c:pt>
                <c:pt idx="37">
                  <c:v>92.823822689284185</c:v>
                </c:pt>
                <c:pt idx="38">
                  <c:v>92.604887394543539</c:v>
                </c:pt>
                <c:pt idx="39">
                  <c:v>92.323986297970151</c:v>
                </c:pt>
                <c:pt idx="40">
                  <c:v>91.977009422911863</c:v>
                </c:pt>
                <c:pt idx="41">
                  <c:v>91.557475652340244</c:v>
                </c:pt>
                <c:pt idx="42">
                  <c:v>91.068072278681711</c:v>
                </c:pt>
                <c:pt idx="43">
                  <c:v>90.509431606036614</c:v>
                </c:pt>
                <c:pt idx="44">
                  <c:v>89.882344014530361</c:v>
                </c:pt>
                <c:pt idx="45">
                  <c:v>89.193922925291702</c:v>
                </c:pt>
                <c:pt idx="46">
                  <c:v>88.442587578069805</c:v>
                </c:pt>
                <c:pt idx="47">
                  <c:v>87.624386072237598</c:v>
                </c:pt>
                <c:pt idx="48">
                  <c:v>86.72335272926162</c:v>
                </c:pt>
                <c:pt idx="49">
                  <c:v>85.693329349817517</c:v>
                </c:pt>
                <c:pt idx="50">
                  <c:v>84.482308921652788</c:v>
                </c:pt>
                <c:pt idx="51">
                  <c:v>83.031487163436395</c:v>
                </c:pt>
                <c:pt idx="52">
                  <c:v>81.278898273335585</c:v>
                </c:pt>
                <c:pt idx="53">
                  <c:v>79.178067899975815</c:v>
                </c:pt>
                <c:pt idx="54">
                  <c:v>76.690267417211629</c:v>
                </c:pt>
                <c:pt idx="55">
                  <c:v>73.806170339563124</c:v>
                </c:pt>
                <c:pt idx="56">
                  <c:v>70.561027620623861</c:v>
                </c:pt>
                <c:pt idx="57">
                  <c:v>67.037829173562727</c:v>
                </c:pt>
                <c:pt idx="58">
                  <c:v>63.380582257230799</c:v>
                </c:pt>
                <c:pt idx="59">
                  <c:v>59.727603393576111</c:v>
                </c:pt>
                <c:pt idx="60">
                  <c:v>56.203614566389568</c:v>
                </c:pt>
                <c:pt idx="61">
                  <c:v>52.868684665202885</c:v>
                </c:pt>
                <c:pt idx="62">
                  <c:v>49.771975333817053</c:v>
                </c:pt>
                <c:pt idx="63">
                  <c:v>46.965493584484527</c:v>
                </c:pt>
                <c:pt idx="64">
                  <c:v>44.483225762598266</c:v>
                </c:pt>
                <c:pt idx="65">
                  <c:v>42.346354055519463</c:v>
                </c:pt>
                <c:pt idx="66">
                  <c:v>40.529902451284926</c:v>
                </c:pt>
                <c:pt idx="67">
                  <c:v>38.985499686219093</c:v>
                </c:pt>
                <c:pt idx="68">
                  <c:v>37.657819151542746</c:v>
                </c:pt>
                <c:pt idx="69">
                  <c:v>36.487424261824486</c:v>
                </c:pt>
                <c:pt idx="70">
                  <c:v>35.428789121840254</c:v>
                </c:pt>
                <c:pt idx="71">
                  <c:v>34.44840161427237</c:v>
                </c:pt>
                <c:pt idx="72">
                  <c:v>33.516385370380036</c:v>
                </c:pt>
                <c:pt idx="73">
                  <c:v>32.6178812438054</c:v>
                </c:pt>
                <c:pt idx="74">
                  <c:v>31.736765479989941</c:v>
                </c:pt>
                <c:pt idx="75">
                  <c:v>30.862130833202926</c:v>
                </c:pt>
                <c:pt idx="76">
                  <c:v>29.984492741939306</c:v>
                </c:pt>
                <c:pt idx="77">
                  <c:v>29.10084776172252</c:v>
                </c:pt>
                <c:pt idx="78">
                  <c:v>28.199024038621118</c:v>
                </c:pt>
                <c:pt idx="79">
                  <c:v>27.274437367907737</c:v>
                </c:pt>
                <c:pt idx="80">
                  <c:v>26.316970883976936</c:v>
                </c:pt>
                <c:pt idx="81">
                  <c:v>25.31382042879703</c:v>
                </c:pt>
                <c:pt idx="82">
                  <c:v>24.264827926342889</c:v>
                </c:pt>
                <c:pt idx="83">
                  <c:v>23.169519148539294</c:v>
                </c:pt>
                <c:pt idx="84">
                  <c:v>22.040540177392927</c:v>
                </c:pt>
                <c:pt idx="85">
                  <c:v>20.893382463361945</c:v>
                </c:pt>
                <c:pt idx="86">
                  <c:v>19.740850164478104</c:v>
                </c:pt>
                <c:pt idx="87">
                  <c:v>18.575829859612682</c:v>
                </c:pt>
                <c:pt idx="88">
                  <c:v>18.399999999999999</c:v>
                </c:pt>
                <c:pt idx="89">
                  <c:v>18.3</c:v>
                </c:pt>
                <c:pt idx="90">
                  <c:v>18.2</c:v>
                </c:pt>
                <c:pt idx="91">
                  <c:v>18.100000000000001</c:v>
                </c:pt>
                <c:pt idx="92">
                  <c:v>18.100000000000001</c:v>
                </c:pt>
                <c:pt idx="93">
                  <c:v>18.084031634174139</c:v>
                </c:pt>
                <c:pt idx="94">
                  <c:v>18.084031634174139</c:v>
                </c:pt>
                <c:pt idx="95">
                  <c:v>18.084031634174139</c:v>
                </c:pt>
                <c:pt idx="96">
                  <c:v>18.084031634174139</c:v>
                </c:pt>
                <c:pt idx="97">
                  <c:v>18.084031634174139</c:v>
                </c:pt>
                <c:pt idx="98">
                  <c:v>18.084031634174139</c:v>
                </c:pt>
                <c:pt idx="99">
                  <c:v>18.084031634174139</c:v>
                </c:pt>
                <c:pt idx="100">
                  <c:v>18.084031634174139</c:v>
                </c:pt>
                <c:pt idx="101">
                  <c:v>18.084031634174139</c:v>
                </c:pt>
                <c:pt idx="102">
                  <c:v>18.084031634174139</c:v>
                </c:pt>
                <c:pt idx="103">
                  <c:v>18.084031634174139</c:v>
                </c:pt>
                <c:pt idx="104">
                  <c:v>18.084031634174139</c:v>
                </c:pt>
                <c:pt idx="105">
                  <c:v>17.901042827537466</c:v>
                </c:pt>
                <c:pt idx="106">
                  <c:v>17.791670025782196</c:v>
                </c:pt>
                <c:pt idx="107">
                  <c:v>17.723523451368692</c:v>
                </c:pt>
                <c:pt idx="108">
                  <c:v>17.676827793559028</c:v>
                </c:pt>
                <c:pt idx="109">
                  <c:v>17.661889609188634</c:v>
                </c:pt>
                <c:pt idx="110">
                  <c:v>17.647093693240819</c:v>
                </c:pt>
                <c:pt idx="111">
                  <c:v>17.632455853318092</c:v>
                </c:pt>
                <c:pt idx="112">
                  <c:v>17.617897051407908</c:v>
                </c:pt>
                <c:pt idx="113">
                  <c:v>17.603512133125307</c:v>
                </c:pt>
                <c:pt idx="114">
                  <c:v>17.589206252855263</c:v>
                </c:pt>
                <c:pt idx="115">
                  <c:v>17.575042641007769</c:v>
                </c:pt>
                <c:pt idx="116">
                  <c:v>17.560989682377851</c:v>
                </c:pt>
                <c:pt idx="117">
                  <c:v>17.547015761760463</c:v>
                </c:pt>
                <c:pt idx="118">
                  <c:v>17.53315249436065</c:v>
                </c:pt>
                <c:pt idx="119">
                  <c:v>17.535223290289238</c:v>
                </c:pt>
                <c:pt idx="120">
                  <c:v>17.521533906516993</c:v>
                </c:pt>
                <c:pt idx="121">
                  <c:v>17.507955175962323</c:v>
                </c:pt>
                <c:pt idx="122">
                  <c:v>17.494471291022705</c:v>
                </c:pt>
                <c:pt idx="123">
                  <c:v>17.481050636493109</c:v>
                </c:pt>
                <c:pt idx="124">
                  <c:v>17.467740635181087</c:v>
                </c:pt>
                <c:pt idx="125">
                  <c:v>17.454493864279101</c:v>
                </c:pt>
                <c:pt idx="126">
                  <c:v>17.441341938992153</c:v>
                </c:pt>
                <c:pt idx="127">
                  <c:v>17.444092461828589</c:v>
                </c:pt>
                <c:pt idx="128">
                  <c:v>17.431098612566728</c:v>
                </c:pt>
                <c:pt idx="129">
                  <c:v>17.418167993714889</c:v>
                </c:pt>
                <c:pt idx="130">
                  <c:v>17.405332220478115</c:v>
                </c:pt>
                <c:pt idx="131">
                  <c:v>17.39259129285638</c:v>
                </c:pt>
                <c:pt idx="132">
                  <c:v>17.379897788042172</c:v>
                </c:pt>
                <c:pt idx="133">
                  <c:v>17.36729912884303</c:v>
                </c:pt>
                <c:pt idx="134">
                  <c:v>17.354763700053908</c:v>
                </c:pt>
                <c:pt idx="135">
                  <c:v>17.342291501674822</c:v>
                </c:pt>
                <c:pt idx="136">
                  <c:v>17.329914148910774</c:v>
                </c:pt>
                <c:pt idx="137">
                  <c:v>17.30177661644592</c:v>
                </c:pt>
                <c:pt idx="138">
                  <c:v>17.289541532104451</c:v>
                </c:pt>
                <c:pt idx="139">
                  <c:v>17.277353870570508</c:v>
                </c:pt>
                <c:pt idx="140">
                  <c:v>17.265245247049123</c:v>
                </c:pt>
                <c:pt idx="141">
                  <c:v>17.253184046335249</c:v>
                </c:pt>
                <c:pt idx="142">
                  <c:v>17.241186076031397</c:v>
                </c:pt>
                <c:pt idx="143">
                  <c:v>17.229267143740117</c:v>
                </c:pt>
                <c:pt idx="144">
                  <c:v>17.217395634256334</c:v>
                </c:pt>
                <c:pt idx="145">
                  <c:v>17.205587355182601</c:v>
                </c:pt>
                <c:pt idx="146">
                  <c:v>17.193826498916394</c:v>
                </c:pt>
                <c:pt idx="147">
                  <c:v>17.182160488265225</c:v>
                </c:pt>
                <c:pt idx="148">
                  <c:v>17.170526092819074</c:v>
                </c:pt>
                <c:pt idx="149">
                  <c:v>17.158970735385481</c:v>
                </c:pt>
                <c:pt idx="150">
                  <c:v>17.147446993156905</c:v>
                </c:pt>
                <c:pt idx="151">
                  <c:v>17.136002288940858</c:v>
                </c:pt>
                <c:pt idx="152">
                  <c:v>17.124605007532324</c:v>
                </c:pt>
                <c:pt idx="153">
                  <c:v>17.113270956533839</c:v>
                </c:pt>
                <c:pt idx="154">
                  <c:v>17.101984328342866</c:v>
                </c:pt>
                <c:pt idx="155">
                  <c:v>17.090760930561942</c:v>
                </c:pt>
                <c:pt idx="156">
                  <c:v>17.079584955588544</c:v>
                </c:pt>
                <c:pt idx="157">
                  <c:v>17.068472211025181</c:v>
                </c:pt>
                <c:pt idx="158">
                  <c:v>17.057391081666822</c:v>
                </c:pt>
                <c:pt idx="159">
                  <c:v>17.046373182718497</c:v>
                </c:pt>
                <c:pt idx="160">
                  <c:v>17.035402706577699</c:v>
                </c:pt>
                <c:pt idx="161">
                  <c:v>17.024479653244441</c:v>
                </c:pt>
                <c:pt idx="162">
                  <c:v>17.013588215116172</c:v>
                </c:pt>
                <c:pt idx="163">
                  <c:v>17.002744199795444</c:v>
                </c:pt>
                <c:pt idx="164">
                  <c:v>16.991963414884751</c:v>
                </c:pt>
                <c:pt idx="165">
                  <c:v>16.981214245179089</c:v>
                </c:pt>
                <c:pt idx="166">
                  <c:v>16.970528305883434</c:v>
                </c:pt>
                <c:pt idx="167">
                  <c:v>16.94406637928445</c:v>
                </c:pt>
                <c:pt idx="168">
                  <c:v>16.933459478001353</c:v>
                </c:pt>
                <c:pt idx="169">
                  <c:v>16.913431245623258</c:v>
                </c:pt>
                <c:pt idx="170">
                  <c:v>16.896580341349363</c:v>
                </c:pt>
                <c:pt idx="171">
                  <c:v>16.886099900886336</c:v>
                </c:pt>
                <c:pt idx="172">
                  <c:v>16.859859280722475</c:v>
                </c:pt>
                <c:pt idx="173">
                  <c:v>16.849457878271977</c:v>
                </c:pt>
                <c:pt idx="174">
                  <c:v>16.82329629612066</c:v>
                </c:pt>
                <c:pt idx="175">
                  <c:v>16.81297393168272</c:v>
                </c:pt>
                <c:pt idx="176">
                  <c:v>16.786891387543918</c:v>
                </c:pt>
                <c:pt idx="177">
                  <c:v>16.776648061118507</c:v>
                </c:pt>
                <c:pt idx="178">
                  <c:v>16.766452157500638</c:v>
                </c:pt>
                <c:pt idx="179">
                  <c:v>16.740480266579397</c:v>
                </c:pt>
                <c:pt idx="180">
                  <c:v>16.73036340097407</c:v>
                </c:pt>
                <c:pt idx="181">
                  <c:v>16.720278150573733</c:v>
                </c:pt>
                <c:pt idx="182">
                  <c:v>16.706272614751342</c:v>
                </c:pt>
                <c:pt idx="183">
                  <c:v>16.684410700482289</c:v>
                </c:pt>
                <c:pt idx="184">
                  <c:v>16.674420295697004</c:v>
                </c:pt>
                <c:pt idx="185">
                  <c:v>16.66447731371926</c:v>
                </c:pt>
                <c:pt idx="186">
                  <c:v>16.654550139344025</c:v>
                </c:pt>
                <c:pt idx="187">
                  <c:v>16.628846977665447</c:v>
                </c:pt>
                <c:pt idx="188">
                  <c:v>16.618998841302741</c:v>
                </c:pt>
                <c:pt idx="189">
                  <c:v>16.609182320145038</c:v>
                </c:pt>
                <c:pt idx="190">
                  <c:v>16.583621426889053</c:v>
                </c:pt>
                <c:pt idx="191">
                  <c:v>16.566123991672555</c:v>
                </c:pt>
                <c:pt idx="192">
                  <c:v>16.551554124440614</c:v>
                </c:pt>
                <c:pt idx="193">
                  <c:v>16.536383568313354</c:v>
                </c:pt>
                <c:pt idx="194">
                  <c:v>16.520768818555595</c:v>
                </c:pt>
                <c:pt idx="195">
                  <c:v>16.514436292990752</c:v>
                </c:pt>
                <c:pt idx="196">
                  <c:v>16.504897985637214</c:v>
                </c:pt>
              </c:numCache>
            </c:numRef>
          </c:yVal>
          <c:smooth val="0"/>
          <c:extLst>
            <c:ext xmlns:c16="http://schemas.microsoft.com/office/drawing/2014/chart" uri="{C3380CC4-5D6E-409C-BE32-E72D297353CC}">
              <c16:uniqueId val="{00000000-F802-4804-8706-AA302C090E56}"/>
            </c:ext>
          </c:extLst>
        </c:ser>
        <c:ser>
          <c:idx val="1"/>
          <c:order val="1"/>
          <c:tx>
            <c:v>50ªC/min</c:v>
          </c:tx>
          <c:spPr>
            <a:ln w="25400" cap="rnd">
              <a:noFill/>
              <a:round/>
            </a:ln>
            <a:effectLst/>
          </c:spPr>
          <c:marker>
            <c:symbol val="circle"/>
            <c:size val="5"/>
            <c:spPr>
              <a:noFill/>
              <a:ln w="9525">
                <a:solidFill>
                  <a:schemeClr val="accent2"/>
                </a:solidFill>
              </a:ln>
              <a:effectLst/>
            </c:spPr>
          </c:marker>
          <c:xVal>
            <c:numRef>
              <c:f>'LECHERO PALO 100%  M13R1'!$I$12:$I$197</c:f>
              <c:numCache>
                <c:formatCode>General</c:formatCode>
                <c:ptCount val="186"/>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pt idx="165">
                  <c:v>16.5</c:v>
                </c:pt>
                <c:pt idx="166">
                  <c:v>16.600000000000001</c:v>
                </c:pt>
                <c:pt idx="167">
                  <c:v>16.7</c:v>
                </c:pt>
                <c:pt idx="168">
                  <c:v>16.8</c:v>
                </c:pt>
                <c:pt idx="169">
                  <c:v>16.899999999999999</c:v>
                </c:pt>
                <c:pt idx="170">
                  <c:v>17</c:v>
                </c:pt>
                <c:pt idx="171">
                  <c:v>17.100000000000001</c:v>
                </c:pt>
                <c:pt idx="172">
                  <c:v>17.2</c:v>
                </c:pt>
                <c:pt idx="173">
                  <c:v>17.3</c:v>
                </c:pt>
                <c:pt idx="174">
                  <c:v>17.399999999999999</c:v>
                </c:pt>
                <c:pt idx="175">
                  <c:v>17.5</c:v>
                </c:pt>
                <c:pt idx="176">
                  <c:v>17.600000000000001</c:v>
                </c:pt>
                <c:pt idx="177">
                  <c:v>17.7</c:v>
                </c:pt>
                <c:pt idx="178">
                  <c:v>17.8</c:v>
                </c:pt>
                <c:pt idx="179">
                  <c:v>17.899999999999999</c:v>
                </c:pt>
                <c:pt idx="180">
                  <c:v>18</c:v>
                </c:pt>
                <c:pt idx="181">
                  <c:v>18.100000000000001</c:v>
                </c:pt>
                <c:pt idx="182">
                  <c:v>18.2</c:v>
                </c:pt>
                <c:pt idx="183">
                  <c:v>18.3</c:v>
                </c:pt>
                <c:pt idx="184">
                  <c:v>18.399999999999999</c:v>
                </c:pt>
                <c:pt idx="185">
                  <c:v>18.5</c:v>
                </c:pt>
              </c:numCache>
            </c:numRef>
          </c:xVal>
          <c:yVal>
            <c:numRef>
              <c:f>'LECHERO PALO 100%  M13R1'!$P$12:$P$197</c:f>
              <c:numCache>
                <c:formatCode>General</c:formatCode>
                <c:ptCount val="186"/>
                <c:pt idx="0">
                  <c:v>100</c:v>
                </c:pt>
                <c:pt idx="1">
                  <c:v>100.02432824981844</c:v>
                </c:pt>
                <c:pt idx="2">
                  <c:v>99.785766158315184</c:v>
                </c:pt>
                <c:pt idx="3">
                  <c:v>99.791212781408859</c:v>
                </c:pt>
                <c:pt idx="4">
                  <c:v>99.741466957153236</c:v>
                </c:pt>
                <c:pt idx="5">
                  <c:v>99.639433551198252</c:v>
                </c:pt>
                <c:pt idx="6">
                  <c:v>99.508896151053008</c:v>
                </c:pt>
                <c:pt idx="7">
                  <c:v>99.324800290486564</c:v>
                </c:pt>
                <c:pt idx="8">
                  <c:v>99.087690631808272</c:v>
                </c:pt>
                <c:pt idx="9">
                  <c:v>98.789034132171381</c:v>
                </c:pt>
                <c:pt idx="10">
                  <c:v>98.423384168482215</c:v>
                </c:pt>
                <c:pt idx="11">
                  <c:v>97.986201888162668</c:v>
                </c:pt>
                <c:pt idx="12">
                  <c:v>97.485657225853302</c:v>
                </c:pt>
                <c:pt idx="13">
                  <c:v>96.936456063907045</c:v>
                </c:pt>
                <c:pt idx="14">
                  <c:v>96.373093681917211</c:v>
                </c:pt>
                <c:pt idx="15">
                  <c:v>95.827705156136531</c:v>
                </c:pt>
                <c:pt idx="16">
                  <c:v>95.327342047930287</c:v>
                </c:pt>
                <c:pt idx="17">
                  <c:v>94.892883079157585</c:v>
                </c:pt>
                <c:pt idx="18">
                  <c:v>94.530682643427753</c:v>
                </c:pt>
                <c:pt idx="19">
                  <c:v>94.241648511256358</c:v>
                </c:pt>
                <c:pt idx="20">
                  <c:v>94.017610748002909</c:v>
                </c:pt>
                <c:pt idx="21">
                  <c:v>93.851125635439359</c:v>
                </c:pt>
                <c:pt idx="22">
                  <c:v>93.726761074800294</c:v>
                </c:pt>
                <c:pt idx="23">
                  <c:v>93.634713144517065</c:v>
                </c:pt>
                <c:pt idx="24">
                  <c:v>93.574800290486564</c:v>
                </c:pt>
                <c:pt idx="25">
                  <c:v>93.516158315177933</c:v>
                </c:pt>
                <c:pt idx="26">
                  <c:v>93.468046477850407</c:v>
                </c:pt>
                <c:pt idx="27">
                  <c:v>93.42011619462599</c:v>
                </c:pt>
                <c:pt idx="28">
                  <c:v>93.372549019607845</c:v>
                </c:pt>
                <c:pt idx="29">
                  <c:v>93.325526506899052</c:v>
                </c:pt>
                <c:pt idx="30">
                  <c:v>93.271423384168486</c:v>
                </c:pt>
                <c:pt idx="31">
                  <c:v>93.202069716775597</c:v>
                </c:pt>
                <c:pt idx="32">
                  <c:v>93.109658678286124</c:v>
                </c:pt>
                <c:pt idx="33">
                  <c:v>93.005809731299934</c:v>
                </c:pt>
                <c:pt idx="34">
                  <c:v>92.876724763979652</c:v>
                </c:pt>
                <c:pt idx="35">
                  <c:v>92.707153231663028</c:v>
                </c:pt>
                <c:pt idx="36">
                  <c:v>92.481481481481495</c:v>
                </c:pt>
                <c:pt idx="37">
                  <c:v>92.187000726216411</c:v>
                </c:pt>
                <c:pt idx="38">
                  <c:v>91.811365286855477</c:v>
                </c:pt>
                <c:pt idx="39">
                  <c:v>91.344226579520708</c:v>
                </c:pt>
                <c:pt idx="40">
                  <c:v>90.787400145243282</c:v>
                </c:pt>
                <c:pt idx="41">
                  <c:v>90.140885984023228</c:v>
                </c:pt>
                <c:pt idx="42">
                  <c:v>89.410312273057372</c:v>
                </c:pt>
                <c:pt idx="43">
                  <c:v>88.607480029048645</c:v>
                </c:pt>
                <c:pt idx="44">
                  <c:v>87.723856209150327</c:v>
                </c:pt>
                <c:pt idx="45">
                  <c:v>86.748002904865643</c:v>
                </c:pt>
                <c:pt idx="46">
                  <c:v>85.632534495279586</c:v>
                </c:pt>
                <c:pt idx="47">
                  <c:v>84.312999273783589</c:v>
                </c:pt>
                <c:pt idx="48">
                  <c:v>82.716049382716051</c:v>
                </c:pt>
                <c:pt idx="49">
                  <c:v>80.773238925199706</c:v>
                </c:pt>
                <c:pt idx="50">
                  <c:v>78.441358024691354</c:v>
                </c:pt>
                <c:pt idx="51">
                  <c:v>75.693173565722589</c:v>
                </c:pt>
                <c:pt idx="52">
                  <c:v>72.560094408133622</c:v>
                </c:pt>
                <c:pt idx="53">
                  <c:v>69.084241103848939</c:v>
                </c:pt>
                <c:pt idx="54">
                  <c:v>65.377087872185911</c:v>
                </c:pt>
                <c:pt idx="55">
                  <c:v>61.557552650689907</c:v>
                </c:pt>
                <c:pt idx="56">
                  <c:v>57.760711692084236</c:v>
                </c:pt>
                <c:pt idx="57">
                  <c:v>54.046840958605671</c:v>
                </c:pt>
                <c:pt idx="58">
                  <c:v>50.528322440087145</c:v>
                </c:pt>
                <c:pt idx="59">
                  <c:v>47.293936092955704</c:v>
                </c:pt>
                <c:pt idx="60">
                  <c:v>44.442992011619467</c:v>
                </c:pt>
                <c:pt idx="61">
                  <c:v>42.022149600580974</c:v>
                </c:pt>
                <c:pt idx="62">
                  <c:v>40.01742919389978</c:v>
                </c:pt>
                <c:pt idx="63">
                  <c:v>38.378540305010887</c:v>
                </c:pt>
                <c:pt idx="64">
                  <c:v>37.034858387799559</c:v>
                </c:pt>
                <c:pt idx="65">
                  <c:v>35.913761801016705</c:v>
                </c:pt>
                <c:pt idx="66">
                  <c:v>34.940631808278866</c:v>
                </c:pt>
                <c:pt idx="67">
                  <c:v>34.066811909949166</c:v>
                </c:pt>
                <c:pt idx="68">
                  <c:v>33.248366013071902</c:v>
                </c:pt>
                <c:pt idx="69">
                  <c:v>32.461692084241093</c:v>
                </c:pt>
                <c:pt idx="70">
                  <c:v>31.686274509803923</c:v>
                </c:pt>
                <c:pt idx="71">
                  <c:v>30.917937545388526</c:v>
                </c:pt>
                <c:pt idx="72">
                  <c:v>30.148148148148152</c:v>
                </c:pt>
                <c:pt idx="73">
                  <c:v>29.371278140885977</c:v>
                </c:pt>
                <c:pt idx="74">
                  <c:v>28.586056644880159</c:v>
                </c:pt>
                <c:pt idx="75">
                  <c:v>27.788489469862014</c:v>
                </c:pt>
                <c:pt idx="76">
                  <c:v>26.979302832244016</c:v>
                </c:pt>
                <c:pt idx="77">
                  <c:v>26.158315177923029</c:v>
                </c:pt>
                <c:pt idx="78">
                  <c:v>25.321169208424109</c:v>
                </c:pt>
                <c:pt idx="79">
                  <c:v>24.476761074800294</c:v>
                </c:pt>
                <c:pt idx="80">
                  <c:v>23.6261801016703</c:v>
                </c:pt>
                <c:pt idx="81">
                  <c:v>22.782135076252715</c:v>
                </c:pt>
                <c:pt idx="82">
                  <c:v>21.941902687000734</c:v>
                </c:pt>
                <c:pt idx="83">
                  <c:v>21.112563543936105</c:v>
                </c:pt>
                <c:pt idx="84">
                  <c:v>20.295206971677572</c:v>
                </c:pt>
                <c:pt idx="85">
                  <c:v>19.490740740740748</c:v>
                </c:pt>
                <c:pt idx="86">
                  <c:v>18.698983297022508</c:v>
                </c:pt>
                <c:pt idx="87">
                  <c:v>17.921949891067541</c:v>
                </c:pt>
                <c:pt idx="88">
                  <c:v>17.8</c:v>
                </c:pt>
                <c:pt idx="89">
                  <c:v>17.5</c:v>
                </c:pt>
                <c:pt idx="90">
                  <c:v>17.5</c:v>
                </c:pt>
                <c:pt idx="91">
                  <c:v>17.52</c:v>
                </c:pt>
                <c:pt idx="92">
                  <c:v>17.3</c:v>
                </c:pt>
                <c:pt idx="93">
                  <c:v>17.3</c:v>
                </c:pt>
                <c:pt idx="94">
                  <c:v>17.2</c:v>
                </c:pt>
                <c:pt idx="95">
                  <c:v>17.188416848220768</c:v>
                </c:pt>
                <c:pt idx="96">
                  <c:v>17.188416848220768</c:v>
                </c:pt>
                <c:pt idx="97">
                  <c:v>17.188416848220768</c:v>
                </c:pt>
                <c:pt idx="98">
                  <c:v>17.188416848220768</c:v>
                </c:pt>
                <c:pt idx="99">
                  <c:v>17.188416848220768</c:v>
                </c:pt>
                <c:pt idx="100">
                  <c:v>17.188416848220768</c:v>
                </c:pt>
                <c:pt idx="101">
                  <c:v>17.188416848220768</c:v>
                </c:pt>
                <c:pt idx="102">
                  <c:v>17.188416848220768</c:v>
                </c:pt>
                <c:pt idx="103">
                  <c:v>17.188416848220768</c:v>
                </c:pt>
                <c:pt idx="104">
                  <c:v>17.188416848220768</c:v>
                </c:pt>
                <c:pt idx="105">
                  <c:v>17.188416848220768</c:v>
                </c:pt>
                <c:pt idx="106">
                  <c:v>17.188416848220768</c:v>
                </c:pt>
                <c:pt idx="107">
                  <c:v>17.188416848220768</c:v>
                </c:pt>
                <c:pt idx="108">
                  <c:v>17.188416848220768</c:v>
                </c:pt>
                <c:pt idx="109">
                  <c:v>17.188416848220768</c:v>
                </c:pt>
                <c:pt idx="110">
                  <c:v>17.188416848220768</c:v>
                </c:pt>
                <c:pt idx="111">
                  <c:v>17.188416848220768</c:v>
                </c:pt>
                <c:pt idx="112">
                  <c:v>17.188416848220768</c:v>
                </c:pt>
                <c:pt idx="113">
                  <c:v>17.188416848220768</c:v>
                </c:pt>
                <c:pt idx="114">
                  <c:v>17.188416848220768</c:v>
                </c:pt>
                <c:pt idx="115">
                  <c:v>17.188416848220768</c:v>
                </c:pt>
                <c:pt idx="116">
                  <c:v>17.188416848220768</c:v>
                </c:pt>
                <c:pt idx="117">
                  <c:v>17.188416848220768</c:v>
                </c:pt>
                <c:pt idx="118">
                  <c:v>17.188416848220768</c:v>
                </c:pt>
                <c:pt idx="119">
                  <c:v>17.173329702251266</c:v>
                </c:pt>
                <c:pt idx="120">
                  <c:v>17.158351488743648</c:v>
                </c:pt>
                <c:pt idx="121">
                  <c:v>17.143445896877267</c:v>
                </c:pt>
                <c:pt idx="122">
                  <c:v>17.128649237472757</c:v>
                </c:pt>
                <c:pt idx="123">
                  <c:v>17.113943355119829</c:v>
                </c:pt>
                <c:pt idx="124">
                  <c:v>17.099310094408139</c:v>
                </c:pt>
                <c:pt idx="125">
                  <c:v>17.0847494553377</c:v>
                </c:pt>
                <c:pt idx="126">
                  <c:v>17.070315904139434</c:v>
                </c:pt>
                <c:pt idx="127">
                  <c:v>17.055918663761801</c:v>
                </c:pt>
                <c:pt idx="128">
                  <c:v>17.04159404502542</c:v>
                </c:pt>
                <c:pt idx="129">
                  <c:v>17.027378358750909</c:v>
                </c:pt>
                <c:pt idx="130">
                  <c:v>17.013217138707333</c:v>
                </c:pt>
                <c:pt idx="131">
                  <c:v>16.999128540305009</c:v>
                </c:pt>
                <c:pt idx="132">
                  <c:v>16.985094408133619</c:v>
                </c:pt>
                <c:pt idx="133">
                  <c:v>16.971151053013813</c:v>
                </c:pt>
                <c:pt idx="134">
                  <c:v>16.957244008714596</c:v>
                </c:pt>
                <c:pt idx="135">
                  <c:v>16.943445896877279</c:v>
                </c:pt>
                <c:pt idx="136">
                  <c:v>16.929702251270882</c:v>
                </c:pt>
                <c:pt idx="137">
                  <c:v>16.916031227305737</c:v>
                </c:pt>
                <c:pt idx="138">
                  <c:v>16.902414669571527</c:v>
                </c:pt>
                <c:pt idx="139">
                  <c:v>16.888870733478569</c:v>
                </c:pt>
                <c:pt idx="140">
                  <c:v>16.875381263616561</c:v>
                </c:pt>
                <c:pt idx="141">
                  <c:v>16.861946259985473</c:v>
                </c:pt>
                <c:pt idx="142">
                  <c:v>16.866721132897609</c:v>
                </c:pt>
                <c:pt idx="143">
                  <c:v>16.853413217138709</c:v>
                </c:pt>
                <c:pt idx="144">
                  <c:v>16.840159767610743</c:v>
                </c:pt>
                <c:pt idx="145">
                  <c:v>16.82694262890341</c:v>
                </c:pt>
                <c:pt idx="146">
                  <c:v>16.813801742919395</c:v>
                </c:pt>
                <c:pt idx="147">
                  <c:v>16.800709876543209</c:v>
                </c:pt>
                <c:pt idx="148">
                  <c:v>16.787676107480024</c:v>
                </c:pt>
                <c:pt idx="149">
                  <c:v>16.774698620188815</c:v>
                </c:pt>
                <c:pt idx="150">
                  <c:v>16.761770152505449</c:v>
                </c:pt>
                <c:pt idx="151">
                  <c:v>16.748892519970951</c:v>
                </c:pt>
                <c:pt idx="152">
                  <c:v>16.736072984749455</c:v>
                </c:pt>
                <c:pt idx="153">
                  <c:v>16.723286129266526</c:v>
                </c:pt>
                <c:pt idx="154">
                  <c:v>16.710550108932466</c:v>
                </c:pt>
                <c:pt idx="155">
                  <c:v>16.69787944807554</c:v>
                </c:pt>
                <c:pt idx="156">
                  <c:v>16.685239651416126</c:v>
                </c:pt>
                <c:pt idx="157">
                  <c:v>16.672645243282503</c:v>
                </c:pt>
                <c:pt idx="158">
                  <c:v>16.660110748002907</c:v>
                </c:pt>
                <c:pt idx="159">
                  <c:v>16.629464415395802</c:v>
                </c:pt>
                <c:pt idx="160">
                  <c:v>16.617011619462588</c:v>
                </c:pt>
                <c:pt idx="161">
                  <c:v>16.604600580973141</c:v>
                </c:pt>
                <c:pt idx="162">
                  <c:v>16.574090413943367</c:v>
                </c:pt>
                <c:pt idx="163">
                  <c:v>16.561761074800287</c:v>
                </c:pt>
                <c:pt idx="164">
                  <c:v>16.549480755265066</c:v>
                </c:pt>
                <c:pt idx="165">
                  <c:v>16.519086782861294</c:v>
                </c:pt>
                <c:pt idx="166">
                  <c:v>16.506899055918666</c:v>
                </c:pt>
                <c:pt idx="167">
                  <c:v>16.494753086419749</c:v>
                </c:pt>
                <c:pt idx="168">
                  <c:v>16.482643427741465</c:v>
                </c:pt>
                <c:pt idx="169">
                  <c:v>16.470559186637615</c:v>
                </c:pt>
                <c:pt idx="170">
                  <c:v>16.458523965141623</c:v>
                </c:pt>
                <c:pt idx="171">
                  <c:v>16.428362381989828</c:v>
                </c:pt>
                <c:pt idx="172">
                  <c:v>16.416396151053007</c:v>
                </c:pt>
                <c:pt idx="173">
                  <c:v>16.404468046477845</c:v>
                </c:pt>
                <c:pt idx="174">
                  <c:v>16.396265432098758</c:v>
                </c:pt>
                <c:pt idx="175">
                  <c:v>16.378592955700796</c:v>
                </c:pt>
                <c:pt idx="176">
                  <c:v>16.362142338416845</c:v>
                </c:pt>
                <c:pt idx="177">
                  <c:v>16.356290849673201</c:v>
                </c:pt>
                <c:pt idx="178">
                  <c:v>16.346321713870751</c:v>
                </c:pt>
                <c:pt idx="179">
                  <c:v>16.328671023965143</c:v>
                </c:pt>
                <c:pt idx="180">
                  <c:v>16.324344589687726</c:v>
                </c:pt>
                <c:pt idx="181">
                  <c:v>16.310764342774135</c:v>
                </c:pt>
                <c:pt idx="182">
                  <c:v>16.299838416848218</c:v>
                </c:pt>
                <c:pt idx="183">
                  <c:v>16.292489106753806</c:v>
                </c:pt>
                <c:pt idx="184">
                  <c:v>16.281510530137979</c:v>
                </c:pt>
                <c:pt idx="185">
                  <c:v>16.274177559912857</c:v>
                </c:pt>
              </c:numCache>
            </c:numRef>
          </c:yVal>
          <c:smooth val="0"/>
          <c:extLst>
            <c:ext xmlns:c16="http://schemas.microsoft.com/office/drawing/2014/chart" uri="{C3380CC4-5D6E-409C-BE32-E72D297353CC}">
              <c16:uniqueId val="{00000001-F802-4804-8706-AA302C090E56}"/>
            </c:ext>
          </c:extLst>
        </c:ser>
        <c:dLbls>
          <c:showLegendKey val="0"/>
          <c:showVal val="0"/>
          <c:showCatName val="0"/>
          <c:showSerName val="0"/>
          <c:showPercent val="0"/>
          <c:showBubbleSize val="0"/>
        </c:dLbls>
        <c:axId val="497280360"/>
        <c:axId val="497278720"/>
      </c:scatterChart>
      <c:valAx>
        <c:axId val="4972803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Tiempo (min)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97278720"/>
        <c:crosses val="autoZero"/>
        <c:crossBetween val="midCat"/>
      </c:valAx>
      <c:valAx>
        <c:axId val="497278720"/>
        <c:scaling>
          <c:orientation val="minMax"/>
          <c:max val="1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Porcentaje</a:t>
                </a:r>
                <a:r>
                  <a:rPr lang="es-ES" baseline="0"/>
                  <a:t> de peso</a:t>
                </a:r>
                <a:endParaRPr lang="es-E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97280360"/>
        <c:crosses val="autoZero"/>
        <c:crossBetween val="midCat"/>
      </c:valAx>
      <c:spPr>
        <a:noFill/>
        <a:ln>
          <a:noFill/>
        </a:ln>
        <a:effectLst/>
      </c:spPr>
    </c:plotArea>
    <c:legend>
      <c:legendPos val="r"/>
      <c:layout>
        <c:manualLayout>
          <c:xMode val="edge"/>
          <c:yMode val="edge"/>
          <c:x val="0.54386180104608528"/>
          <c:y val="0.19965223097112866"/>
          <c:w val="0.3291803590814808"/>
          <c:h val="0.1562510936132983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noFill/>
      <a:round/>
    </a:ln>
    <a:effectLst/>
  </c:spPr>
  <c:txPr>
    <a:bodyPr/>
    <a:lstStyle/>
    <a:p>
      <a:pPr>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BIOGÁS!$B$2:$AK$2</c:f>
              <c:numCache>
                <c:formatCode>General</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xVal>
          <c:yVal>
            <c:numRef>
              <c:f>BIOGÁS!$B$30:$AQ$30</c:f>
              <c:numCache>
                <c:formatCode>General</c:formatCode>
                <c:ptCount val="42"/>
                <c:pt idx="0">
                  <c:v>2.8571428571428571E-3</c:v>
                </c:pt>
                <c:pt idx="1">
                  <c:v>2.8571428571428571E-3</c:v>
                </c:pt>
                <c:pt idx="2">
                  <c:v>0.06</c:v>
                </c:pt>
                <c:pt idx="3">
                  <c:v>0.14571428571428571</c:v>
                </c:pt>
                <c:pt idx="4">
                  <c:v>0.2857142857142857</c:v>
                </c:pt>
                <c:pt idx="5">
                  <c:v>0.5714285714285714</c:v>
                </c:pt>
                <c:pt idx="6">
                  <c:v>0.8571428571428571</c:v>
                </c:pt>
                <c:pt idx="7">
                  <c:v>1.1428571428571428</c:v>
                </c:pt>
                <c:pt idx="8">
                  <c:v>3.7142857142857144</c:v>
                </c:pt>
                <c:pt idx="9">
                  <c:v>7.1428571428571432</c:v>
                </c:pt>
                <c:pt idx="10">
                  <c:v>10.088571428571429</c:v>
                </c:pt>
                <c:pt idx="11">
                  <c:v>11.774285714285714</c:v>
                </c:pt>
                <c:pt idx="12">
                  <c:v>11.974285714285715</c:v>
                </c:pt>
                <c:pt idx="13">
                  <c:v>12.06</c:v>
                </c:pt>
                <c:pt idx="14">
                  <c:v>12.117142857142857</c:v>
                </c:pt>
                <c:pt idx="15">
                  <c:v>12.145714285714286</c:v>
                </c:pt>
                <c:pt idx="16">
                  <c:v>12.145714285714286</c:v>
                </c:pt>
                <c:pt idx="17">
                  <c:v>12.145714285714286</c:v>
                </c:pt>
                <c:pt idx="18">
                  <c:v>12.231428571428571</c:v>
                </c:pt>
                <c:pt idx="19">
                  <c:v>12.231428571428571</c:v>
                </c:pt>
                <c:pt idx="20">
                  <c:v>12.917142857142856</c:v>
                </c:pt>
                <c:pt idx="21">
                  <c:v>13.488571428571429</c:v>
                </c:pt>
                <c:pt idx="22">
                  <c:v>13.488571428571429</c:v>
                </c:pt>
                <c:pt idx="23">
                  <c:v>13.488571428571429</c:v>
                </c:pt>
                <c:pt idx="24">
                  <c:v>13.488571428571429</c:v>
                </c:pt>
                <c:pt idx="25">
                  <c:v>13.517142857142858</c:v>
                </c:pt>
                <c:pt idx="26">
                  <c:v>13.517142857142858</c:v>
                </c:pt>
                <c:pt idx="27">
                  <c:v>13.574285714285715</c:v>
                </c:pt>
                <c:pt idx="28">
                  <c:v>13.602857142857143</c:v>
                </c:pt>
                <c:pt idx="29">
                  <c:v>13.631428571428572</c:v>
                </c:pt>
                <c:pt idx="30">
                  <c:v>13.631428571428572</c:v>
                </c:pt>
                <c:pt idx="31">
                  <c:v>13.631428571428572</c:v>
                </c:pt>
                <c:pt idx="32">
                  <c:v>13.631428571428572</c:v>
                </c:pt>
                <c:pt idx="33">
                  <c:v>13.631428571428572</c:v>
                </c:pt>
                <c:pt idx="34">
                  <c:v>13.631428571428572</c:v>
                </c:pt>
                <c:pt idx="35">
                  <c:v>13.631428571428572</c:v>
                </c:pt>
                <c:pt idx="36">
                  <c:v>13.631428571428572</c:v>
                </c:pt>
                <c:pt idx="37">
                  <c:v>13.631428571428572</c:v>
                </c:pt>
                <c:pt idx="38">
                  <c:v>13.631428571428572</c:v>
                </c:pt>
                <c:pt idx="39">
                  <c:v>13.631428571428572</c:v>
                </c:pt>
                <c:pt idx="40">
                  <c:v>13.66</c:v>
                </c:pt>
                <c:pt idx="41">
                  <c:v>13.688571428571429</c:v>
                </c:pt>
              </c:numCache>
            </c:numRef>
          </c:yVal>
          <c:smooth val="0"/>
          <c:extLst>
            <c:ext xmlns:c16="http://schemas.microsoft.com/office/drawing/2014/chart" uri="{C3380CC4-5D6E-409C-BE32-E72D297353CC}">
              <c16:uniqueId val="{00000000-497D-402E-A4BD-D943553212CA}"/>
            </c:ext>
          </c:extLst>
        </c:ser>
        <c:ser>
          <c:idx val="1"/>
          <c:order val="1"/>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exp"/>
            <c:dispRSqr val="1"/>
            <c:dispEq val="1"/>
            <c:trendlineLbl>
              <c:layout>
                <c:manualLayout>
                  <c:x val="0.48155774278215224"/>
                  <c:y val="0.30555555555555558"/>
                </c:manualLayout>
              </c:layout>
              <c:numFmt formatCode="General"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trendlineLbl>
          </c:trendline>
          <c:xVal>
            <c:numRef>
              <c:f>BIOGÁS!$B$2:$AK$2</c:f>
              <c:numCache>
                <c:formatCode>General</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xVal>
          <c:yVal>
            <c:numRef>
              <c:f>BIOGÁS!$B$30:$M$30</c:f>
              <c:numCache>
                <c:formatCode>General</c:formatCode>
                <c:ptCount val="12"/>
                <c:pt idx="0">
                  <c:v>2.8571428571428571E-3</c:v>
                </c:pt>
                <c:pt idx="1">
                  <c:v>2.8571428571428571E-3</c:v>
                </c:pt>
                <c:pt idx="2">
                  <c:v>0.06</c:v>
                </c:pt>
                <c:pt idx="3">
                  <c:v>0.14571428571428571</c:v>
                </c:pt>
                <c:pt idx="4">
                  <c:v>0.2857142857142857</c:v>
                </c:pt>
                <c:pt idx="5">
                  <c:v>0.5714285714285714</c:v>
                </c:pt>
                <c:pt idx="6">
                  <c:v>0.8571428571428571</c:v>
                </c:pt>
                <c:pt idx="7">
                  <c:v>1.1428571428571428</c:v>
                </c:pt>
                <c:pt idx="8">
                  <c:v>3.7142857142857144</c:v>
                </c:pt>
                <c:pt idx="9">
                  <c:v>7.1428571428571432</c:v>
                </c:pt>
                <c:pt idx="10">
                  <c:v>10.088571428571429</c:v>
                </c:pt>
                <c:pt idx="11">
                  <c:v>11.774285714285714</c:v>
                </c:pt>
              </c:numCache>
            </c:numRef>
          </c:yVal>
          <c:smooth val="0"/>
          <c:extLst>
            <c:ext xmlns:c16="http://schemas.microsoft.com/office/drawing/2014/chart" uri="{C3380CC4-5D6E-409C-BE32-E72D297353CC}">
              <c16:uniqueId val="{00000001-497D-402E-A4BD-D943553212CA}"/>
            </c:ext>
          </c:extLst>
        </c:ser>
        <c:dLbls>
          <c:showLegendKey val="0"/>
          <c:showVal val="0"/>
          <c:showCatName val="0"/>
          <c:showSerName val="0"/>
          <c:showPercent val="0"/>
          <c:showBubbleSize val="0"/>
        </c:dLbls>
        <c:axId val="317205392"/>
        <c:axId val="317207360"/>
      </c:scatterChart>
      <c:valAx>
        <c:axId val="3172053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Days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317207360"/>
        <c:crosses val="autoZero"/>
        <c:crossBetween val="midCat"/>
      </c:valAx>
      <c:valAx>
        <c:axId val="317207360"/>
        <c:scaling>
          <c:orientation val="minMax"/>
          <c:max val="15"/>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baseline="0"/>
                  <a:t>L CH4/kg biomass</a:t>
                </a:r>
                <a:endParaRPr lang="es-ES"/>
              </a:p>
            </c:rich>
          </c:tx>
          <c:layout>
            <c:manualLayout>
              <c:xMode val="edge"/>
              <c:yMode val="edge"/>
              <c:x val="1.1111111111111112E-2"/>
              <c:y val="0.1935684601924759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317205392"/>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20.wmf"/><Relationship Id="rId2" Type="http://schemas.openxmlformats.org/officeDocument/2006/relationships/image" Target="../media/image219.wmf"/><Relationship Id="rId1" Type="http://schemas.openxmlformats.org/officeDocument/2006/relationships/image" Target="../media/image218.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228.wmf"/><Relationship Id="rId3" Type="http://schemas.openxmlformats.org/officeDocument/2006/relationships/image" Target="../media/image223.wmf"/><Relationship Id="rId7" Type="http://schemas.openxmlformats.org/officeDocument/2006/relationships/image" Target="../media/image227.wmf"/><Relationship Id="rId2" Type="http://schemas.openxmlformats.org/officeDocument/2006/relationships/image" Target="../media/image222.wmf"/><Relationship Id="rId1" Type="http://schemas.openxmlformats.org/officeDocument/2006/relationships/image" Target="../media/image221.wmf"/><Relationship Id="rId6" Type="http://schemas.openxmlformats.org/officeDocument/2006/relationships/image" Target="../media/image226.wmf"/><Relationship Id="rId5" Type="http://schemas.openxmlformats.org/officeDocument/2006/relationships/image" Target="../media/image225.wmf"/><Relationship Id="rId4" Type="http://schemas.openxmlformats.org/officeDocument/2006/relationships/image" Target="../media/image224.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236.wmf"/><Relationship Id="rId3" Type="http://schemas.openxmlformats.org/officeDocument/2006/relationships/image" Target="../media/image231.wmf"/><Relationship Id="rId7" Type="http://schemas.openxmlformats.org/officeDocument/2006/relationships/image" Target="../media/image235.wmf"/><Relationship Id="rId2" Type="http://schemas.openxmlformats.org/officeDocument/2006/relationships/image" Target="../media/image230.wmf"/><Relationship Id="rId1" Type="http://schemas.openxmlformats.org/officeDocument/2006/relationships/image" Target="../media/image229.wmf"/><Relationship Id="rId6" Type="http://schemas.openxmlformats.org/officeDocument/2006/relationships/image" Target="../media/image234.wmf"/><Relationship Id="rId5" Type="http://schemas.openxmlformats.org/officeDocument/2006/relationships/image" Target="../media/image233.wmf"/><Relationship Id="rId4" Type="http://schemas.openxmlformats.org/officeDocument/2006/relationships/image" Target="../media/image232.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244.wmf"/><Relationship Id="rId3" Type="http://schemas.openxmlformats.org/officeDocument/2006/relationships/image" Target="../media/image239.wmf"/><Relationship Id="rId7" Type="http://schemas.openxmlformats.org/officeDocument/2006/relationships/image" Target="../media/image243.wmf"/><Relationship Id="rId2" Type="http://schemas.openxmlformats.org/officeDocument/2006/relationships/image" Target="../media/image238.wmf"/><Relationship Id="rId1" Type="http://schemas.openxmlformats.org/officeDocument/2006/relationships/image" Target="../media/image237.wmf"/><Relationship Id="rId6" Type="http://schemas.openxmlformats.org/officeDocument/2006/relationships/image" Target="../media/image242.wmf"/><Relationship Id="rId5" Type="http://schemas.openxmlformats.org/officeDocument/2006/relationships/image" Target="../media/image241.wmf"/><Relationship Id="rId4" Type="http://schemas.openxmlformats.org/officeDocument/2006/relationships/image" Target="../media/image240.wmf"/><Relationship Id="rId9" Type="http://schemas.openxmlformats.org/officeDocument/2006/relationships/image" Target="../media/image24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48.wmf"/><Relationship Id="rId2" Type="http://schemas.openxmlformats.org/officeDocument/2006/relationships/image" Target="../media/image247.wmf"/><Relationship Id="rId1" Type="http://schemas.openxmlformats.org/officeDocument/2006/relationships/image" Target="../media/image246.w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256.wmf"/><Relationship Id="rId3" Type="http://schemas.openxmlformats.org/officeDocument/2006/relationships/image" Target="../media/image251.wmf"/><Relationship Id="rId7" Type="http://schemas.openxmlformats.org/officeDocument/2006/relationships/image" Target="../media/image255.wmf"/><Relationship Id="rId2" Type="http://schemas.openxmlformats.org/officeDocument/2006/relationships/image" Target="../media/image250.wmf"/><Relationship Id="rId1" Type="http://schemas.openxmlformats.org/officeDocument/2006/relationships/image" Target="../media/image249.wmf"/><Relationship Id="rId6" Type="http://schemas.openxmlformats.org/officeDocument/2006/relationships/image" Target="../media/image254.wmf"/><Relationship Id="rId5" Type="http://schemas.openxmlformats.org/officeDocument/2006/relationships/image" Target="../media/image253.wmf"/><Relationship Id="rId4" Type="http://schemas.openxmlformats.org/officeDocument/2006/relationships/image" Target="../media/image252.wmf"/><Relationship Id="rId9" Type="http://schemas.openxmlformats.org/officeDocument/2006/relationships/image" Target="../media/image257.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59.wmf"/><Relationship Id="rId1" Type="http://schemas.openxmlformats.org/officeDocument/2006/relationships/image" Target="../media/image258.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262.wmf"/><Relationship Id="rId2" Type="http://schemas.openxmlformats.org/officeDocument/2006/relationships/image" Target="../media/image261.wmf"/><Relationship Id="rId1" Type="http://schemas.openxmlformats.org/officeDocument/2006/relationships/image" Target="../media/image26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98.wmf"/><Relationship Id="rId2" Type="http://schemas.openxmlformats.org/officeDocument/2006/relationships/image" Target="../media/image197.wmf"/><Relationship Id="rId1" Type="http://schemas.openxmlformats.org/officeDocument/2006/relationships/image" Target="../media/image196.wmf"/><Relationship Id="rId5" Type="http://schemas.openxmlformats.org/officeDocument/2006/relationships/image" Target="../media/image200.wmf"/><Relationship Id="rId4" Type="http://schemas.openxmlformats.org/officeDocument/2006/relationships/image" Target="../media/image19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0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575" cy="511175"/>
          </a:xfrm>
          <a:prstGeom prst="rect">
            <a:avLst/>
          </a:prstGeom>
        </p:spPr>
        <p:txBody>
          <a:bodyPr vert="horz" lIns="99048" tIns="49524" rIns="99048" bIns="49524" rtlCol="0"/>
          <a:lstStyle>
            <a:lvl1pPr algn="l" eaLnBrk="1" hangingPunct="1">
              <a:buClr>
                <a:srgbClr val="000000"/>
              </a:buClr>
              <a:buSzPct val="100000"/>
              <a:buFont typeface="Times New Roman" panose="02020603050405020304" pitchFamily="18" charset="0"/>
              <a:buNone/>
              <a:defRPr sz="1300">
                <a:latin typeface="Arial" charset="0"/>
                <a:ea typeface="Droid Sans Fallback" charset="0"/>
              </a:defRPr>
            </a:lvl1pPr>
          </a:lstStyle>
          <a:p>
            <a:pPr>
              <a:defRPr/>
            </a:pPr>
            <a:endParaRPr lang="es-ES"/>
          </a:p>
        </p:txBody>
      </p:sp>
      <p:sp>
        <p:nvSpPr>
          <p:cNvPr id="3" name="2 Marcador de fecha"/>
          <p:cNvSpPr>
            <a:spLocks noGrp="1"/>
          </p:cNvSpPr>
          <p:nvPr>
            <p:ph type="dt" sz="quarter" idx="1"/>
          </p:nvPr>
        </p:nvSpPr>
        <p:spPr>
          <a:xfrm>
            <a:off x="4021138" y="0"/>
            <a:ext cx="3076575" cy="511175"/>
          </a:xfrm>
          <a:prstGeom prst="rect">
            <a:avLst/>
          </a:prstGeom>
        </p:spPr>
        <p:txBody>
          <a:bodyPr vert="horz" lIns="99048" tIns="49524" rIns="99048" bIns="49524" rtlCol="0"/>
          <a:lstStyle>
            <a:lvl1pPr algn="r" eaLnBrk="1" hangingPunct="1">
              <a:buClr>
                <a:srgbClr val="000000"/>
              </a:buClr>
              <a:buSzPct val="100000"/>
              <a:buFont typeface="Times New Roman" panose="02020603050405020304" pitchFamily="18" charset="0"/>
              <a:buNone/>
              <a:defRPr sz="1300">
                <a:latin typeface="Arial" charset="0"/>
                <a:ea typeface="Droid Sans Fallback" charset="0"/>
              </a:defRPr>
            </a:lvl1pPr>
          </a:lstStyle>
          <a:p>
            <a:pPr>
              <a:defRPr/>
            </a:pPr>
            <a:fld id="{F4414C7D-D93C-4C6A-A0F5-627E9E0FC29A}" type="datetimeFigureOut">
              <a:rPr lang="es-ES"/>
              <a:pPr>
                <a:defRPr/>
              </a:pPr>
              <a:t>17/01/2019</a:t>
            </a:fld>
            <a:endParaRPr lang="es-ES"/>
          </a:p>
        </p:txBody>
      </p:sp>
      <p:sp>
        <p:nvSpPr>
          <p:cNvPr id="4" name="3 Marcador de pie de página"/>
          <p:cNvSpPr>
            <a:spLocks noGrp="1"/>
          </p:cNvSpPr>
          <p:nvPr>
            <p:ph type="ftr" sz="quarter" idx="2"/>
          </p:nvPr>
        </p:nvSpPr>
        <p:spPr>
          <a:xfrm>
            <a:off x="0" y="9721850"/>
            <a:ext cx="3076575" cy="511175"/>
          </a:xfrm>
          <a:prstGeom prst="rect">
            <a:avLst/>
          </a:prstGeom>
        </p:spPr>
        <p:txBody>
          <a:bodyPr vert="horz" lIns="99048" tIns="49524" rIns="99048" bIns="49524" rtlCol="0" anchor="b"/>
          <a:lstStyle>
            <a:lvl1pPr algn="l" eaLnBrk="1" hangingPunct="1">
              <a:buClr>
                <a:srgbClr val="000000"/>
              </a:buClr>
              <a:buSzPct val="100000"/>
              <a:buFont typeface="Times New Roman" panose="02020603050405020304" pitchFamily="18" charset="0"/>
              <a:buNone/>
              <a:defRPr sz="1300">
                <a:latin typeface="Arial" charset="0"/>
                <a:ea typeface="Droid Sans Fallback" charset="0"/>
              </a:defRPr>
            </a:lvl1pPr>
          </a:lstStyle>
          <a:p>
            <a:pPr>
              <a:defRPr/>
            </a:pPr>
            <a:endParaRPr lang="es-ES"/>
          </a:p>
        </p:txBody>
      </p:sp>
      <p:sp>
        <p:nvSpPr>
          <p:cNvPr id="5" name="4 Marcador de número de diapositiva"/>
          <p:cNvSpPr>
            <a:spLocks noGrp="1"/>
          </p:cNvSpPr>
          <p:nvPr>
            <p:ph type="sldNum" sz="quarter" idx="3"/>
          </p:nvPr>
        </p:nvSpPr>
        <p:spPr>
          <a:xfrm>
            <a:off x="4021138" y="9721850"/>
            <a:ext cx="3076575" cy="511175"/>
          </a:xfrm>
          <a:prstGeom prst="rect">
            <a:avLst/>
          </a:prstGeom>
        </p:spPr>
        <p:txBody>
          <a:bodyPr vert="horz" wrap="square" lIns="99048" tIns="49524" rIns="99048" bIns="49524" numCol="1" anchor="b" anchorCtr="0" compatLnSpc="1">
            <a:prstTxWarp prst="textNoShape">
              <a:avLst/>
            </a:prstTxWarp>
          </a:bodyPr>
          <a:lstStyle>
            <a:lvl1pPr algn="r" eaLnBrk="1" hangingPunct="1">
              <a:buClr>
                <a:srgbClr val="000000"/>
              </a:buClr>
              <a:buSzPct val="100000"/>
              <a:buFont typeface="Times New Roman" panose="02020603050405020304" pitchFamily="18" charset="0"/>
              <a:buNone/>
              <a:defRPr sz="1300"/>
            </a:lvl1pPr>
          </a:lstStyle>
          <a:p>
            <a:pPr>
              <a:defRPr/>
            </a:pPr>
            <a:fld id="{36764256-EECE-48B9-BF85-5DCFEDA3EB16}"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AutoShape 1"/>
          <p:cNvSpPr>
            <a:spLocks noChangeArrowheads="1"/>
          </p:cNvSpPr>
          <p:nvPr/>
        </p:nvSpPr>
        <p:spPr bwMode="auto">
          <a:xfrm>
            <a:off x="0" y="0"/>
            <a:ext cx="7099300" cy="10234613"/>
          </a:xfrm>
          <a:prstGeom prst="roundRect">
            <a:avLst>
              <a:gd name="adj" fmla="val 23"/>
            </a:avLst>
          </a:prstGeom>
          <a:solidFill>
            <a:srgbClr val="FFFFFF"/>
          </a:solidFill>
          <a:ln>
            <a:noFill/>
          </a:ln>
          <a:extLst>
            <a:ext uri="{91240B29-F687-4F45-9708-019B960494DF}">
              <a14:hiddenLine xmlns:a14="http://schemas.microsoft.com/office/drawing/2010/main" w="9360" cap="sq">
                <a:solidFill>
                  <a:srgbClr val="000000"/>
                </a:solidFill>
                <a:miter lim="800000"/>
                <a:headEnd/>
                <a:tailEnd/>
              </a14:hiddenLine>
            </a:ext>
          </a:extLst>
        </p:spPr>
        <p:txBody>
          <a:bodyPr wrap="none" lIns="99048" tIns="49524" rIns="99048" bIns="49524" anchor="ctr"/>
          <a:lstStyle/>
          <a:p>
            <a:pPr eaLnBrk="1" hangingPunct="1">
              <a:buClr>
                <a:srgbClr val="000000"/>
              </a:buClr>
              <a:buSzPct val="100000"/>
              <a:buFont typeface="Times New Roman" panose="02020603050405020304" pitchFamily="18" charset="0"/>
              <a:buNone/>
            </a:pPr>
            <a:endParaRPr lang="es-ES" altLang="es-ES"/>
          </a:p>
        </p:txBody>
      </p:sp>
      <p:sp>
        <p:nvSpPr>
          <p:cNvPr id="7171" name="AutoShape 2"/>
          <p:cNvSpPr>
            <a:spLocks noChangeArrowheads="1"/>
          </p:cNvSpPr>
          <p:nvPr/>
        </p:nvSpPr>
        <p:spPr bwMode="auto">
          <a:xfrm>
            <a:off x="0" y="0"/>
            <a:ext cx="7099300" cy="10234613"/>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9048" tIns="49524" rIns="99048" bIns="49524" anchor="ctr"/>
          <a:lstStyle/>
          <a:p>
            <a:pPr eaLnBrk="1" hangingPunct="1">
              <a:buClr>
                <a:srgbClr val="000000"/>
              </a:buClr>
              <a:buSzPct val="100000"/>
              <a:buFont typeface="Times New Roman" panose="02020603050405020304" pitchFamily="18" charset="0"/>
              <a:buNone/>
            </a:pPr>
            <a:endParaRPr lang="es-ES" altLang="es-ES"/>
          </a:p>
        </p:txBody>
      </p:sp>
      <p:sp>
        <p:nvSpPr>
          <p:cNvPr id="7172" name="AutoShape 3"/>
          <p:cNvSpPr>
            <a:spLocks noChangeArrowheads="1"/>
          </p:cNvSpPr>
          <p:nvPr/>
        </p:nvSpPr>
        <p:spPr bwMode="auto">
          <a:xfrm>
            <a:off x="0" y="0"/>
            <a:ext cx="7099300" cy="10234613"/>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9048" tIns="49524" rIns="99048" bIns="49524" anchor="ctr"/>
          <a:lstStyle/>
          <a:p>
            <a:pPr eaLnBrk="1" hangingPunct="1">
              <a:buClr>
                <a:srgbClr val="000000"/>
              </a:buClr>
              <a:buSzPct val="100000"/>
              <a:buFont typeface="Times New Roman" panose="02020603050405020304" pitchFamily="18" charset="0"/>
              <a:buNone/>
            </a:pPr>
            <a:endParaRPr lang="es-ES" altLang="es-ES"/>
          </a:p>
        </p:txBody>
      </p:sp>
      <p:sp>
        <p:nvSpPr>
          <p:cNvPr id="7173" name="Text Box 4"/>
          <p:cNvSpPr txBox="1">
            <a:spLocks noChangeArrowheads="1"/>
          </p:cNvSpPr>
          <p:nvPr/>
        </p:nvSpPr>
        <p:spPr bwMode="auto">
          <a:xfrm>
            <a:off x="0"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9048" tIns="49524" rIns="99048" bIns="49524" anchor="ctr"/>
          <a:lstStyle/>
          <a:p>
            <a:pPr eaLnBrk="1" hangingPunct="1">
              <a:buClr>
                <a:srgbClr val="000000"/>
              </a:buClr>
              <a:buSzPct val="100000"/>
              <a:buFont typeface="Times New Roman" panose="02020603050405020304" pitchFamily="18" charset="0"/>
              <a:buNone/>
            </a:pPr>
            <a:endParaRPr lang="es-ES" altLang="es-ES"/>
          </a:p>
        </p:txBody>
      </p:sp>
      <p:sp>
        <p:nvSpPr>
          <p:cNvPr id="2053" name="Rectangle 5"/>
          <p:cNvSpPr>
            <a:spLocks noGrp="1" noChangeArrowheads="1"/>
          </p:cNvSpPr>
          <p:nvPr>
            <p:ph type="dt"/>
          </p:nvPr>
        </p:nvSpPr>
        <p:spPr bwMode="auto">
          <a:xfrm>
            <a:off x="4021138" y="0"/>
            <a:ext cx="3071812" cy="506413"/>
          </a:xfrm>
          <a:prstGeom prst="rect">
            <a:avLst/>
          </a:prstGeom>
          <a:noFill/>
          <a:ln>
            <a:noFill/>
          </a:ln>
          <a:effectLst/>
          <a:extLst/>
        </p:spPr>
        <p:txBody>
          <a:bodyPr vert="horz" wrap="square" lIns="97488" tIns="50694" rIns="97488" bIns="50694" numCol="1" anchor="t" anchorCtr="0" compatLnSpc="1">
            <a:prstTxWarp prst="textNoShape">
              <a:avLst/>
            </a:prstTxWarp>
          </a:bodyPr>
          <a:lstStyle>
            <a:lvl1pPr algn="r" eaLnBrk="1" hangingPunct="1">
              <a:buClrTx/>
              <a:buSzPct val="100000"/>
              <a:buFontTx/>
              <a:buNone/>
              <a:tabLst>
                <a:tab pos="0" algn="l"/>
                <a:tab pos="484922" algn="l"/>
                <a:tab pos="971563" algn="l"/>
                <a:tab pos="1458204" algn="l"/>
                <a:tab pos="1944846" algn="l"/>
                <a:tab pos="2431486" algn="l"/>
                <a:tab pos="2918128" algn="l"/>
                <a:tab pos="3404768" algn="l"/>
                <a:tab pos="3891410" algn="l"/>
                <a:tab pos="4378051" algn="l"/>
                <a:tab pos="4864692" algn="l"/>
                <a:tab pos="5351333" algn="l"/>
                <a:tab pos="5837975" algn="l"/>
                <a:tab pos="6324615" algn="l"/>
                <a:tab pos="6811257" algn="l"/>
                <a:tab pos="7297898" algn="l"/>
                <a:tab pos="7784539" algn="l"/>
                <a:tab pos="8271180" algn="l"/>
                <a:tab pos="8757821" algn="l"/>
                <a:tab pos="9244462" algn="l"/>
                <a:tab pos="9731104" algn="l"/>
              </a:tabLst>
              <a:defRPr sz="1300">
                <a:solidFill>
                  <a:srgbClr val="000000"/>
                </a:solidFill>
                <a:latin typeface="Arial" charset="0"/>
                <a:ea typeface="+mn-ea"/>
                <a:cs typeface="DejaVu Sans" charset="0"/>
              </a:defRPr>
            </a:lvl1pPr>
          </a:lstStyle>
          <a:p>
            <a:pPr>
              <a:defRPr/>
            </a:pPr>
            <a:endParaRPr lang="es-ES" altLang="es-ES"/>
          </a:p>
        </p:txBody>
      </p:sp>
      <p:sp>
        <p:nvSpPr>
          <p:cNvPr id="7175" name="Rectangle 6"/>
          <p:cNvSpPr>
            <a:spLocks noGrp="1" noRot="1" noChangeAspect="1" noChangeArrowheads="1"/>
          </p:cNvSpPr>
          <p:nvPr>
            <p:ph type="sldImg"/>
          </p:nvPr>
        </p:nvSpPr>
        <p:spPr bwMode="auto">
          <a:xfrm>
            <a:off x="141288" y="768350"/>
            <a:ext cx="6810375" cy="3832225"/>
          </a:xfrm>
          <a:prstGeom prst="rect">
            <a:avLst/>
          </a:prstGeom>
          <a:noFill/>
          <a:ln w="126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5" name="Rectangle 7"/>
          <p:cNvSpPr>
            <a:spLocks noGrp="1" noChangeArrowheads="1"/>
          </p:cNvSpPr>
          <p:nvPr>
            <p:ph type="body"/>
          </p:nvPr>
        </p:nvSpPr>
        <p:spPr bwMode="auto">
          <a:xfrm>
            <a:off x="709613" y="4860925"/>
            <a:ext cx="5675312" cy="4600575"/>
          </a:xfrm>
          <a:prstGeom prst="rect">
            <a:avLst/>
          </a:prstGeom>
          <a:noFill/>
          <a:ln>
            <a:noFill/>
          </a:ln>
          <a:effectLst/>
          <a:extLst/>
        </p:spPr>
        <p:txBody>
          <a:bodyPr vert="horz" wrap="square" lIns="97488" tIns="50694" rIns="97488" bIns="50694" numCol="1" anchor="t" anchorCtr="0" compatLnSpc="1">
            <a:prstTxWarp prst="textNoShape">
              <a:avLst/>
            </a:prstTxWarp>
          </a:bodyPr>
          <a:lstStyle/>
          <a:p>
            <a:pPr lvl="0"/>
            <a:endParaRPr lang="es-ES" altLang="es-ES" noProof="0" smtClean="0"/>
          </a:p>
        </p:txBody>
      </p:sp>
      <p:sp>
        <p:nvSpPr>
          <p:cNvPr id="7177" name="Text Box 8"/>
          <p:cNvSpPr txBox="1">
            <a:spLocks noChangeArrowheads="1"/>
          </p:cNvSpPr>
          <p:nvPr/>
        </p:nvSpPr>
        <p:spPr bwMode="auto">
          <a:xfrm>
            <a:off x="0"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9048" tIns="49524" rIns="99048" bIns="49524" anchor="ctr"/>
          <a:lstStyle/>
          <a:p>
            <a:pPr eaLnBrk="1" hangingPunct="1">
              <a:buClr>
                <a:srgbClr val="000000"/>
              </a:buClr>
              <a:buSzPct val="100000"/>
              <a:buFont typeface="Times New Roman" panose="02020603050405020304" pitchFamily="18" charset="0"/>
              <a:buNone/>
            </a:pPr>
            <a:endParaRPr lang="es-ES" altLang="es-ES"/>
          </a:p>
        </p:txBody>
      </p:sp>
      <p:sp>
        <p:nvSpPr>
          <p:cNvPr id="2057" name="Rectangle 9"/>
          <p:cNvSpPr>
            <a:spLocks noGrp="1" noChangeArrowheads="1"/>
          </p:cNvSpPr>
          <p:nvPr>
            <p:ph type="sldNum"/>
          </p:nvPr>
        </p:nvSpPr>
        <p:spPr bwMode="auto">
          <a:xfrm>
            <a:off x="4021138" y="9721850"/>
            <a:ext cx="3071812" cy="506413"/>
          </a:xfrm>
          <a:prstGeom prst="rect">
            <a:avLst/>
          </a:prstGeom>
          <a:noFill/>
          <a:ln>
            <a:noFill/>
          </a:ln>
          <a:effectLst/>
          <a:extLst/>
        </p:spPr>
        <p:txBody>
          <a:bodyPr vert="horz" wrap="square" lIns="97488" tIns="50694" rIns="97488" bIns="50694" numCol="1" anchor="b" anchorCtr="0" compatLnSpc="1">
            <a:prstTxWarp prst="textNoShape">
              <a:avLst/>
            </a:prstTxWarp>
          </a:bodyPr>
          <a:lstStyle>
            <a:lvl1pPr algn="r" eaLnBrk="1" hangingPunct="1">
              <a:buClrTx/>
              <a:buSzPct val="100000"/>
              <a:buFontTx/>
              <a:buNone/>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300">
                <a:solidFill>
                  <a:srgbClr val="000000"/>
                </a:solidFill>
                <a:cs typeface="DejaVu Sans" charset="0"/>
              </a:defRPr>
            </a:lvl1pPr>
          </a:lstStyle>
          <a:p>
            <a:pPr>
              <a:defRPr/>
            </a:pPr>
            <a:fld id="{9F6DFF78-7F41-45C6-B1C4-84A861C991B5}"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9pPr>
          </a:lstStyle>
          <a:p>
            <a:pPr>
              <a:spcBef>
                <a:spcPct val="0"/>
              </a:spcBef>
              <a:buClrTx/>
              <a:buFontTx/>
              <a:buNone/>
            </a:pPr>
            <a:fld id="{0095C960-123B-440E-8836-7D403E5F190C}" type="slidenum">
              <a:rPr lang="es-ES" altLang="es-ES" sz="1300" smtClean="0">
                <a:latin typeface="Arial" panose="020B0604020202020204" pitchFamily="34" charset="0"/>
                <a:ea typeface="Droid Sans Fallback" charset="0"/>
              </a:rPr>
              <a:pPr>
                <a:spcBef>
                  <a:spcPct val="0"/>
                </a:spcBef>
                <a:buClrTx/>
                <a:buFontTx/>
                <a:buNone/>
              </a:pPr>
              <a:t>1</a:t>
            </a:fld>
            <a:endParaRPr lang="es-ES" altLang="es-ES" sz="1300" smtClean="0">
              <a:latin typeface="Arial" panose="020B0604020202020204" pitchFamily="34" charset="0"/>
              <a:ea typeface="Droid Sans Fallback" charset="0"/>
            </a:endParaRPr>
          </a:p>
        </p:txBody>
      </p:sp>
      <p:sp>
        <p:nvSpPr>
          <p:cNvPr id="10243" name="Rectangle 1"/>
          <p:cNvSpPr>
            <a:spLocks noGrp="1" noRot="1" noChangeAspect="1" noChangeArrowheads="1" noTextEdit="1"/>
          </p:cNvSpPr>
          <p:nvPr>
            <p:ph type="sldImg"/>
          </p:nvPr>
        </p:nvSpPr>
        <p:spPr>
          <a:xfrm>
            <a:off x="141288" y="768350"/>
            <a:ext cx="6816725" cy="3836988"/>
          </a:xfrm>
          <a:solidFill>
            <a:srgbClr val="FFFFFF"/>
          </a:solidFill>
          <a:ln/>
        </p:spPr>
      </p:sp>
      <p:sp>
        <p:nvSpPr>
          <p:cNvPr id="10244" name="Text Box 2"/>
          <p:cNvSpPr txBox="1">
            <a:spLocks noChangeArrowheads="1"/>
          </p:cNvSpPr>
          <p:nvPr/>
        </p:nvSpPr>
        <p:spPr bwMode="auto">
          <a:xfrm>
            <a:off x="709613" y="4860925"/>
            <a:ext cx="5680075"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9048" tIns="49524" rIns="99048" bIns="49524" anchor="ctr"/>
          <a:lstStyle/>
          <a:p>
            <a:pPr eaLnBrk="1" hangingPunct="1">
              <a:buClr>
                <a:srgbClr val="000000"/>
              </a:buClr>
              <a:buSzPct val="100000"/>
              <a:buFont typeface="Times New Roman" panose="02020603050405020304" pitchFamily="18" charset="0"/>
              <a:buNone/>
            </a:pPr>
            <a:endParaRPr lang="es-ES" altLang="es-ES"/>
          </a:p>
        </p:txBody>
      </p:sp>
      <p:sp>
        <p:nvSpPr>
          <p:cNvPr id="10245" name="4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9"/>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9pPr>
          </a:lstStyle>
          <a:p>
            <a:pPr>
              <a:spcBef>
                <a:spcPct val="0"/>
              </a:spcBef>
              <a:buClrTx/>
              <a:buFontTx/>
              <a:buNone/>
            </a:pPr>
            <a:fld id="{350532B6-D95A-4911-B7BD-EFC4F257AE3D}" type="slidenum">
              <a:rPr lang="es-ES" altLang="es-ES" sz="1300" smtClean="0">
                <a:latin typeface="Arial" panose="020B0604020202020204" pitchFamily="34" charset="0"/>
                <a:ea typeface="Droid Sans Fallback" charset="0"/>
              </a:rPr>
              <a:pPr>
                <a:spcBef>
                  <a:spcPct val="0"/>
                </a:spcBef>
                <a:buClrTx/>
                <a:buFontTx/>
                <a:buNone/>
              </a:pPr>
              <a:t>2</a:t>
            </a:fld>
            <a:endParaRPr lang="es-ES" altLang="es-ES" sz="1300" smtClean="0">
              <a:latin typeface="Arial" panose="020B0604020202020204" pitchFamily="34" charset="0"/>
              <a:ea typeface="Droid Sans Fallback" charset="0"/>
            </a:endParaRPr>
          </a:p>
        </p:txBody>
      </p:sp>
      <p:sp>
        <p:nvSpPr>
          <p:cNvPr id="12291" name="Rectangle 1"/>
          <p:cNvSpPr>
            <a:spLocks noGrp="1" noRot="1" noChangeAspect="1" noChangeArrowheads="1" noTextEdit="1"/>
          </p:cNvSpPr>
          <p:nvPr>
            <p:ph type="sldImg"/>
          </p:nvPr>
        </p:nvSpPr>
        <p:spPr>
          <a:xfrm>
            <a:off x="141288" y="768350"/>
            <a:ext cx="6816725" cy="3836988"/>
          </a:xfrm>
          <a:solidFill>
            <a:srgbClr val="FFFFFF"/>
          </a:solidFill>
          <a:ln/>
        </p:spPr>
      </p:sp>
      <p:sp>
        <p:nvSpPr>
          <p:cNvPr id="12292" name="Text Box 2"/>
          <p:cNvSpPr txBox="1">
            <a:spLocks noChangeArrowheads="1"/>
          </p:cNvSpPr>
          <p:nvPr/>
        </p:nvSpPr>
        <p:spPr bwMode="auto">
          <a:xfrm>
            <a:off x="709613" y="4860925"/>
            <a:ext cx="5680075"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9048" tIns="49524" rIns="99048" bIns="49524" anchor="ctr"/>
          <a:lstStyle/>
          <a:p>
            <a:pPr eaLnBrk="1" hangingPunct="1">
              <a:buClr>
                <a:srgbClr val="000000"/>
              </a:buClr>
              <a:buSzPct val="100000"/>
              <a:buFont typeface="Times New Roman" panose="02020603050405020304" pitchFamily="18" charset="0"/>
              <a:buNone/>
            </a:pPr>
            <a:endParaRPr lang="es-ES" alt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Marcador de imagen de diapositiva 1"/>
          <p:cNvSpPr>
            <a:spLocks noGrp="1" noRot="1" noChangeAspect="1" noTextEdit="1"/>
          </p:cNvSpPr>
          <p:nvPr>
            <p:ph type="sldImg"/>
          </p:nvPr>
        </p:nvSpPr>
        <p:spPr>
          <a:ln/>
        </p:spPr>
      </p:sp>
      <p:sp>
        <p:nvSpPr>
          <p:cNvPr id="36867" name="Marcador de nota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latin typeface="Times New Roman" panose="02020603050405020304" pitchFamily="18" charset="0"/>
            </a:endParaRPr>
          </a:p>
        </p:txBody>
      </p:sp>
      <p:sp>
        <p:nvSpPr>
          <p:cNvPr id="36868" name="Marcador de número de diapositiva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a:solidFill>
                  <a:schemeClr val="bg1"/>
                </a:solidFill>
                <a:latin typeface="Arial" panose="020B0604020202020204" pitchFamily="34" charset="0"/>
                <a:cs typeface="Droid Sans Fallback" charset="0"/>
              </a:defRPr>
            </a:lvl1pPr>
            <a:lvl2pPr>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a:solidFill>
                  <a:schemeClr val="bg1"/>
                </a:solidFill>
                <a:latin typeface="Arial" panose="020B0604020202020204" pitchFamily="34" charset="0"/>
                <a:cs typeface="Droid Sans Fallback" charset="0"/>
              </a:defRPr>
            </a:lvl2pPr>
            <a:lvl3pPr>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a:solidFill>
                  <a:schemeClr val="bg1"/>
                </a:solidFill>
                <a:latin typeface="Arial" panose="020B0604020202020204" pitchFamily="34" charset="0"/>
                <a:cs typeface="Droid Sans Fallback" charset="0"/>
              </a:defRPr>
            </a:lvl3pPr>
            <a:lvl4pPr>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a:solidFill>
                  <a:schemeClr val="bg1"/>
                </a:solidFill>
                <a:latin typeface="Arial" panose="020B0604020202020204" pitchFamily="34" charset="0"/>
                <a:cs typeface="Droid Sans Fallback" charset="0"/>
              </a:defRPr>
            </a:lvl4pPr>
            <a:lvl5pPr>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a:solidFill>
                  <a:schemeClr val="bg1"/>
                </a:solidFill>
                <a:latin typeface="Arial" panose="020B0604020202020204" pitchFamily="34" charset="0"/>
                <a:cs typeface="Droid Sans Fallback" charset="0"/>
              </a:defRPr>
            </a:lvl9pPr>
          </a:lstStyle>
          <a:p>
            <a:fld id="{554B044C-1890-4EAE-8476-FB56058BF909}" type="slidenum">
              <a:rPr lang="es-ES" altLang="es-ES" smtClean="0">
                <a:solidFill>
                  <a:srgbClr val="000000"/>
                </a:solidFill>
                <a:cs typeface="DejaVu Sans" charset="0"/>
              </a:rPr>
              <a:pPr/>
              <a:t>25</a:t>
            </a:fld>
            <a:endParaRPr lang="es-ES" altLang="es-ES" smtClean="0">
              <a:solidFill>
                <a:srgbClr val="000000"/>
              </a:solidFill>
              <a:cs typeface="DejaVu San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Marcador de imagen de diapositiva 1"/>
          <p:cNvSpPr>
            <a:spLocks noGrp="1" noRot="1" noChangeAspect="1" noTextEdit="1"/>
          </p:cNvSpPr>
          <p:nvPr>
            <p:ph type="sldImg"/>
          </p:nvPr>
        </p:nvSpPr>
        <p:spPr>
          <a:ln/>
        </p:spPr>
      </p:sp>
      <p:sp>
        <p:nvSpPr>
          <p:cNvPr id="59395" name="Marcador de nota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latin typeface="Times New Roman" panose="02020603050405020304" pitchFamily="18" charset="0"/>
            </a:endParaRPr>
          </a:p>
        </p:txBody>
      </p:sp>
      <p:sp>
        <p:nvSpPr>
          <p:cNvPr id="59396" name="Marcador de número de diapositiva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a:solidFill>
                  <a:schemeClr val="bg1"/>
                </a:solidFill>
                <a:latin typeface="Arial" panose="020B0604020202020204" pitchFamily="34" charset="0"/>
                <a:cs typeface="Droid Sans Fallback" charset="0"/>
              </a:defRPr>
            </a:lvl1pPr>
            <a:lvl2pPr>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a:solidFill>
                  <a:schemeClr val="bg1"/>
                </a:solidFill>
                <a:latin typeface="Arial" panose="020B0604020202020204" pitchFamily="34" charset="0"/>
                <a:cs typeface="Droid Sans Fallback" charset="0"/>
              </a:defRPr>
            </a:lvl2pPr>
            <a:lvl3pPr>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a:solidFill>
                  <a:schemeClr val="bg1"/>
                </a:solidFill>
                <a:latin typeface="Arial" panose="020B0604020202020204" pitchFamily="34" charset="0"/>
                <a:cs typeface="Droid Sans Fallback" charset="0"/>
              </a:defRPr>
            </a:lvl3pPr>
            <a:lvl4pPr>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a:solidFill>
                  <a:schemeClr val="bg1"/>
                </a:solidFill>
                <a:latin typeface="Arial" panose="020B0604020202020204" pitchFamily="34" charset="0"/>
                <a:cs typeface="Droid Sans Fallback" charset="0"/>
              </a:defRPr>
            </a:lvl4pPr>
            <a:lvl5pPr>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a:solidFill>
                  <a:schemeClr val="bg1"/>
                </a:solidFill>
                <a:latin typeface="Arial" panose="020B0604020202020204" pitchFamily="34" charset="0"/>
                <a:cs typeface="Droid Sans Fallback" charset="0"/>
              </a:defRPr>
            </a:lvl9pPr>
          </a:lstStyle>
          <a:p>
            <a:fld id="{54FEDBAB-989E-456E-9048-3F2388DB8E98}" type="slidenum">
              <a:rPr lang="es-ES" altLang="es-ES" smtClean="0">
                <a:solidFill>
                  <a:srgbClr val="000000"/>
                </a:solidFill>
                <a:cs typeface="DejaVu Sans" charset="0"/>
              </a:rPr>
              <a:pPr/>
              <a:t>46</a:t>
            </a:fld>
            <a:endParaRPr lang="es-ES" altLang="es-ES" smtClean="0">
              <a:solidFill>
                <a:srgbClr val="000000"/>
              </a:solidFill>
              <a:cs typeface="DejaVu San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3538" name="Rectangle 9"/>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84188" algn="l"/>
                <a:tab pos="971550" algn="l"/>
                <a:tab pos="1457325" algn="l"/>
                <a:tab pos="1944688" algn="l"/>
                <a:tab pos="2430463" algn="l"/>
                <a:tab pos="2917825" algn="l"/>
                <a:tab pos="3403600" algn="l"/>
                <a:tab pos="3890963" algn="l"/>
                <a:tab pos="4376738" algn="l"/>
                <a:tab pos="4864100" algn="l"/>
                <a:tab pos="5349875" algn="l"/>
                <a:tab pos="5837238" algn="l"/>
                <a:tab pos="6324600" algn="l"/>
                <a:tab pos="6810375" algn="l"/>
                <a:tab pos="7297738" algn="l"/>
                <a:tab pos="7783513" algn="l"/>
                <a:tab pos="8270875" algn="l"/>
                <a:tab pos="8756650" algn="l"/>
                <a:tab pos="9244013" algn="l"/>
                <a:tab pos="9729788" algn="l"/>
              </a:tabLst>
              <a:defRPr sz="1200">
                <a:solidFill>
                  <a:srgbClr val="000000"/>
                </a:solidFill>
                <a:latin typeface="Times New Roman" panose="02020603050405020304" pitchFamily="18" charset="0"/>
              </a:defRPr>
            </a:lvl9pPr>
          </a:lstStyle>
          <a:p>
            <a:pPr>
              <a:spcBef>
                <a:spcPct val="0"/>
              </a:spcBef>
              <a:buClrTx/>
              <a:buFontTx/>
              <a:buNone/>
            </a:pPr>
            <a:fld id="{CDD7F04A-5A30-463E-ABDA-34E011CF3EBC}" type="slidenum">
              <a:rPr lang="es-ES" altLang="es-ES" sz="1300" smtClean="0">
                <a:latin typeface="Arial" panose="020B0604020202020204" pitchFamily="34" charset="0"/>
                <a:ea typeface="Droid Sans Fallback" charset="0"/>
              </a:rPr>
              <a:pPr>
                <a:spcBef>
                  <a:spcPct val="0"/>
                </a:spcBef>
                <a:buClrTx/>
                <a:buFontTx/>
                <a:buNone/>
              </a:pPr>
              <a:t>181</a:t>
            </a:fld>
            <a:endParaRPr lang="es-ES" altLang="es-ES" sz="1300" smtClean="0">
              <a:latin typeface="Arial" panose="020B0604020202020204" pitchFamily="34" charset="0"/>
              <a:ea typeface="Droid Sans Fallback" charset="0"/>
            </a:endParaRPr>
          </a:p>
        </p:txBody>
      </p:sp>
      <p:sp>
        <p:nvSpPr>
          <p:cNvPr id="193539" name="Rectangle 1"/>
          <p:cNvSpPr>
            <a:spLocks noGrp="1" noRot="1" noChangeAspect="1" noChangeArrowheads="1" noTextEdit="1"/>
          </p:cNvSpPr>
          <p:nvPr>
            <p:ph type="sldImg"/>
          </p:nvPr>
        </p:nvSpPr>
        <p:spPr>
          <a:xfrm>
            <a:off x="141288" y="768350"/>
            <a:ext cx="6816725" cy="3836988"/>
          </a:xfrm>
          <a:solidFill>
            <a:srgbClr val="FFFFFF"/>
          </a:solidFill>
          <a:ln/>
        </p:spPr>
      </p:sp>
      <p:sp>
        <p:nvSpPr>
          <p:cNvPr id="193540" name="Text Box 2"/>
          <p:cNvSpPr txBox="1">
            <a:spLocks noChangeArrowheads="1"/>
          </p:cNvSpPr>
          <p:nvPr/>
        </p:nvSpPr>
        <p:spPr bwMode="auto">
          <a:xfrm>
            <a:off x="709613" y="4860925"/>
            <a:ext cx="5680075"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9048" tIns="49524" rIns="99048" bIns="49524" anchor="ctr"/>
          <a:lstStyle/>
          <a:p>
            <a:pPr eaLnBrk="1" hangingPunct="1">
              <a:buClr>
                <a:srgbClr val="000000"/>
              </a:buClr>
              <a:buSzPct val="100000"/>
              <a:buFont typeface="Times New Roman" panose="02020603050405020304" pitchFamily="18" charset="0"/>
              <a:buNone/>
            </a:pPr>
            <a:endParaRPr lang="es-ES" altLang="es-ES"/>
          </a:p>
        </p:txBody>
      </p:sp>
      <p:sp>
        <p:nvSpPr>
          <p:cNvPr id="193541" name="4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117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8313"/>
            <a:ext cx="7772400" cy="1102859"/>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a:xfrm>
            <a:off x="0" y="0"/>
            <a:ext cx="0" cy="0"/>
          </a:xfrm>
        </p:spPr>
        <p:txBody>
          <a:bodyPr/>
          <a:lstStyle>
            <a:lvl1pPr>
              <a:defRPr/>
            </a:lvl1pPr>
          </a:lstStyle>
          <a:p>
            <a:pPr>
              <a:defRPr/>
            </a:pPr>
            <a:fld id="{478B90C8-2CB8-4CE1-9658-CA7E9F8352D3}" type="datetimeFigureOut">
              <a:rPr lang="es-ES"/>
              <a:pPr>
                <a:defRPr/>
              </a:pPr>
              <a:t>17/01/2019</a:t>
            </a:fld>
            <a:endParaRPr lang="es-ES"/>
          </a:p>
        </p:txBody>
      </p:sp>
      <p:sp>
        <p:nvSpPr>
          <p:cNvPr id="5" name="4 Marcador de pie de página"/>
          <p:cNvSpPr>
            <a:spLocks noGrp="1"/>
          </p:cNvSpPr>
          <p:nvPr>
            <p:ph type="ftr" sz="quarter" idx="11"/>
          </p:nvPr>
        </p:nvSpPr>
        <p:spPr>
          <a:xfrm>
            <a:off x="0" y="0"/>
            <a:ext cx="0" cy="0"/>
          </a:xfrm>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a:xfrm>
            <a:off x="0" y="0"/>
            <a:ext cx="0" cy="0"/>
          </a:xfrm>
        </p:spPr>
        <p:txBody>
          <a:bodyPr/>
          <a:lstStyle>
            <a:lvl1pPr>
              <a:defRPr/>
            </a:lvl1pPr>
          </a:lstStyle>
          <a:p>
            <a:pPr>
              <a:defRPr/>
            </a:pPr>
            <a:fld id="{1E6D4E49-15C9-4A29-8463-DE6A16690970}" type="slidenum">
              <a:rPr lang="es-ES"/>
              <a:pPr>
                <a:defRPr/>
              </a:pPr>
              <a:t>‹Nº›</a:t>
            </a:fld>
            <a:endParaRPr lang="es-ES"/>
          </a:p>
        </p:txBody>
      </p:sp>
    </p:spTree>
    <p:extLst>
      <p:ext uri="{BB962C8B-B14F-4D97-AF65-F5344CB8AC3E}">
        <p14:creationId xmlns:p14="http://schemas.microsoft.com/office/powerpoint/2010/main" val="1309838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0" y="0"/>
            <a:ext cx="0" cy="0"/>
          </a:xfrm>
        </p:spPr>
        <p:txBody>
          <a:bodyPr/>
          <a:lstStyle>
            <a:lvl1pPr>
              <a:defRPr/>
            </a:lvl1pPr>
          </a:lstStyle>
          <a:p>
            <a:pPr>
              <a:defRPr/>
            </a:pPr>
            <a:fld id="{9DB62212-DD62-4350-AB97-5E00AC7CEF50}" type="datetimeFigureOut">
              <a:rPr lang="es-ES"/>
              <a:pPr>
                <a:defRPr/>
              </a:pPr>
              <a:t>17/01/2019</a:t>
            </a:fld>
            <a:endParaRPr lang="es-ES"/>
          </a:p>
        </p:txBody>
      </p:sp>
      <p:sp>
        <p:nvSpPr>
          <p:cNvPr id="5" name="4 Marcador de pie de página"/>
          <p:cNvSpPr>
            <a:spLocks noGrp="1"/>
          </p:cNvSpPr>
          <p:nvPr>
            <p:ph type="ftr" sz="quarter" idx="11"/>
          </p:nvPr>
        </p:nvSpPr>
        <p:spPr>
          <a:xfrm>
            <a:off x="0" y="0"/>
            <a:ext cx="0" cy="0"/>
          </a:xfrm>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a:xfrm>
            <a:off x="0" y="0"/>
            <a:ext cx="0" cy="0"/>
          </a:xfrm>
        </p:spPr>
        <p:txBody>
          <a:bodyPr/>
          <a:lstStyle>
            <a:lvl1pPr>
              <a:defRPr/>
            </a:lvl1pPr>
          </a:lstStyle>
          <a:p>
            <a:pPr>
              <a:defRPr/>
            </a:pPr>
            <a:fld id="{DD1C0964-CC9B-48B5-BF96-EE72D14AA138}" type="slidenum">
              <a:rPr lang="es-ES"/>
              <a:pPr>
                <a:defRPr/>
              </a:pPr>
              <a:t>‹Nº›</a:t>
            </a:fld>
            <a:endParaRPr lang="es-ES"/>
          </a:p>
        </p:txBody>
      </p:sp>
    </p:spTree>
    <p:extLst>
      <p:ext uri="{BB962C8B-B14F-4D97-AF65-F5344CB8AC3E}">
        <p14:creationId xmlns:p14="http://schemas.microsoft.com/office/powerpoint/2010/main" val="2441891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851"/>
            <a:ext cx="3008313" cy="871807"/>
          </a:xfrm>
        </p:spPr>
        <p:txBody>
          <a:bodyPr anchor="b"/>
          <a:lstStyle>
            <a:lvl1pPr algn="l">
              <a:defRPr sz="15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04851"/>
            <a:ext cx="5111750" cy="4391190"/>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1" y="1076658"/>
            <a:ext cx="3008313" cy="3519383"/>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0" y="0"/>
            <a:ext cx="0" cy="0"/>
          </a:xfrm>
        </p:spPr>
        <p:txBody>
          <a:bodyPr/>
          <a:lstStyle>
            <a:lvl1pPr>
              <a:defRPr/>
            </a:lvl1pPr>
          </a:lstStyle>
          <a:p>
            <a:pPr>
              <a:defRPr/>
            </a:pPr>
            <a:fld id="{D9D4DE61-4C29-46D5-80B2-884B6DC03C07}" type="datetimeFigureOut">
              <a:rPr lang="es-ES"/>
              <a:pPr>
                <a:defRPr/>
              </a:pPr>
              <a:t>17/01/2019</a:t>
            </a:fld>
            <a:endParaRPr lang="es-ES"/>
          </a:p>
        </p:txBody>
      </p:sp>
      <p:sp>
        <p:nvSpPr>
          <p:cNvPr id="6" name="5 Marcador de pie de página"/>
          <p:cNvSpPr>
            <a:spLocks noGrp="1"/>
          </p:cNvSpPr>
          <p:nvPr>
            <p:ph type="ftr" sz="quarter" idx="11"/>
          </p:nvPr>
        </p:nvSpPr>
        <p:spPr>
          <a:xfrm>
            <a:off x="0" y="0"/>
            <a:ext cx="0" cy="0"/>
          </a:xfrm>
        </p:spPr>
        <p:txBody>
          <a:bodyPr/>
          <a:lstStyle>
            <a:lvl1pPr>
              <a:defRPr/>
            </a:lvl1pPr>
          </a:lstStyle>
          <a:p>
            <a:pPr>
              <a:defRPr/>
            </a:pPr>
            <a:endParaRPr lang="es-ES"/>
          </a:p>
        </p:txBody>
      </p:sp>
      <p:sp>
        <p:nvSpPr>
          <p:cNvPr id="7" name="6 Marcador de número de diapositiva"/>
          <p:cNvSpPr>
            <a:spLocks noGrp="1"/>
          </p:cNvSpPr>
          <p:nvPr>
            <p:ph type="sldNum" sz="quarter" idx="12"/>
          </p:nvPr>
        </p:nvSpPr>
        <p:spPr>
          <a:xfrm>
            <a:off x="0" y="0"/>
            <a:ext cx="0" cy="0"/>
          </a:xfrm>
        </p:spPr>
        <p:txBody>
          <a:bodyPr/>
          <a:lstStyle>
            <a:lvl1pPr>
              <a:defRPr/>
            </a:lvl1pPr>
          </a:lstStyle>
          <a:p>
            <a:pPr>
              <a:defRPr/>
            </a:pPr>
            <a:fld id="{4D92E6B1-46BF-4EB1-9DCF-5737BBD6C811}" type="slidenum">
              <a:rPr lang="es-ES"/>
              <a:pPr>
                <a:defRPr/>
              </a:pPr>
              <a:t>‹Nº›</a:t>
            </a:fld>
            <a:endParaRPr lang="es-ES"/>
          </a:p>
        </p:txBody>
      </p:sp>
    </p:spTree>
    <p:extLst>
      <p:ext uri="{BB962C8B-B14F-4D97-AF65-F5344CB8AC3E}">
        <p14:creationId xmlns:p14="http://schemas.microsoft.com/office/powerpoint/2010/main" val="83316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82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314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www.upv.es/"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627063"/>
            <a:ext cx="82248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s-ES" smtClean="0"/>
              <a:t>Pulse para editar el formato del texto de título</a:t>
            </a:r>
          </a:p>
        </p:txBody>
      </p:sp>
      <p:sp>
        <p:nvSpPr>
          <p:cNvPr id="1027" name="Rectangle 2"/>
          <p:cNvSpPr>
            <a:spLocks noGrp="1" noChangeArrowheads="1"/>
          </p:cNvSpPr>
          <p:nvPr>
            <p:ph type="body" idx="1"/>
          </p:nvPr>
        </p:nvSpPr>
        <p:spPr bwMode="auto">
          <a:xfrm>
            <a:off x="457200" y="1200150"/>
            <a:ext cx="8224838"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s-ES" smtClean="0"/>
              <a:t>Pulse para editar el formato de esquema del texto</a:t>
            </a:r>
          </a:p>
          <a:p>
            <a:pPr lvl="1"/>
            <a:r>
              <a:rPr lang="en-GB" altLang="es-ES" smtClean="0"/>
              <a:t>Segundo nivel del esquema</a:t>
            </a:r>
          </a:p>
          <a:p>
            <a:pPr lvl="2"/>
            <a:r>
              <a:rPr lang="en-GB" altLang="es-ES" smtClean="0"/>
              <a:t>Tercer nivel del esquema</a:t>
            </a:r>
          </a:p>
          <a:p>
            <a:pPr lvl="3"/>
            <a:r>
              <a:rPr lang="en-GB" altLang="es-ES" smtClean="0"/>
              <a:t>Cuarto nivel del esquema</a:t>
            </a:r>
          </a:p>
          <a:p>
            <a:pPr lvl="4"/>
            <a:r>
              <a:rPr lang="en-GB" altLang="es-ES" smtClean="0"/>
              <a:t>Quinto nivel del esquema</a:t>
            </a:r>
          </a:p>
          <a:p>
            <a:pPr lvl="4"/>
            <a:r>
              <a:rPr lang="en-GB" altLang="es-ES" smtClean="0"/>
              <a:t>Sexto nivel del esquema</a:t>
            </a:r>
          </a:p>
          <a:p>
            <a:pPr lvl="4"/>
            <a:r>
              <a:rPr lang="en-GB" altLang="es-ES" smtClean="0"/>
              <a:t>Séptimo nivel del esquema</a:t>
            </a:r>
          </a:p>
        </p:txBody>
      </p:sp>
      <p:sp>
        <p:nvSpPr>
          <p:cNvPr id="1028" name="Rectangle 5"/>
          <p:cNvSpPr>
            <a:spLocks noChangeArrowheads="1"/>
          </p:cNvSpPr>
          <p:nvPr/>
        </p:nvSpPr>
        <p:spPr bwMode="auto">
          <a:xfrm>
            <a:off x="0" y="0"/>
            <a:ext cx="1908175" cy="404813"/>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s-ES" altLang="es-ES"/>
          </a:p>
        </p:txBody>
      </p:sp>
      <p:sp>
        <p:nvSpPr>
          <p:cNvPr id="1029" name="1 Rectángulo"/>
          <p:cNvSpPr>
            <a:spLocks noChangeArrowheads="1"/>
          </p:cNvSpPr>
          <p:nvPr userDrawn="1"/>
        </p:nvSpPr>
        <p:spPr bwMode="auto">
          <a:xfrm>
            <a:off x="-9525" y="4783138"/>
            <a:ext cx="9153525" cy="396875"/>
          </a:xfrm>
          <a:prstGeom prst="rect">
            <a:avLst/>
          </a:pr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Droid Sans Fallback"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Droid Sans Fallback"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Droid Sans Fallback"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Droid Sans Fallback"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Droid Sans Fallback"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Droid Sans Fallback"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Droid Sans Fallback"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Droid Sans Fallback"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Droid Sans Fallback" charset="0"/>
              </a:defRPr>
            </a:lvl9pPr>
          </a:lstStyle>
          <a:p>
            <a:pPr algn="r" defTabSz="914400">
              <a:buClrTx/>
              <a:buSzTx/>
              <a:buFontTx/>
              <a:buNone/>
              <a:defRPr/>
            </a:pPr>
            <a:endParaRPr lang="es-ES" altLang="es-ES" sz="2000" b="1" smtClean="0">
              <a:solidFill>
                <a:srgbClr val="000000"/>
              </a:solidFill>
              <a:latin typeface="Times New Roman" panose="02020603050405020304" pitchFamily="18" charset="0"/>
              <a:ea typeface="ＭＳ Ｐゴシック" panose="020B0600070205080204" pitchFamily="34" charset="-128"/>
            </a:endParaRPr>
          </a:p>
        </p:txBody>
      </p:sp>
      <p:pic>
        <p:nvPicPr>
          <p:cNvPr id="1030" name="Picture 206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122863" y="4783138"/>
            <a:ext cx="40227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1 Rectángulo"/>
          <p:cNvSpPr>
            <a:spLocks noChangeArrowheads="1"/>
          </p:cNvSpPr>
          <p:nvPr userDrawn="1"/>
        </p:nvSpPr>
        <p:spPr bwMode="auto">
          <a:xfrm>
            <a:off x="-9525" y="4783138"/>
            <a:ext cx="114300" cy="396875"/>
          </a:xfrm>
          <a:prstGeom prst="rect">
            <a:avLst/>
          </a:pr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Clr>
                <a:srgbClr val="000000"/>
              </a:buClr>
              <a:buSzPct val="100000"/>
              <a:buFont typeface="Times New Roman" panose="02020603050405020304" pitchFamily="18" charset="0"/>
              <a:defRPr>
                <a:solidFill>
                  <a:schemeClr val="bg1"/>
                </a:solidFill>
                <a:latin typeface="Arial" panose="020B0604020202020204" pitchFamily="34" charset="0"/>
                <a:cs typeface="Droid Sans Fallback" charset="0"/>
              </a:defRPr>
            </a:lvl1pPr>
            <a:lvl2pPr>
              <a:buClr>
                <a:srgbClr val="000000"/>
              </a:buClr>
              <a:buSzPct val="100000"/>
              <a:buFont typeface="Times New Roman" panose="02020603050405020304" pitchFamily="18" charset="0"/>
              <a:defRPr>
                <a:solidFill>
                  <a:schemeClr val="bg1"/>
                </a:solidFill>
                <a:latin typeface="Arial" panose="020B0604020202020204" pitchFamily="34" charset="0"/>
                <a:cs typeface="Droid Sans Fallback" charset="0"/>
              </a:defRPr>
            </a:lvl2pPr>
            <a:lvl3pPr>
              <a:buClr>
                <a:srgbClr val="000000"/>
              </a:buClr>
              <a:buSzPct val="100000"/>
              <a:buFont typeface="Times New Roman" panose="02020603050405020304" pitchFamily="18" charset="0"/>
              <a:defRPr>
                <a:solidFill>
                  <a:schemeClr val="bg1"/>
                </a:solidFill>
                <a:latin typeface="Arial" panose="020B0604020202020204" pitchFamily="34" charset="0"/>
                <a:cs typeface="Droid Sans Fallback" charset="0"/>
              </a:defRPr>
            </a:lvl3pPr>
            <a:lvl4pPr>
              <a:buClr>
                <a:srgbClr val="000000"/>
              </a:buClr>
              <a:buSzPct val="100000"/>
              <a:buFont typeface="Times New Roman" panose="02020603050405020304" pitchFamily="18" charset="0"/>
              <a:defRPr>
                <a:solidFill>
                  <a:schemeClr val="bg1"/>
                </a:solidFill>
                <a:latin typeface="Arial" panose="020B0604020202020204" pitchFamily="34" charset="0"/>
                <a:cs typeface="Droid Sans Fallback" charset="0"/>
              </a:defRPr>
            </a:lvl4pPr>
            <a:lvl5pPr>
              <a:buClr>
                <a:srgbClr val="000000"/>
              </a:buClr>
              <a:buSzPct val="100000"/>
              <a:buFont typeface="Times New Roman" panose="02020603050405020304" pitchFamily="18" charset="0"/>
              <a:defRPr>
                <a:solidFill>
                  <a:schemeClr val="bg1"/>
                </a:solidFill>
                <a:latin typeface="Arial" panose="020B0604020202020204" pitchFamily="34" charset="0"/>
                <a:cs typeface="Droid Sans Fallback"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Droid Sans Fallback"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Droid Sans Fallback"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Droid Sans Fallback"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cs typeface="Droid Sans Fallback" charset="0"/>
              </a:defRPr>
            </a:lvl9pPr>
          </a:lstStyle>
          <a:p>
            <a:pPr algn="r" defTabSz="914400">
              <a:buClrTx/>
              <a:buSzTx/>
              <a:buFontTx/>
              <a:buNone/>
              <a:defRPr/>
            </a:pPr>
            <a:endParaRPr lang="es-ES" altLang="es-ES" sz="2000" b="1" smtClean="0">
              <a:solidFill>
                <a:srgbClr val="000000"/>
              </a:solidFill>
              <a:latin typeface="Times New Roman" panose="02020603050405020304" pitchFamily="18" charset="0"/>
              <a:ea typeface="ＭＳ Ｐゴシック" panose="020B0600070205080204" pitchFamily="34" charset="-128"/>
            </a:endParaRPr>
          </a:p>
        </p:txBody>
      </p:sp>
      <p:pic>
        <p:nvPicPr>
          <p:cNvPr id="1032" name="Imagen 5" descr="LOGO-UPV-hv-01.png"/>
          <p:cNvPicPr>
            <a:picLocks noChangeAspect="1"/>
          </p:cNvPicPr>
          <p:nvPr userDrawn="1"/>
        </p:nvPicPr>
        <p:blipFill>
          <a:blip r:embed="rId7">
            <a:lum bright="76000" contrast="-100000"/>
            <a:extLst>
              <a:ext uri="{28A0092B-C50C-407E-A947-70E740481C1C}">
                <a14:useLocalDpi xmlns:a14="http://schemas.microsoft.com/office/drawing/2010/main" val="0"/>
              </a:ext>
            </a:extLst>
          </a:blip>
          <a:srcRect/>
          <a:stretch>
            <a:fillRect/>
          </a:stretch>
        </p:blipFill>
        <p:spPr bwMode="auto">
          <a:xfrm>
            <a:off x="150813" y="4773613"/>
            <a:ext cx="1144587"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2066"/>
          <p:cNvSpPr txBox="1">
            <a:spLocks noChangeArrowheads="1"/>
          </p:cNvSpPr>
          <p:nvPr userDrawn="1"/>
        </p:nvSpPr>
        <p:spPr bwMode="auto">
          <a:xfrm>
            <a:off x="2079625" y="4775200"/>
            <a:ext cx="2982913" cy="231775"/>
          </a:xfrm>
          <a:prstGeom prst="rect">
            <a:avLst/>
          </a:prstGeom>
          <a:noFill/>
          <a:ln>
            <a:noFill/>
          </a:ln>
          <a:effectLst/>
          <a:extLst/>
        </p:spPr>
        <p:txBody>
          <a:bodyPr>
            <a:spAutoFit/>
          </a:bodyPr>
          <a:lstStyle>
            <a:lvl1pPr>
              <a:defRPr sz="2000" b="1">
                <a:solidFill>
                  <a:schemeClr val="tx1"/>
                </a:solidFill>
                <a:latin typeface="Times New Roman" pitchFamily="-105" charset="0"/>
                <a:ea typeface="ＭＳ Ｐゴシック" pitchFamily="-105" charset="-128"/>
              </a:defRPr>
            </a:lvl1pPr>
            <a:lvl2pPr marL="37931725" indent="-37474525">
              <a:defRPr sz="2000" b="1">
                <a:solidFill>
                  <a:schemeClr val="tx1"/>
                </a:solidFill>
                <a:latin typeface="Times New Roman" pitchFamily="-105" charset="0"/>
                <a:ea typeface="ＭＳ Ｐゴシック" pitchFamily="-105" charset="-128"/>
              </a:defRPr>
            </a:lvl2pPr>
            <a:lvl3pPr>
              <a:defRPr sz="2000" b="1">
                <a:solidFill>
                  <a:schemeClr val="tx1"/>
                </a:solidFill>
                <a:latin typeface="Times New Roman" pitchFamily="-105" charset="0"/>
                <a:ea typeface="ＭＳ Ｐゴシック" pitchFamily="-105" charset="-128"/>
              </a:defRPr>
            </a:lvl3pPr>
            <a:lvl4pPr>
              <a:defRPr sz="2000" b="1">
                <a:solidFill>
                  <a:schemeClr val="tx1"/>
                </a:solidFill>
                <a:latin typeface="Times New Roman" pitchFamily="-105" charset="0"/>
                <a:ea typeface="ＭＳ Ｐゴシック" pitchFamily="-105" charset="-128"/>
              </a:defRPr>
            </a:lvl4pPr>
            <a:lvl5pPr>
              <a:defRPr sz="2000" b="1">
                <a:solidFill>
                  <a:schemeClr val="tx1"/>
                </a:solidFill>
                <a:latin typeface="Times New Roman" pitchFamily="-105" charset="0"/>
                <a:ea typeface="ＭＳ Ｐゴシック" pitchFamily="-105" charset="-128"/>
              </a:defRPr>
            </a:lvl5pPr>
            <a:lvl6pPr marL="457200" eaLnBrk="0" fontAlgn="base" hangingPunct="0">
              <a:spcBef>
                <a:spcPct val="0"/>
              </a:spcBef>
              <a:spcAft>
                <a:spcPct val="0"/>
              </a:spcAft>
              <a:defRPr sz="2000" b="1">
                <a:solidFill>
                  <a:schemeClr val="tx1"/>
                </a:solidFill>
                <a:latin typeface="Times New Roman" pitchFamily="-105" charset="0"/>
                <a:ea typeface="ＭＳ Ｐゴシック" pitchFamily="-105" charset="-128"/>
              </a:defRPr>
            </a:lvl6pPr>
            <a:lvl7pPr marL="914400" eaLnBrk="0" fontAlgn="base" hangingPunct="0">
              <a:spcBef>
                <a:spcPct val="0"/>
              </a:spcBef>
              <a:spcAft>
                <a:spcPct val="0"/>
              </a:spcAft>
              <a:defRPr sz="2000" b="1">
                <a:solidFill>
                  <a:schemeClr val="tx1"/>
                </a:solidFill>
                <a:latin typeface="Times New Roman" pitchFamily="-105" charset="0"/>
                <a:ea typeface="ＭＳ Ｐゴシック" pitchFamily="-105" charset="-128"/>
              </a:defRPr>
            </a:lvl7pPr>
            <a:lvl8pPr marL="1371600" eaLnBrk="0" fontAlgn="base" hangingPunct="0">
              <a:spcBef>
                <a:spcPct val="0"/>
              </a:spcBef>
              <a:spcAft>
                <a:spcPct val="0"/>
              </a:spcAft>
              <a:defRPr sz="2000" b="1">
                <a:solidFill>
                  <a:schemeClr val="tx1"/>
                </a:solidFill>
                <a:latin typeface="Times New Roman" pitchFamily="-105" charset="0"/>
                <a:ea typeface="ＭＳ Ｐゴシック" pitchFamily="-105" charset="-128"/>
              </a:defRPr>
            </a:lvl8pPr>
            <a:lvl9pPr marL="1828800" eaLnBrk="0" fontAlgn="base" hangingPunct="0">
              <a:spcBef>
                <a:spcPct val="0"/>
              </a:spcBef>
              <a:spcAft>
                <a:spcPct val="0"/>
              </a:spcAft>
              <a:defRPr sz="2000" b="1">
                <a:solidFill>
                  <a:schemeClr val="tx1"/>
                </a:solidFill>
                <a:latin typeface="Times New Roman" pitchFamily="-105" charset="0"/>
                <a:ea typeface="ＭＳ Ｐゴシック" pitchFamily="-105" charset="-128"/>
              </a:defRPr>
            </a:lvl9pPr>
          </a:lstStyle>
          <a:p>
            <a:pPr algn="r" defTabSz="914400">
              <a:defRPr/>
            </a:pPr>
            <a:r>
              <a:rPr lang="es-ES_tradnl" altLang="es-ES" sz="900" b="0" smtClean="0">
                <a:solidFill>
                  <a:srgbClr val="FFFFFF"/>
                </a:solidFill>
                <a:latin typeface="Helvetica" pitchFamily="-105" charset="0"/>
                <a:cs typeface="+mn-cs"/>
              </a:rPr>
              <a:t>Universitat Politècnica de València</a:t>
            </a:r>
          </a:p>
        </p:txBody>
      </p:sp>
      <p:sp>
        <p:nvSpPr>
          <p:cNvPr id="19" name="2 Rectángulo">
            <a:hlinkClick r:id="rId8"/>
          </p:cNvPr>
          <p:cNvSpPr>
            <a:spLocks noChangeArrowheads="1"/>
          </p:cNvSpPr>
          <p:nvPr userDrawn="1"/>
        </p:nvSpPr>
        <p:spPr bwMode="auto">
          <a:xfrm>
            <a:off x="4003675" y="4905375"/>
            <a:ext cx="1058863" cy="195263"/>
          </a:xfrm>
          <a:prstGeom prst="rect">
            <a:avLst/>
          </a:prstGeom>
          <a:noFill/>
          <a:ln>
            <a:noFill/>
          </a:ln>
          <a:extLst/>
        </p:spPr>
        <p:txBody>
          <a:bodyPr/>
          <a:lstStyle>
            <a:lvl1pPr>
              <a:defRPr sz="2000" b="1">
                <a:solidFill>
                  <a:schemeClr val="tx1"/>
                </a:solidFill>
                <a:latin typeface="Times New Roman" pitchFamily="-105" charset="0"/>
                <a:ea typeface="ＭＳ Ｐゴシック" pitchFamily="-105" charset="-128"/>
              </a:defRPr>
            </a:lvl1pPr>
            <a:lvl2pPr marL="742950" indent="-285750">
              <a:defRPr sz="2000" b="1">
                <a:solidFill>
                  <a:schemeClr val="tx1"/>
                </a:solidFill>
                <a:latin typeface="Times New Roman" pitchFamily="-105" charset="0"/>
                <a:ea typeface="ＭＳ Ｐゴシック" pitchFamily="-105" charset="-128"/>
              </a:defRPr>
            </a:lvl2pPr>
            <a:lvl3pPr marL="1143000" indent="-228600">
              <a:defRPr sz="2000" b="1">
                <a:solidFill>
                  <a:schemeClr val="tx1"/>
                </a:solidFill>
                <a:latin typeface="Times New Roman" pitchFamily="-105" charset="0"/>
                <a:ea typeface="ＭＳ Ｐゴシック" pitchFamily="-105" charset="-128"/>
              </a:defRPr>
            </a:lvl3pPr>
            <a:lvl4pPr marL="1600200" indent="-228600">
              <a:defRPr sz="2000" b="1">
                <a:solidFill>
                  <a:schemeClr val="tx1"/>
                </a:solidFill>
                <a:latin typeface="Times New Roman" pitchFamily="-105" charset="0"/>
                <a:ea typeface="ＭＳ Ｐゴシック" pitchFamily="-105" charset="-128"/>
              </a:defRPr>
            </a:lvl4pPr>
            <a:lvl5pPr marL="2057400" indent="-228600">
              <a:defRPr sz="2000" b="1">
                <a:solidFill>
                  <a:schemeClr val="tx1"/>
                </a:solidFill>
                <a:latin typeface="Times New Roman" pitchFamily="-105" charset="0"/>
                <a:ea typeface="ＭＳ Ｐゴシック" pitchFamily="-105" charset="-128"/>
              </a:defRPr>
            </a:lvl5pPr>
            <a:lvl6pPr marL="2514600" indent="-228600" algn="r" eaLnBrk="0" fontAlgn="base" hangingPunct="0">
              <a:spcBef>
                <a:spcPct val="0"/>
              </a:spcBef>
              <a:spcAft>
                <a:spcPct val="0"/>
              </a:spcAft>
              <a:defRPr sz="2000" b="1">
                <a:solidFill>
                  <a:schemeClr val="tx1"/>
                </a:solidFill>
                <a:latin typeface="Times New Roman" pitchFamily="-105" charset="0"/>
                <a:ea typeface="ＭＳ Ｐゴシック" pitchFamily="-105" charset="-128"/>
              </a:defRPr>
            </a:lvl6pPr>
            <a:lvl7pPr marL="2971800" indent="-228600" algn="r" eaLnBrk="0" fontAlgn="base" hangingPunct="0">
              <a:spcBef>
                <a:spcPct val="0"/>
              </a:spcBef>
              <a:spcAft>
                <a:spcPct val="0"/>
              </a:spcAft>
              <a:defRPr sz="2000" b="1">
                <a:solidFill>
                  <a:schemeClr val="tx1"/>
                </a:solidFill>
                <a:latin typeface="Times New Roman" pitchFamily="-105" charset="0"/>
                <a:ea typeface="ＭＳ Ｐゴシック" pitchFamily="-105" charset="-128"/>
              </a:defRPr>
            </a:lvl7pPr>
            <a:lvl8pPr marL="3429000" indent="-228600" algn="r" eaLnBrk="0" fontAlgn="base" hangingPunct="0">
              <a:spcBef>
                <a:spcPct val="0"/>
              </a:spcBef>
              <a:spcAft>
                <a:spcPct val="0"/>
              </a:spcAft>
              <a:defRPr sz="2000" b="1">
                <a:solidFill>
                  <a:schemeClr val="tx1"/>
                </a:solidFill>
                <a:latin typeface="Times New Roman" pitchFamily="-105" charset="0"/>
                <a:ea typeface="ＭＳ Ｐゴシック" pitchFamily="-105" charset="-128"/>
              </a:defRPr>
            </a:lvl8pPr>
            <a:lvl9pPr marL="3886200" indent="-228600" algn="r" eaLnBrk="0" fontAlgn="base" hangingPunct="0">
              <a:spcBef>
                <a:spcPct val="0"/>
              </a:spcBef>
              <a:spcAft>
                <a:spcPct val="0"/>
              </a:spcAft>
              <a:defRPr sz="2000" b="1">
                <a:solidFill>
                  <a:schemeClr val="tx1"/>
                </a:solidFill>
                <a:latin typeface="Times New Roman" pitchFamily="-105" charset="0"/>
                <a:ea typeface="ＭＳ Ｐゴシック" pitchFamily="-105" charset="-128"/>
              </a:defRPr>
            </a:lvl9pPr>
          </a:lstStyle>
          <a:p>
            <a:pPr algn="r" defTabSz="914400">
              <a:defRPr/>
            </a:pPr>
            <a:r>
              <a:rPr lang="es-ES" altLang="es-ES" sz="1000" b="0" smtClean="0">
                <a:solidFill>
                  <a:srgbClr val="FFFFFF"/>
                </a:solidFill>
                <a:latin typeface="Arial" charset="0"/>
                <a:cs typeface="+mn-cs"/>
              </a:rPr>
              <a:t>www.upv.es</a:t>
            </a:r>
          </a:p>
        </p:txBody>
      </p:sp>
    </p:spTree>
  </p:cSld>
  <p:clrMap bg1="lt1" tx1="dk1" bg2="lt2" tx2="dk2" accent1="accent1" accent2="accent2" accent3="accent3" accent4="accent4" accent5="accent5" accent6="accent6" hlink="hlink" folHlink="folHlink"/>
  <p:sldLayoutIdLst>
    <p:sldLayoutId id="2147483744" r:id="rId1"/>
    <p:sldLayoutId id="2147483747" r:id="rId2"/>
    <p:sldLayoutId id="2147483748" r:id="rId3"/>
    <p:sldLayoutId id="2147483749" r:id="rId4"/>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9pPr>
    </p:titleStyle>
    <p:bodyStyle>
      <a:lvl1pPr marL="342900" indent="-3429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1pPr>
      <a:lvl2pPr marL="742950" indent="-28575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0000"/>
          </a:solidFill>
          <a:latin typeface="+mn-lt"/>
          <a:ea typeface="+mn-ea"/>
          <a:cs typeface="+mn-cs"/>
        </a:defRPr>
      </a:lvl2pPr>
      <a:lvl3pPr marL="1143000" indent="-228600" algn="l" defTabSz="449263" rtl="0" eaLnBrk="0" fontAlgn="base" hangingPunct="0">
        <a:spcBef>
          <a:spcPts val="400"/>
        </a:spcBef>
        <a:spcAft>
          <a:spcPct val="0"/>
        </a:spcAft>
        <a:buClr>
          <a:srgbClr val="000000"/>
        </a:buClr>
        <a:buSzPct val="100000"/>
        <a:buFont typeface="Times New Roman" panose="02020603050405020304" pitchFamily="18" charset="0"/>
        <a:defRPr sz="1600">
          <a:solidFill>
            <a:srgbClr val="000000"/>
          </a:solidFill>
          <a:latin typeface="+mn-lt"/>
          <a:ea typeface="+mn-ea"/>
          <a:cs typeface="+mn-cs"/>
        </a:defRPr>
      </a:lvl3pPr>
      <a:lvl4pPr marL="1600200" indent="-228600" algn="l" defTabSz="449263" rtl="0"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mn-lt"/>
          <a:ea typeface="+mn-ea"/>
          <a:cs typeface="+mn-cs"/>
        </a:defRPr>
      </a:lvl4pPr>
      <a:lvl5pPr marL="2057400" indent="-228600" algn="l" defTabSz="449263" rtl="0"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mn-lt"/>
          <a:ea typeface="+mn-ea"/>
          <a:cs typeface="+mn-cs"/>
        </a:defRPr>
      </a:lvl5pPr>
      <a:lvl6pPr marL="25146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6pPr>
      <a:lvl7pPr marL="29718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7pPr>
      <a:lvl8pPr marL="34290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8pPr>
      <a:lvl9pPr marL="38862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alpha val="0"/>
          </a:schemeClr>
        </a:solidFill>
        <a:effectLst/>
      </p:bgPr>
    </p:bg>
    <p:spTree>
      <p:nvGrpSpPr>
        <p:cNvPr id="1" name=""/>
        <p:cNvGrpSpPr/>
        <p:nvPr/>
      </p:nvGrpSpPr>
      <p:grpSpPr>
        <a:xfrm>
          <a:off x="0" y="0"/>
          <a:ext cx="0" cy="0"/>
          <a:chOff x="0" y="0"/>
          <a:chExt cx="0" cy="0"/>
        </a:xfrm>
      </p:grpSpPr>
      <p:grpSp>
        <p:nvGrpSpPr>
          <p:cNvPr id="2050" name="6 Grupo"/>
          <p:cNvGrpSpPr>
            <a:grpSpLocks/>
          </p:cNvGrpSpPr>
          <p:nvPr userDrawn="1"/>
        </p:nvGrpSpPr>
        <p:grpSpPr bwMode="auto">
          <a:xfrm>
            <a:off x="0" y="0"/>
            <a:ext cx="9144000" cy="5145088"/>
            <a:chOff x="0" y="0"/>
            <a:chExt cx="9144000" cy="6858000"/>
          </a:xfrm>
        </p:grpSpPr>
        <p:sp>
          <p:nvSpPr>
            <p:cNvPr id="8" name="7 Rectángulo"/>
            <p:cNvSpPr/>
            <p:nvPr userDrawn="1"/>
          </p:nvSpPr>
          <p:spPr>
            <a:xfrm>
              <a:off x="0" y="0"/>
              <a:ext cx="9144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s-ES" sz="2000" b="1">
                <a:solidFill>
                  <a:prstClr val="white"/>
                </a:solidFill>
              </a:endParaRPr>
            </a:p>
          </p:txBody>
        </p:sp>
        <p:pic>
          <p:nvPicPr>
            <p:cNvPr id="2052" name="Imagen 5" descr="LOGO-UPV-hv-01.png"/>
            <p:cNvPicPr>
              <a:picLocks noChangeAspect="1"/>
            </p:cNvPicPr>
            <p:nvPr userDrawn="1"/>
          </p:nvPicPr>
          <p:blipFill>
            <a:blip r:embed="rId3" cstate="print">
              <a:lum bright="76000" contrast="-100000"/>
              <a:extLst>
                <a:ext uri="{28A0092B-C50C-407E-A947-70E740481C1C}">
                  <a14:useLocalDpi xmlns:a14="http://schemas.microsoft.com/office/drawing/2010/main" val="0"/>
                </a:ext>
              </a:extLst>
            </a:blip>
            <a:srcRect/>
            <a:stretch>
              <a:fillRect/>
            </a:stretch>
          </p:blipFill>
          <p:spPr bwMode="auto">
            <a:xfrm>
              <a:off x="3305175" y="2375383"/>
              <a:ext cx="2562225" cy="121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45" r:id="rId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05"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5"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05"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0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alpha val="0"/>
          </a:schemeClr>
        </a:solidFill>
        <a:effectLst/>
      </p:bgPr>
    </p:bg>
    <p:spTree>
      <p:nvGrpSpPr>
        <p:cNvPr id="1" name=""/>
        <p:cNvGrpSpPr/>
        <p:nvPr/>
      </p:nvGrpSpPr>
      <p:grpSpPr>
        <a:xfrm>
          <a:off x="0" y="0"/>
          <a:ext cx="0" cy="0"/>
          <a:chOff x="0" y="0"/>
          <a:chExt cx="0" cy="0"/>
        </a:xfrm>
      </p:grpSpPr>
      <p:grpSp>
        <p:nvGrpSpPr>
          <p:cNvPr id="3074" name="6 Grupo"/>
          <p:cNvGrpSpPr>
            <a:grpSpLocks/>
          </p:cNvGrpSpPr>
          <p:nvPr userDrawn="1"/>
        </p:nvGrpSpPr>
        <p:grpSpPr bwMode="auto">
          <a:xfrm>
            <a:off x="0" y="0"/>
            <a:ext cx="9144000" cy="5145088"/>
            <a:chOff x="-1" y="0"/>
            <a:chExt cx="9144001" cy="6858000"/>
          </a:xfrm>
        </p:grpSpPr>
        <p:sp>
          <p:nvSpPr>
            <p:cNvPr id="8" name="7 Rectángulo"/>
            <p:cNvSpPr/>
            <p:nvPr userDrawn="1"/>
          </p:nvSpPr>
          <p:spPr>
            <a:xfrm>
              <a:off x="-1" y="0"/>
              <a:ext cx="914400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s-ES" sz="2000" b="1" dirty="0">
                <a:solidFill>
                  <a:srgbClr val="FFFFFF"/>
                </a:solidFill>
              </a:endParaRPr>
            </a:p>
          </p:txBody>
        </p:sp>
        <p:pic>
          <p:nvPicPr>
            <p:cNvPr id="3077" name="Imagen 5" descr="LOGO-UPV-hv-01.png"/>
            <p:cNvPicPr>
              <a:picLocks noChangeAspect="1"/>
            </p:cNvPicPr>
            <p:nvPr userDrawn="1"/>
          </p:nvPicPr>
          <p:blipFill>
            <a:blip r:embed="rId3" cstate="print">
              <a:lum bright="76000" contrast="-100000"/>
              <a:extLst>
                <a:ext uri="{28A0092B-C50C-407E-A947-70E740481C1C}">
                  <a14:useLocalDpi xmlns:a14="http://schemas.microsoft.com/office/drawing/2010/main" val="0"/>
                </a:ext>
              </a:extLst>
            </a:blip>
            <a:srcRect/>
            <a:stretch>
              <a:fillRect/>
            </a:stretch>
          </p:blipFill>
          <p:spPr bwMode="auto">
            <a:xfrm>
              <a:off x="3467099" y="4045919"/>
              <a:ext cx="2162175" cy="103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p:cNvSpPr/>
            <p:nvPr userDrawn="1"/>
          </p:nvSpPr>
          <p:spPr>
            <a:xfrm>
              <a:off x="-1" y="6563873"/>
              <a:ext cx="9144001" cy="294127"/>
            </a:xfrm>
            <a:prstGeom prst="rect">
              <a:avLst/>
            </a:prstGeom>
            <a:pattFill prst="ltVert">
              <a:fgClr>
                <a:schemeClr val="tx1">
                  <a:lumMod val="85000"/>
                  <a:lumOff val="15000"/>
                </a:schemeClr>
              </a:fgClr>
              <a:bgClr>
                <a:schemeClr val="tx1">
                  <a:lumMod val="95000"/>
                  <a:lumOff val="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s-ES" sz="2000" b="1">
                <a:solidFill>
                  <a:srgbClr val="FFFFFF"/>
                </a:solidFill>
              </a:endParaRPr>
            </a:p>
          </p:txBody>
        </p:sp>
      </p:grpSp>
      <p:sp>
        <p:nvSpPr>
          <p:cNvPr id="3075" name="10 CuadroTexto"/>
          <p:cNvSpPr txBox="1">
            <a:spLocks noChangeArrowheads="1"/>
          </p:cNvSpPr>
          <p:nvPr userDrawn="1"/>
        </p:nvSpPr>
        <p:spPr bwMode="auto">
          <a:xfrm>
            <a:off x="2933700" y="4344988"/>
            <a:ext cx="3276600" cy="523875"/>
          </a:xfrm>
          <a:prstGeom prst="rect">
            <a:avLst/>
          </a:prstGeom>
          <a:noFill/>
          <a:ln>
            <a:noFill/>
          </a:ln>
          <a:extLst/>
        </p:spPr>
        <p:txBody>
          <a:bodyPr>
            <a:spAutoFit/>
          </a:bodyPr>
          <a:lstStyle>
            <a:lvl1pPr>
              <a:defRPr sz="2000" b="1">
                <a:solidFill>
                  <a:schemeClr val="tx1"/>
                </a:solidFill>
                <a:latin typeface="Times New Roman" pitchFamily="18" charset="0"/>
              </a:defRPr>
            </a:lvl1pPr>
            <a:lvl2pPr marL="742950" indent="-285750">
              <a:defRPr sz="2000" b="1">
                <a:solidFill>
                  <a:schemeClr val="tx1"/>
                </a:solidFill>
                <a:latin typeface="Times New Roman" pitchFamily="18" charset="0"/>
              </a:defRPr>
            </a:lvl2pPr>
            <a:lvl3pPr marL="1143000" indent="-228600">
              <a:defRPr sz="2000" b="1">
                <a:solidFill>
                  <a:schemeClr val="tx1"/>
                </a:solidFill>
                <a:latin typeface="Times New Roman" pitchFamily="18" charset="0"/>
              </a:defRPr>
            </a:lvl3pPr>
            <a:lvl4pPr marL="1600200" indent="-228600">
              <a:defRPr sz="2000" b="1">
                <a:solidFill>
                  <a:schemeClr val="tx1"/>
                </a:solidFill>
                <a:latin typeface="Times New Roman" pitchFamily="18" charset="0"/>
              </a:defRPr>
            </a:lvl4pPr>
            <a:lvl5pPr marL="2057400" indent="-228600">
              <a:defRPr sz="2000" b="1">
                <a:solidFill>
                  <a:schemeClr val="tx1"/>
                </a:solidFill>
                <a:latin typeface="Times New Roman" pitchFamily="18" charset="0"/>
              </a:defRPr>
            </a:lvl5pPr>
            <a:lvl6pPr marL="2514600" indent="-228600" algn="r" eaLnBrk="0" fontAlgn="base" hangingPunct="0">
              <a:spcBef>
                <a:spcPct val="0"/>
              </a:spcBef>
              <a:spcAft>
                <a:spcPct val="0"/>
              </a:spcAft>
              <a:defRPr sz="2000" b="1">
                <a:solidFill>
                  <a:schemeClr val="tx1"/>
                </a:solidFill>
                <a:latin typeface="Times New Roman" pitchFamily="18" charset="0"/>
              </a:defRPr>
            </a:lvl6pPr>
            <a:lvl7pPr marL="2971800" indent="-228600" algn="r" eaLnBrk="0" fontAlgn="base" hangingPunct="0">
              <a:spcBef>
                <a:spcPct val="0"/>
              </a:spcBef>
              <a:spcAft>
                <a:spcPct val="0"/>
              </a:spcAft>
              <a:defRPr sz="2000" b="1">
                <a:solidFill>
                  <a:schemeClr val="tx1"/>
                </a:solidFill>
                <a:latin typeface="Times New Roman" pitchFamily="18" charset="0"/>
              </a:defRPr>
            </a:lvl7pPr>
            <a:lvl8pPr marL="3429000" indent="-228600" algn="r" eaLnBrk="0" fontAlgn="base" hangingPunct="0">
              <a:spcBef>
                <a:spcPct val="0"/>
              </a:spcBef>
              <a:spcAft>
                <a:spcPct val="0"/>
              </a:spcAft>
              <a:defRPr sz="2000" b="1">
                <a:solidFill>
                  <a:schemeClr val="tx1"/>
                </a:solidFill>
                <a:latin typeface="Times New Roman" pitchFamily="18" charset="0"/>
              </a:defRPr>
            </a:lvl8pPr>
            <a:lvl9pPr marL="3886200" indent="-228600" algn="r" eaLnBrk="0" fontAlgn="base" hangingPunct="0">
              <a:spcBef>
                <a:spcPct val="0"/>
              </a:spcBef>
              <a:spcAft>
                <a:spcPct val="0"/>
              </a:spcAft>
              <a:defRPr sz="2000" b="1">
                <a:solidFill>
                  <a:schemeClr val="tx1"/>
                </a:solidFill>
                <a:latin typeface="Times New Roman" pitchFamily="18" charset="0"/>
              </a:defRPr>
            </a:lvl9pPr>
          </a:lstStyle>
          <a:p>
            <a:pPr algn="ctr" defTabSz="914400">
              <a:defRPr/>
            </a:pPr>
            <a:r>
              <a:rPr lang="es-ES" sz="2800" b="0" smtClean="0">
                <a:solidFill>
                  <a:srgbClr val="F2F2F2"/>
                </a:solidFill>
                <a:latin typeface="Arial" charset="0"/>
                <a:ea typeface="ＭＳ Ｐゴシック" pitchFamily="-105" charset="-128"/>
                <a:cs typeface="Arial" charset="0"/>
              </a:rPr>
              <a:t>www.upv.es</a:t>
            </a:r>
          </a:p>
        </p:txBody>
      </p:sp>
    </p:spTree>
  </p:cSld>
  <p:clrMap bg1="lt1" tx1="dk1" bg2="lt2" tx2="dk2" accent1="accent1" accent2="accent2" accent3="accent3" accent4="accent4" accent5="accent5" accent6="accent6" hlink="hlink" folHlink="folHlink"/>
  <p:sldLayoutIdLst>
    <p:sldLayoutId id="2147483746" r:id="rId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05"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5"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05"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0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3.xml"/><Relationship Id="rId4" Type="http://schemas.openxmlformats.org/officeDocument/2006/relationships/image" Target="../media/image157.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3.xml"/><Relationship Id="rId4" Type="http://schemas.openxmlformats.org/officeDocument/2006/relationships/image" Target="../media/image170.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12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5.jpeg"/><Relationship Id="rId7" Type="http://schemas.openxmlformats.org/officeDocument/2006/relationships/image" Target="../media/image124.png"/><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21.jpe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26.wmf"/></Relationships>
</file>

<file path=ppt/slides/_rels/slide13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13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jpeg"/><Relationship Id="rId1" Type="http://schemas.openxmlformats.org/officeDocument/2006/relationships/slideLayout" Target="../slideLayouts/slideLayout2.xml"/><Relationship Id="rId5" Type="http://schemas.openxmlformats.org/officeDocument/2006/relationships/image" Target="../media/image188.png"/><Relationship Id="rId4" Type="http://schemas.openxmlformats.org/officeDocument/2006/relationships/image" Target="../media/image187.png"/></Relationships>
</file>

<file path=ppt/slides/_rels/slide13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8" Type="http://schemas.openxmlformats.org/officeDocument/2006/relationships/image" Target="../media/image198.wmf"/><Relationship Id="rId3" Type="http://schemas.openxmlformats.org/officeDocument/2006/relationships/oleObject" Target="../embeddings/oleObject12.bin"/><Relationship Id="rId7" Type="http://schemas.openxmlformats.org/officeDocument/2006/relationships/oleObject" Target="../embeddings/oleObject14.bin"/><Relationship Id="rId12" Type="http://schemas.openxmlformats.org/officeDocument/2006/relationships/image" Target="../media/image200.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97.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199.wmf"/><Relationship Id="rId4" Type="http://schemas.openxmlformats.org/officeDocument/2006/relationships/image" Target="../media/image196.wmf"/><Relationship Id="rId9" Type="http://schemas.openxmlformats.org/officeDocument/2006/relationships/oleObject" Target="../embeddings/oleObject15.bin"/></Relationships>
</file>

<file path=ppt/slides/_rels/slide143.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8" Type="http://schemas.openxmlformats.org/officeDocument/2006/relationships/image" Target="../media/image204.w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203.wmf"/><Relationship Id="rId5" Type="http://schemas.openxmlformats.org/officeDocument/2006/relationships/oleObject" Target="../embeddings/oleObject18.bin"/><Relationship Id="rId4" Type="http://schemas.openxmlformats.org/officeDocument/2006/relationships/image" Target="../media/image202.wmf"/><Relationship Id="rId9" Type="http://schemas.openxmlformats.org/officeDocument/2006/relationships/image" Target="../media/image205.png"/></Relationships>
</file>

<file path=ppt/slides/_rels/slide14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206.wmf"/></Relationships>
</file>

<file path=ppt/slides/_rels/slide14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6.png"/><Relationship Id="rId4" Type="http://schemas.openxmlformats.org/officeDocument/2006/relationships/image" Target="../media/image29.png"/></Relationships>
</file>

<file path=ppt/slides/_rels/slide150.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jpeg"/><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8" Type="http://schemas.openxmlformats.org/officeDocument/2006/relationships/image" Target="../media/image220.wmf"/><Relationship Id="rId3" Type="http://schemas.openxmlformats.org/officeDocument/2006/relationships/oleObject" Target="../embeddings/oleObject21.bin"/><Relationship Id="rId7" Type="http://schemas.openxmlformats.org/officeDocument/2006/relationships/oleObject" Target="../embeddings/oleObject23.bin"/><Relationship Id="rId2" Type="http://schemas.openxmlformats.org/officeDocument/2006/relationships/slideLayout" Target="../slideLayouts/slideLayout3.xml"/><Relationship Id="rId1" Type="http://schemas.openxmlformats.org/officeDocument/2006/relationships/vmlDrawing" Target="../drawings/vmlDrawing10.vml"/><Relationship Id="rId6" Type="http://schemas.openxmlformats.org/officeDocument/2006/relationships/image" Target="../media/image219.wmf"/><Relationship Id="rId5" Type="http://schemas.openxmlformats.org/officeDocument/2006/relationships/oleObject" Target="../embeddings/oleObject22.bin"/><Relationship Id="rId4" Type="http://schemas.openxmlformats.org/officeDocument/2006/relationships/image" Target="../media/image218.wmf"/></Relationships>
</file>

<file path=ppt/slides/_rels/slide15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png"/></Relationships>
</file>

<file path=ppt/slides/_rels/slide16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8" Type="http://schemas.openxmlformats.org/officeDocument/2006/relationships/image" Target="../media/image221.wmf"/><Relationship Id="rId13" Type="http://schemas.openxmlformats.org/officeDocument/2006/relationships/oleObject" Target="../embeddings/oleObject27.bin"/><Relationship Id="rId18" Type="http://schemas.openxmlformats.org/officeDocument/2006/relationships/image" Target="../media/image226.wmf"/><Relationship Id="rId3" Type="http://schemas.openxmlformats.org/officeDocument/2006/relationships/chart" Target="../charts/chart3.xml"/><Relationship Id="rId21" Type="http://schemas.openxmlformats.org/officeDocument/2006/relationships/oleObject" Target="../embeddings/oleObject31.bin"/><Relationship Id="rId7" Type="http://schemas.openxmlformats.org/officeDocument/2006/relationships/oleObject" Target="../embeddings/oleObject24.bin"/><Relationship Id="rId12" Type="http://schemas.openxmlformats.org/officeDocument/2006/relationships/image" Target="../media/image223.wmf"/><Relationship Id="rId17" Type="http://schemas.openxmlformats.org/officeDocument/2006/relationships/oleObject" Target="../embeddings/oleObject29.bin"/><Relationship Id="rId2" Type="http://schemas.openxmlformats.org/officeDocument/2006/relationships/slideLayout" Target="../slideLayouts/slideLayout3.xml"/><Relationship Id="rId16" Type="http://schemas.openxmlformats.org/officeDocument/2006/relationships/image" Target="../media/image225.wmf"/><Relationship Id="rId20" Type="http://schemas.openxmlformats.org/officeDocument/2006/relationships/image" Target="../media/image227.wmf"/><Relationship Id="rId1" Type="http://schemas.openxmlformats.org/officeDocument/2006/relationships/vmlDrawing" Target="../drawings/vmlDrawing11.vml"/><Relationship Id="rId6" Type="http://schemas.openxmlformats.org/officeDocument/2006/relationships/chart" Target="../charts/chart6.xml"/><Relationship Id="rId11" Type="http://schemas.openxmlformats.org/officeDocument/2006/relationships/oleObject" Target="../embeddings/oleObject26.bin"/><Relationship Id="rId5" Type="http://schemas.openxmlformats.org/officeDocument/2006/relationships/chart" Target="../charts/chart5.xml"/><Relationship Id="rId15" Type="http://schemas.openxmlformats.org/officeDocument/2006/relationships/oleObject" Target="../embeddings/oleObject28.bin"/><Relationship Id="rId10" Type="http://schemas.openxmlformats.org/officeDocument/2006/relationships/image" Target="../media/image222.wmf"/><Relationship Id="rId19" Type="http://schemas.openxmlformats.org/officeDocument/2006/relationships/oleObject" Target="../embeddings/oleObject30.bin"/><Relationship Id="rId4" Type="http://schemas.openxmlformats.org/officeDocument/2006/relationships/chart" Target="../charts/chart4.xml"/><Relationship Id="rId9" Type="http://schemas.openxmlformats.org/officeDocument/2006/relationships/oleObject" Target="../embeddings/oleObject25.bin"/><Relationship Id="rId14" Type="http://schemas.openxmlformats.org/officeDocument/2006/relationships/image" Target="../media/image224.wmf"/><Relationship Id="rId22" Type="http://schemas.openxmlformats.org/officeDocument/2006/relationships/image" Target="../media/image228.wmf"/></Relationships>
</file>

<file path=ppt/slides/_rels/slide163.xml.rels><?xml version="1.0" encoding="UTF-8" standalone="yes"?>
<Relationships xmlns="http://schemas.openxmlformats.org/package/2006/relationships"><Relationship Id="rId8" Type="http://schemas.openxmlformats.org/officeDocument/2006/relationships/image" Target="../media/image231.wmf"/><Relationship Id="rId13" Type="http://schemas.openxmlformats.org/officeDocument/2006/relationships/oleObject" Target="../embeddings/oleObject37.bin"/><Relationship Id="rId18" Type="http://schemas.openxmlformats.org/officeDocument/2006/relationships/image" Target="../media/image236.wmf"/><Relationship Id="rId3" Type="http://schemas.openxmlformats.org/officeDocument/2006/relationships/oleObject" Target="../embeddings/oleObject32.bin"/><Relationship Id="rId7" Type="http://schemas.openxmlformats.org/officeDocument/2006/relationships/oleObject" Target="../embeddings/oleObject34.bin"/><Relationship Id="rId12" Type="http://schemas.openxmlformats.org/officeDocument/2006/relationships/image" Target="../media/image233.wmf"/><Relationship Id="rId17" Type="http://schemas.openxmlformats.org/officeDocument/2006/relationships/oleObject" Target="../embeddings/oleObject39.bin"/><Relationship Id="rId2" Type="http://schemas.openxmlformats.org/officeDocument/2006/relationships/slideLayout" Target="../slideLayouts/slideLayout3.xml"/><Relationship Id="rId16" Type="http://schemas.openxmlformats.org/officeDocument/2006/relationships/image" Target="../media/image235.wmf"/><Relationship Id="rId1" Type="http://schemas.openxmlformats.org/officeDocument/2006/relationships/vmlDrawing" Target="../drawings/vmlDrawing12.vml"/><Relationship Id="rId6" Type="http://schemas.openxmlformats.org/officeDocument/2006/relationships/image" Target="../media/image230.wmf"/><Relationship Id="rId11" Type="http://schemas.openxmlformats.org/officeDocument/2006/relationships/oleObject" Target="../embeddings/oleObject36.bin"/><Relationship Id="rId5" Type="http://schemas.openxmlformats.org/officeDocument/2006/relationships/oleObject" Target="../embeddings/oleObject33.bin"/><Relationship Id="rId15" Type="http://schemas.openxmlformats.org/officeDocument/2006/relationships/oleObject" Target="../embeddings/oleObject38.bin"/><Relationship Id="rId10" Type="http://schemas.openxmlformats.org/officeDocument/2006/relationships/image" Target="../media/image232.wmf"/><Relationship Id="rId4" Type="http://schemas.openxmlformats.org/officeDocument/2006/relationships/image" Target="../media/image229.wmf"/><Relationship Id="rId9" Type="http://schemas.openxmlformats.org/officeDocument/2006/relationships/oleObject" Target="../embeddings/oleObject35.bin"/><Relationship Id="rId14" Type="http://schemas.openxmlformats.org/officeDocument/2006/relationships/image" Target="../media/image234.wmf"/></Relationships>
</file>

<file path=ppt/slides/_rels/slide164.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241.wmf"/><Relationship Id="rId18" Type="http://schemas.openxmlformats.org/officeDocument/2006/relationships/oleObject" Target="../embeddings/oleObject47.bin"/><Relationship Id="rId3" Type="http://schemas.openxmlformats.org/officeDocument/2006/relationships/chart" Target="../charts/chart7.xml"/><Relationship Id="rId21" Type="http://schemas.openxmlformats.org/officeDocument/2006/relationships/image" Target="../media/image245.wmf"/><Relationship Id="rId7" Type="http://schemas.openxmlformats.org/officeDocument/2006/relationships/image" Target="../media/image238.wmf"/><Relationship Id="rId12" Type="http://schemas.openxmlformats.org/officeDocument/2006/relationships/oleObject" Target="../embeddings/oleObject44.bin"/><Relationship Id="rId17" Type="http://schemas.openxmlformats.org/officeDocument/2006/relationships/image" Target="../media/image243.wmf"/><Relationship Id="rId2" Type="http://schemas.openxmlformats.org/officeDocument/2006/relationships/slideLayout" Target="../slideLayouts/slideLayout3.xml"/><Relationship Id="rId16" Type="http://schemas.openxmlformats.org/officeDocument/2006/relationships/oleObject" Target="../embeddings/oleObject46.bin"/><Relationship Id="rId20" Type="http://schemas.openxmlformats.org/officeDocument/2006/relationships/oleObject" Target="../embeddings/oleObject48.bin"/><Relationship Id="rId1" Type="http://schemas.openxmlformats.org/officeDocument/2006/relationships/vmlDrawing" Target="../drawings/vmlDrawing13.vml"/><Relationship Id="rId6" Type="http://schemas.openxmlformats.org/officeDocument/2006/relationships/oleObject" Target="../embeddings/oleObject41.bin"/><Relationship Id="rId11" Type="http://schemas.openxmlformats.org/officeDocument/2006/relationships/image" Target="../media/image240.wmf"/><Relationship Id="rId5" Type="http://schemas.openxmlformats.org/officeDocument/2006/relationships/image" Target="../media/image237.wmf"/><Relationship Id="rId15" Type="http://schemas.openxmlformats.org/officeDocument/2006/relationships/image" Target="../media/image242.wmf"/><Relationship Id="rId10" Type="http://schemas.openxmlformats.org/officeDocument/2006/relationships/oleObject" Target="../embeddings/oleObject43.bin"/><Relationship Id="rId19" Type="http://schemas.openxmlformats.org/officeDocument/2006/relationships/image" Target="../media/image244.wmf"/><Relationship Id="rId4" Type="http://schemas.openxmlformats.org/officeDocument/2006/relationships/oleObject" Target="../embeddings/oleObject40.bin"/><Relationship Id="rId9" Type="http://schemas.openxmlformats.org/officeDocument/2006/relationships/image" Target="../media/image239.wmf"/><Relationship Id="rId14" Type="http://schemas.openxmlformats.org/officeDocument/2006/relationships/oleObject" Target="../embeddings/oleObject45.bin"/></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8" Type="http://schemas.openxmlformats.org/officeDocument/2006/relationships/image" Target="../media/image248.wmf"/><Relationship Id="rId3" Type="http://schemas.openxmlformats.org/officeDocument/2006/relationships/oleObject" Target="../embeddings/oleObject49.bin"/><Relationship Id="rId7" Type="http://schemas.openxmlformats.org/officeDocument/2006/relationships/oleObject" Target="../embeddings/oleObject51.bin"/><Relationship Id="rId2" Type="http://schemas.openxmlformats.org/officeDocument/2006/relationships/slideLayout" Target="../slideLayouts/slideLayout3.xml"/><Relationship Id="rId1" Type="http://schemas.openxmlformats.org/officeDocument/2006/relationships/vmlDrawing" Target="../drawings/vmlDrawing14.vml"/><Relationship Id="rId6" Type="http://schemas.openxmlformats.org/officeDocument/2006/relationships/image" Target="../media/image247.wmf"/><Relationship Id="rId5" Type="http://schemas.openxmlformats.org/officeDocument/2006/relationships/oleObject" Target="../embeddings/oleObject50.bin"/><Relationship Id="rId4" Type="http://schemas.openxmlformats.org/officeDocument/2006/relationships/image" Target="../media/image246.wmf"/></Relationships>
</file>

<file path=ppt/slides/_rels/slide177.xml.rels><?xml version="1.0" encoding="UTF-8" standalone="yes"?>
<Relationships xmlns="http://schemas.openxmlformats.org/package/2006/relationships"><Relationship Id="rId8" Type="http://schemas.openxmlformats.org/officeDocument/2006/relationships/image" Target="../media/image251.wmf"/><Relationship Id="rId13" Type="http://schemas.openxmlformats.org/officeDocument/2006/relationships/oleObject" Target="../embeddings/oleObject57.bin"/><Relationship Id="rId18" Type="http://schemas.openxmlformats.org/officeDocument/2006/relationships/image" Target="../media/image256.wmf"/><Relationship Id="rId3" Type="http://schemas.openxmlformats.org/officeDocument/2006/relationships/oleObject" Target="../embeddings/oleObject52.bin"/><Relationship Id="rId7" Type="http://schemas.openxmlformats.org/officeDocument/2006/relationships/oleObject" Target="../embeddings/oleObject54.bin"/><Relationship Id="rId12" Type="http://schemas.openxmlformats.org/officeDocument/2006/relationships/image" Target="../media/image253.wmf"/><Relationship Id="rId17" Type="http://schemas.openxmlformats.org/officeDocument/2006/relationships/oleObject" Target="../embeddings/oleObject59.bin"/><Relationship Id="rId2" Type="http://schemas.openxmlformats.org/officeDocument/2006/relationships/slideLayout" Target="../slideLayouts/slideLayout3.xml"/><Relationship Id="rId16" Type="http://schemas.openxmlformats.org/officeDocument/2006/relationships/image" Target="../media/image255.wmf"/><Relationship Id="rId20" Type="http://schemas.openxmlformats.org/officeDocument/2006/relationships/image" Target="../media/image257.wmf"/><Relationship Id="rId1" Type="http://schemas.openxmlformats.org/officeDocument/2006/relationships/vmlDrawing" Target="../drawings/vmlDrawing15.vml"/><Relationship Id="rId6" Type="http://schemas.openxmlformats.org/officeDocument/2006/relationships/image" Target="../media/image250.wmf"/><Relationship Id="rId11" Type="http://schemas.openxmlformats.org/officeDocument/2006/relationships/oleObject" Target="../embeddings/oleObject56.bin"/><Relationship Id="rId5" Type="http://schemas.openxmlformats.org/officeDocument/2006/relationships/oleObject" Target="../embeddings/oleObject53.bin"/><Relationship Id="rId15" Type="http://schemas.openxmlformats.org/officeDocument/2006/relationships/oleObject" Target="../embeddings/oleObject58.bin"/><Relationship Id="rId10" Type="http://schemas.openxmlformats.org/officeDocument/2006/relationships/image" Target="../media/image252.wmf"/><Relationship Id="rId19" Type="http://schemas.openxmlformats.org/officeDocument/2006/relationships/oleObject" Target="../embeddings/oleObject60.bin"/><Relationship Id="rId4" Type="http://schemas.openxmlformats.org/officeDocument/2006/relationships/image" Target="../media/image249.wmf"/><Relationship Id="rId9" Type="http://schemas.openxmlformats.org/officeDocument/2006/relationships/oleObject" Target="../embeddings/oleObject55.bin"/><Relationship Id="rId14" Type="http://schemas.openxmlformats.org/officeDocument/2006/relationships/image" Target="../media/image254.wmf"/></Relationships>
</file>

<file path=ppt/slides/_rels/slide178.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3.xml"/><Relationship Id="rId1" Type="http://schemas.openxmlformats.org/officeDocument/2006/relationships/vmlDrawing" Target="../drawings/vmlDrawing16.vml"/><Relationship Id="rId6" Type="http://schemas.openxmlformats.org/officeDocument/2006/relationships/image" Target="../media/image259.wmf"/><Relationship Id="rId5" Type="http://schemas.openxmlformats.org/officeDocument/2006/relationships/oleObject" Target="../embeddings/oleObject62.bin"/><Relationship Id="rId4" Type="http://schemas.openxmlformats.org/officeDocument/2006/relationships/image" Target="../media/image258.wmf"/></Relationships>
</file>

<file path=ppt/slides/_rels/slide179.xml.rels><?xml version="1.0" encoding="UTF-8" standalone="yes"?>
<Relationships xmlns="http://schemas.openxmlformats.org/package/2006/relationships"><Relationship Id="rId8" Type="http://schemas.openxmlformats.org/officeDocument/2006/relationships/image" Target="../media/image262.wmf"/><Relationship Id="rId3" Type="http://schemas.openxmlformats.org/officeDocument/2006/relationships/oleObject" Target="../embeddings/oleObject63.bin"/><Relationship Id="rId7" Type="http://schemas.openxmlformats.org/officeDocument/2006/relationships/oleObject" Target="../embeddings/oleObject65.bin"/><Relationship Id="rId2" Type="http://schemas.openxmlformats.org/officeDocument/2006/relationships/slideLayout" Target="../slideLayouts/slideLayout3.xml"/><Relationship Id="rId1" Type="http://schemas.openxmlformats.org/officeDocument/2006/relationships/vmlDrawing" Target="../drawings/vmlDrawing17.vml"/><Relationship Id="rId6" Type="http://schemas.openxmlformats.org/officeDocument/2006/relationships/image" Target="../media/image261.wmf"/><Relationship Id="rId5" Type="http://schemas.openxmlformats.org/officeDocument/2006/relationships/oleObject" Target="../embeddings/oleObject64.bin"/><Relationship Id="rId4" Type="http://schemas.openxmlformats.org/officeDocument/2006/relationships/image" Target="../media/image260.wmf"/></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image" Target="../media/image45.jpeg"/><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2.wmf"/><Relationship Id="rId5" Type="http://schemas.openxmlformats.org/officeDocument/2006/relationships/oleObject" Target="../embeddings/oleObject6.bin"/><Relationship Id="rId10" Type="http://schemas.openxmlformats.org/officeDocument/2006/relationships/image" Target="../media/image44.wmf"/><Relationship Id="rId4" Type="http://schemas.openxmlformats.org/officeDocument/2006/relationships/image" Target="../media/image46.jpeg"/><Relationship Id="rId9" Type="http://schemas.openxmlformats.org/officeDocument/2006/relationships/oleObject" Target="../embeddings/oleObject8.bin"/></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3.xml"/><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http://agronomia.uchile.cl/temporalscroll/2006/julio/poda/e.jpg" TargetMode="External"/><Relationship Id="rId2" Type="http://schemas.openxmlformats.org/officeDocument/2006/relationships/image" Target="../media/image66.jpeg"/><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http://www.juntadeandalucia.es/agriculturaypesca/portal/www/portal/com/bin/portal/Olivar/Olivar_Aceite/cultivo/384.jpg" TargetMode="External"/><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51.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oleObject" Target="../embeddings/oleObject10.bin"/><Relationship Id="rId7" Type="http://schemas.openxmlformats.org/officeDocument/2006/relationships/image" Target="../media/image95.jpeg"/><Relationship Id="rId12"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http://wmatem.eis.uva.es/~matpag/PROBLEMAS/Las_dos_rutas/Soluciones/calculos2_archivos/semiesfera1.jpg" TargetMode="External"/><Relationship Id="rId11" Type="http://schemas.openxmlformats.org/officeDocument/2006/relationships/image" Target="../media/image93.wmf"/><Relationship Id="rId5" Type="http://schemas.openxmlformats.org/officeDocument/2006/relationships/image" Target="../media/image94.jpeg"/><Relationship Id="rId10" Type="http://schemas.openxmlformats.org/officeDocument/2006/relationships/oleObject" Target="../embeddings/oleObject11.bin"/><Relationship Id="rId4" Type="http://schemas.openxmlformats.org/officeDocument/2006/relationships/image" Target="../media/image92.wmf"/><Relationship Id="rId9" Type="http://schemas.openxmlformats.org/officeDocument/2006/relationships/image" Target="../media/image97.jpeg"/></Relationships>
</file>

<file path=ppt/slides/_rels/slide5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5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jpeg"/></Relationships>
</file>

<file path=ppt/slides/_rels/slide5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5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jpeg"/><Relationship Id="rId7" Type="http://schemas.openxmlformats.org/officeDocument/2006/relationships/image" Target="../media/image124.png"/><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jpeg"/><Relationship Id="rId9" Type="http://schemas.openxmlformats.org/officeDocument/2006/relationships/image" Target="../media/image126.png"/></Relationships>
</file>

<file path=ppt/slides/_rels/slide5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3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3.xml"/><Relationship Id="rId5" Type="http://schemas.openxmlformats.org/officeDocument/2006/relationships/image" Target="../media/image154.png"/><Relationship Id="rId4" Type="http://schemas.openxmlformats.org/officeDocument/2006/relationships/image" Target="../media/image153.png"/></Relationships>
</file>

<file path=ppt/slides/_rels/slide7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3.xml"/><Relationship Id="rId4" Type="http://schemas.openxmlformats.org/officeDocument/2006/relationships/image" Target="../media/image15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11.w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oleObject" Target="../embeddings/oleObject2.bin"/><Relationship Id="rId7" Type="http://schemas.openxmlformats.org/officeDocument/2006/relationships/image" Target="../media/image13.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5.jpeg"/><Relationship Id="rId10" Type="http://schemas.openxmlformats.org/officeDocument/2006/relationships/image" Target="../media/image14.wmf"/><Relationship Id="rId4" Type="http://schemas.openxmlformats.org/officeDocument/2006/relationships/image" Target="../media/image12.wmf"/><Relationship Id="rId9" Type="http://schemas.openxmlformats.org/officeDocument/2006/relationships/oleObject" Target="../embeddings/oleObject4.bin"/></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3.xml"/><Relationship Id="rId6" Type="http://schemas.openxmlformats.org/officeDocument/2006/relationships/image" Target="../media/image162.jpeg"/><Relationship Id="rId5" Type="http://schemas.openxmlformats.org/officeDocument/2006/relationships/image" Target="../media/image161.png"/><Relationship Id="rId4" Type="http://schemas.openxmlformats.org/officeDocument/2006/relationships/image" Target="../media/image16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3.xml"/><Relationship Id="rId4" Type="http://schemas.openxmlformats.org/officeDocument/2006/relationships/image" Target="../media/image16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685800" y="1768475"/>
            <a:ext cx="7772400" cy="1470025"/>
          </a:xfrm>
          <a:prstGeom prst="rect">
            <a:avLst/>
          </a:prstGeom>
        </p:spPr>
        <p:txBody>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9pPr>
          </a:lstStyle>
          <a:p>
            <a:pPr>
              <a:defRPr/>
            </a:pPr>
            <a:r>
              <a:rPr lang="es-ES_tradnl" sz="1600" b="1" kern="0" dirty="0">
                <a:solidFill>
                  <a:schemeClr val="tx1"/>
                </a:solidFill>
                <a:latin typeface="Arial" panose="020B0604020202020204" pitchFamily="34" charset="0"/>
                <a:ea typeface="+mn-ea"/>
              </a:rPr>
              <a:t>PRESENTACIÓN</a:t>
            </a:r>
            <a:br>
              <a:rPr lang="es-ES_tradnl" sz="1600" b="1" kern="0" dirty="0">
                <a:solidFill>
                  <a:schemeClr val="tx1"/>
                </a:solidFill>
                <a:latin typeface="Arial" panose="020B0604020202020204" pitchFamily="34" charset="0"/>
                <a:ea typeface="+mn-ea"/>
              </a:rPr>
            </a:br>
            <a:r>
              <a:rPr lang="es-ES_tradnl" sz="1600" b="1" kern="0" dirty="0">
                <a:solidFill>
                  <a:schemeClr val="tx1"/>
                </a:solidFill>
                <a:latin typeface="Arial" panose="020B0604020202020204" pitchFamily="34" charset="0"/>
                <a:ea typeface="+mn-ea"/>
              </a:rPr>
              <a:t>Dr. Borja Velázquez Martí</a:t>
            </a:r>
          </a:p>
          <a:p>
            <a:pPr>
              <a:defRPr/>
            </a:pPr>
            <a:r>
              <a:rPr lang="es-ES_tradnl" sz="1600" b="1" kern="0" dirty="0">
                <a:solidFill>
                  <a:schemeClr val="tx1"/>
                </a:solidFill>
                <a:latin typeface="Arial" panose="020B0604020202020204" pitchFamily="34" charset="0"/>
                <a:ea typeface="+mn-ea"/>
              </a:rPr>
              <a:t/>
            </a:r>
            <a:br>
              <a:rPr lang="es-ES_tradnl" sz="1600" b="1" kern="0" dirty="0">
                <a:solidFill>
                  <a:schemeClr val="tx1"/>
                </a:solidFill>
                <a:latin typeface="Arial" panose="020B0604020202020204" pitchFamily="34" charset="0"/>
                <a:ea typeface="+mn-ea"/>
              </a:rPr>
            </a:br>
            <a:r>
              <a:rPr lang="es-ES_tradnl" sz="1600" b="1" kern="0" dirty="0">
                <a:solidFill>
                  <a:schemeClr val="tx1"/>
                </a:solidFill>
                <a:latin typeface="Arial" panose="020B0604020202020204" pitchFamily="34" charset="0"/>
                <a:ea typeface="+mn-ea"/>
              </a:rPr>
              <a:t>Concurso plaza Catedrático de Universidad</a:t>
            </a:r>
            <a:br>
              <a:rPr lang="es-ES_tradnl" sz="1600" b="1" kern="0" dirty="0">
                <a:solidFill>
                  <a:schemeClr val="tx1"/>
                </a:solidFill>
                <a:latin typeface="Arial" panose="020B0604020202020204" pitchFamily="34" charset="0"/>
                <a:ea typeface="+mn-ea"/>
              </a:rPr>
            </a:br>
            <a:r>
              <a:rPr lang="es-ES_tradnl" sz="1600" b="1" kern="0" dirty="0" err="1">
                <a:solidFill>
                  <a:schemeClr val="tx1"/>
                </a:solidFill>
                <a:latin typeface="Arial" panose="020B0604020202020204" pitchFamily="34" charset="0"/>
                <a:ea typeface="+mn-ea"/>
              </a:rPr>
              <a:t>UNIVERSIDAD</a:t>
            </a:r>
            <a:r>
              <a:rPr lang="es-ES_tradnl" sz="1600" b="1" kern="0" dirty="0">
                <a:solidFill>
                  <a:schemeClr val="tx1"/>
                </a:solidFill>
                <a:latin typeface="Arial" panose="020B0604020202020204" pitchFamily="34" charset="0"/>
                <a:ea typeface="+mn-ea"/>
              </a:rPr>
              <a:t> POLITÉCNICA DE VALENCIA</a:t>
            </a:r>
            <a:endParaRPr lang="es-ES" sz="1600" b="1" kern="0" dirty="0">
              <a:solidFill>
                <a:schemeClr val="tx1"/>
              </a:solidFill>
              <a:latin typeface="Arial" panose="020B0604020202020204" pitchFamily="34" charset="0"/>
              <a:ea typeface="+mn-ea"/>
            </a:endParaRPr>
          </a:p>
        </p:txBody>
      </p:sp>
      <p:sp>
        <p:nvSpPr>
          <p:cNvPr id="9219" name="2 Subtítulo"/>
          <p:cNvSpPr txBox="1">
            <a:spLocks/>
          </p:cNvSpPr>
          <p:nvPr/>
        </p:nvSpPr>
        <p:spPr bwMode="auto">
          <a:xfrm>
            <a:off x="1371600" y="3238500"/>
            <a:ext cx="64008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cs typeface="Droid Sans Fallback" charset="0"/>
              </a:defRPr>
            </a:lvl1pPr>
            <a:lvl2pPr>
              <a:spcBef>
                <a:spcPts val="45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2pPr>
            <a:lvl3pPr>
              <a:spcBef>
                <a:spcPts val="40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3pPr>
            <a:lvl4pPr>
              <a:spcBef>
                <a:spcPts val="35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4pPr>
            <a:lvl5pPr>
              <a:spcBef>
                <a:spcPts val="35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5pPr>
            <a:lvl6pPr marL="2514600" indent="-228600"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6pPr>
            <a:lvl7pPr marL="2971800" indent="-228600"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7pPr>
            <a:lvl8pPr marL="3429000" indent="-228600"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8pPr>
            <a:lvl9pPr marL="3886200" indent="-228600"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9pPr>
          </a:lstStyle>
          <a:p>
            <a:pPr algn="ctr" defTabSz="914400" eaLnBrk="1" hangingPunct="1">
              <a:spcBef>
                <a:spcPct val="20000"/>
              </a:spcBef>
              <a:buClrTx/>
              <a:buSzTx/>
              <a:buFont typeface="Arial" panose="020B0604020202020204" pitchFamily="34" charset="0"/>
              <a:buNone/>
            </a:pPr>
            <a:r>
              <a:rPr lang="es-ES_tradnl" altLang="es-ES" sz="1600" dirty="0">
                <a:solidFill>
                  <a:schemeClr val="tx2"/>
                </a:solidFill>
              </a:rPr>
              <a:t>Área de conocimiento de Ingeniería Agroforestal</a:t>
            </a:r>
          </a:p>
          <a:p>
            <a:pPr algn="ctr" defTabSz="914400" eaLnBrk="1" hangingPunct="1">
              <a:spcBef>
                <a:spcPct val="20000"/>
              </a:spcBef>
              <a:buClrTx/>
              <a:buSzTx/>
              <a:buFont typeface="Arial" panose="020B0604020202020204" pitchFamily="34" charset="0"/>
              <a:buNone/>
            </a:pPr>
            <a:endParaRPr lang="es-ES_tradnl" altLang="es-ES" sz="1600" dirty="0">
              <a:solidFill>
                <a:schemeClr val="tx2"/>
              </a:solidFill>
            </a:endParaRPr>
          </a:p>
          <a:p>
            <a:pPr defTabSz="914400" eaLnBrk="1" hangingPunct="1">
              <a:spcBef>
                <a:spcPct val="20000"/>
              </a:spcBef>
              <a:buClrTx/>
              <a:buSzTx/>
              <a:buFont typeface="Arial" panose="020B0604020202020204" pitchFamily="34" charset="0"/>
              <a:buChar char="•"/>
            </a:pPr>
            <a:r>
              <a:rPr lang="es-ES_tradnl" altLang="es-ES" sz="1600" dirty="0">
                <a:solidFill>
                  <a:schemeClr val="tx2"/>
                </a:solidFill>
              </a:rPr>
              <a:t>Maquinaria y Mecanización</a:t>
            </a:r>
          </a:p>
          <a:p>
            <a:pPr defTabSz="914400" eaLnBrk="1" hangingPunct="1">
              <a:spcBef>
                <a:spcPct val="20000"/>
              </a:spcBef>
              <a:buClrTx/>
              <a:buSzTx/>
              <a:buFont typeface="Arial" panose="020B0604020202020204" pitchFamily="34" charset="0"/>
              <a:buChar char="•"/>
            </a:pPr>
            <a:r>
              <a:rPr lang="es-ES_tradnl" altLang="es-ES" sz="1600" dirty="0">
                <a:solidFill>
                  <a:schemeClr val="tx2"/>
                </a:solidFill>
              </a:rPr>
              <a:t>Bioenergía forestal</a:t>
            </a:r>
            <a:endParaRPr lang="es-ES" altLang="es-ES" sz="1600" dirty="0">
              <a:solidFill>
                <a:schemeClr val="tx2"/>
              </a:solidFill>
            </a:endParaRPr>
          </a:p>
        </p:txBody>
      </p:sp>
      <p:pic>
        <p:nvPicPr>
          <p:cNvPr id="9220" name="Picture 2" descr="UP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0" y="128588"/>
            <a:ext cx="5937250"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descr="Página principal de la Universidad Politécnica de Valenc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47650"/>
            <a:ext cx="28829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Rot="1" noChangeArrowheads="1"/>
          </p:cNvSpPr>
          <p:nvPr/>
        </p:nvSpPr>
        <p:spPr bwMode="auto">
          <a:xfrm>
            <a:off x="1484313" y="206375"/>
            <a:ext cx="6175375" cy="857250"/>
          </a:xfrm>
          <a:prstGeom prst="rect">
            <a:avLst/>
          </a:prstGeom>
          <a:noFill/>
          <a:ln w="9525">
            <a:noFill/>
            <a:miter lim="800000"/>
            <a:headEnd/>
            <a:tailEnd/>
          </a:ln>
          <a:effectLst/>
        </p:spPr>
        <p:txBody>
          <a:bodyPr lIns="68601" tIns="34301" rIns="68601" bIns="34301" anchor="ctr"/>
          <a:lstStyle/>
          <a:p>
            <a:pPr defTabSz="685983">
              <a:defRPr/>
            </a:pPr>
            <a:r>
              <a:rPr lang="es-ES" sz="2701" b="1">
                <a:solidFill>
                  <a:schemeClr val="tx2"/>
                </a:solidFill>
                <a:effectLst>
                  <a:outerShdw blurRad="38100" dist="38100" dir="2700000" algn="tl">
                    <a:srgbClr val="C0C0C0"/>
                  </a:outerShdw>
                </a:effectLst>
                <a:latin typeface="Garamond" pitchFamily="18" charset="0"/>
              </a:rPr>
              <a:t>Prototipo con guía de ondas ranurado</a:t>
            </a:r>
            <a:endParaRPr lang="es-ES" sz="3301">
              <a:solidFill>
                <a:schemeClr val="tx2"/>
              </a:solidFill>
            </a:endParaRPr>
          </a:p>
        </p:txBody>
      </p:sp>
      <p:pic>
        <p:nvPicPr>
          <p:cNvPr id="20483" name="Picture 4" descr="DSCN00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1420813"/>
            <a:ext cx="19827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descr="reflexió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1204913"/>
            <a:ext cx="3255962"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3" descr="fig4_12f"/>
          <p:cNvPicPr>
            <a:picLocks noChangeAspect="1" noChangeArrowheads="1"/>
          </p:cNvPicPr>
          <p:nvPr/>
        </p:nvPicPr>
        <p:blipFill>
          <a:blip r:embed="rId4">
            <a:clrChange>
              <a:clrFrom>
                <a:srgbClr val="FFFBFD"/>
              </a:clrFrom>
              <a:clrTo>
                <a:srgbClr val="FFFBFD">
                  <a:alpha val="0"/>
                </a:srgbClr>
              </a:clrTo>
            </a:clrChange>
            <a:extLst>
              <a:ext uri="{28A0092B-C50C-407E-A947-70E740481C1C}">
                <a14:useLocalDpi xmlns:a14="http://schemas.microsoft.com/office/drawing/2010/main" val="0"/>
              </a:ext>
            </a:extLst>
          </a:blip>
          <a:srcRect/>
          <a:stretch>
            <a:fillRect/>
          </a:stretch>
        </p:blipFill>
        <p:spPr bwMode="auto">
          <a:xfrm>
            <a:off x="6102350" y="931863"/>
            <a:ext cx="2881313"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4" descr="fig4_42a"/>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02350" y="2800350"/>
            <a:ext cx="2790825"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3338"/>
            <a:ext cx="3097213"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96850"/>
            <a:ext cx="54737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l">
              <a:defRPr/>
            </a:pPr>
            <a:r>
              <a:rPr lang="es-ES_tradnl" sz="2401" dirty="0"/>
              <a:t>Metodología</a:t>
            </a:r>
            <a:endParaRPr lang="es-ES" sz="2401" dirty="0"/>
          </a:p>
        </p:txBody>
      </p:sp>
      <p:graphicFrame>
        <p:nvGraphicFramePr>
          <p:cNvPr id="4" name="3 Tabla"/>
          <p:cNvGraphicFramePr>
            <a:graphicFrameLocks noGrp="1"/>
          </p:cNvGraphicFramePr>
          <p:nvPr/>
        </p:nvGraphicFramePr>
        <p:xfrm>
          <a:off x="1546225" y="1492250"/>
          <a:ext cx="6105525" cy="2868632"/>
        </p:xfrm>
        <a:graphic>
          <a:graphicData uri="http://schemas.openxmlformats.org/drawingml/2006/table">
            <a:tbl>
              <a:tblPr/>
              <a:tblGrid>
                <a:gridCol w="2035175">
                  <a:extLst>
                    <a:ext uri="{9D8B030D-6E8A-4147-A177-3AD203B41FA5}">
                      <a16:colId xmlns:a16="http://schemas.microsoft.com/office/drawing/2014/main" val="20000"/>
                    </a:ext>
                  </a:extLst>
                </a:gridCol>
                <a:gridCol w="2035175">
                  <a:extLst>
                    <a:ext uri="{9D8B030D-6E8A-4147-A177-3AD203B41FA5}">
                      <a16:colId xmlns:a16="http://schemas.microsoft.com/office/drawing/2014/main" val="20001"/>
                    </a:ext>
                  </a:extLst>
                </a:gridCol>
                <a:gridCol w="2035175">
                  <a:extLst>
                    <a:ext uri="{9D8B030D-6E8A-4147-A177-3AD203B41FA5}">
                      <a16:colId xmlns:a16="http://schemas.microsoft.com/office/drawing/2014/main" val="20002"/>
                    </a:ext>
                  </a:extLst>
                </a:gridCol>
              </a:tblGrid>
              <a:tr h="238447">
                <a:tc>
                  <a:txBody>
                    <a:bodyPr/>
                    <a:lstStyle/>
                    <a:p>
                      <a:pPr>
                        <a:spcAft>
                          <a:spcPts val="0"/>
                        </a:spcAft>
                      </a:pPr>
                      <a:r>
                        <a:rPr lang="es-ES" sz="1100" b="1" dirty="0">
                          <a:latin typeface="Tahoma"/>
                          <a:ea typeface="Times New Roman"/>
                        </a:rPr>
                        <a:t>Nombre </a:t>
                      </a:r>
                      <a:endParaRPr lang="es-ES" sz="2100" dirty="0">
                        <a:latin typeface="Times New Roman"/>
                        <a:ea typeface="Times New Roman"/>
                      </a:endParaRPr>
                    </a:p>
                  </a:txBody>
                  <a:tcPr marL="51459" marR="51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latin typeface="Tahoma"/>
                          <a:ea typeface="Times New Roman"/>
                        </a:rPr>
                        <a:t>Descripción </a:t>
                      </a:r>
                      <a:endParaRPr lang="es-ES" sz="2100">
                        <a:latin typeface="Times New Roman"/>
                        <a:ea typeface="Times New Roman"/>
                      </a:endParaRPr>
                    </a:p>
                  </a:txBody>
                  <a:tcPr marL="51459" marR="51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latin typeface="Tahoma"/>
                          <a:ea typeface="Times New Roman"/>
                        </a:rPr>
                        <a:t>horas </a:t>
                      </a:r>
                      <a:endParaRPr lang="es-ES" sz="2100">
                        <a:latin typeface="Times New Roman"/>
                        <a:ea typeface="Times New Roman"/>
                      </a:endParaRPr>
                    </a:p>
                  </a:txBody>
                  <a:tcPr marL="51459" marR="51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15338">
                <a:tc>
                  <a:txBody>
                    <a:bodyPr/>
                    <a:lstStyle/>
                    <a:p>
                      <a:pPr>
                        <a:spcAft>
                          <a:spcPts val="0"/>
                        </a:spcAft>
                      </a:pPr>
                      <a:r>
                        <a:rPr lang="es-ES" sz="1100">
                          <a:latin typeface="Tahoma"/>
                          <a:ea typeface="Times New Roman"/>
                        </a:rPr>
                        <a:t>Trabajos prácticos</a:t>
                      </a:r>
                      <a:endParaRPr lang="es-ES" sz="2100">
                        <a:latin typeface="Times New Roman"/>
                        <a:ea typeface="Times New Roman"/>
                      </a:endParaRPr>
                    </a:p>
                  </a:txBody>
                  <a:tcPr marL="51459" marR="51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dirty="0">
                          <a:latin typeface="Tahoma"/>
                          <a:ea typeface="Times New Roman"/>
                        </a:rPr>
                        <a:t>Preparación de actividades para exponer o entregar en las clases prácticas.</a:t>
                      </a:r>
                      <a:endParaRPr lang="es-ES" sz="2100" dirty="0">
                        <a:latin typeface="Times New Roman"/>
                        <a:ea typeface="Times New Roman"/>
                      </a:endParaRPr>
                    </a:p>
                  </a:txBody>
                  <a:tcPr marL="51459" marR="51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100">
                          <a:latin typeface="Tahoma"/>
                          <a:ea typeface="Times New Roman"/>
                        </a:rPr>
                        <a:t>30,00</a:t>
                      </a:r>
                      <a:endParaRPr lang="es-ES" sz="2100">
                        <a:latin typeface="Times New Roman"/>
                        <a:ea typeface="Times New Roman"/>
                      </a:endParaRPr>
                    </a:p>
                  </a:txBody>
                  <a:tcPr marL="51459" marR="51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76381">
                <a:tc>
                  <a:txBody>
                    <a:bodyPr/>
                    <a:lstStyle/>
                    <a:p>
                      <a:pPr>
                        <a:spcAft>
                          <a:spcPts val="0"/>
                        </a:spcAft>
                      </a:pPr>
                      <a:r>
                        <a:rPr lang="es-ES" sz="1100">
                          <a:latin typeface="Tahoma"/>
                          <a:ea typeface="Times New Roman"/>
                        </a:rPr>
                        <a:t>Estudio teórico</a:t>
                      </a:r>
                      <a:endParaRPr lang="es-ES" sz="2100">
                        <a:latin typeface="Times New Roman"/>
                        <a:ea typeface="Times New Roman"/>
                      </a:endParaRPr>
                    </a:p>
                  </a:txBody>
                  <a:tcPr marL="51459" marR="51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a:latin typeface="Tahoma"/>
                          <a:ea typeface="Times New Roman"/>
                        </a:rPr>
                        <a:t>Estudio de contenidos relacionados con las "clases teóricas": Incluye cualquier actividad de estudio que no se haya computado en el apartado anterior (estudiar exámenes, trabajo en biblioteca, lecturas complementarias, hacer problemas y ejercicios, etc.).</a:t>
                      </a:r>
                      <a:endParaRPr lang="es-ES" sz="2100">
                        <a:latin typeface="Times New Roman"/>
                        <a:ea typeface="Times New Roman"/>
                      </a:endParaRPr>
                    </a:p>
                  </a:txBody>
                  <a:tcPr marL="51459" marR="51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100">
                          <a:latin typeface="Tahoma"/>
                          <a:ea typeface="Times New Roman"/>
                        </a:rPr>
                        <a:t>60,00</a:t>
                      </a:r>
                      <a:endParaRPr lang="es-ES" sz="2100">
                        <a:latin typeface="Times New Roman"/>
                        <a:ea typeface="Times New Roman"/>
                      </a:endParaRPr>
                    </a:p>
                  </a:txBody>
                  <a:tcPr marL="51459" marR="51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8447">
                <a:tc gridSpan="2">
                  <a:txBody>
                    <a:bodyPr/>
                    <a:lstStyle/>
                    <a:p>
                      <a:pPr algn="r">
                        <a:spcAft>
                          <a:spcPts val="0"/>
                        </a:spcAft>
                      </a:pPr>
                      <a:r>
                        <a:rPr lang="es-ES" sz="1100" b="1">
                          <a:latin typeface="Tahoma"/>
                          <a:ea typeface="Times New Roman"/>
                        </a:rPr>
                        <a:t>Total horas </a:t>
                      </a:r>
                      <a:endParaRPr lang="es-ES" sz="2100">
                        <a:latin typeface="Times New Roman"/>
                        <a:ea typeface="Times New Roman"/>
                      </a:endParaRPr>
                    </a:p>
                  </a:txBody>
                  <a:tcPr marL="51459" marR="51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r">
                        <a:spcAft>
                          <a:spcPts val="0"/>
                        </a:spcAft>
                      </a:pPr>
                      <a:r>
                        <a:rPr lang="es-ES" sz="1100" b="1" dirty="0">
                          <a:latin typeface="Tahoma"/>
                          <a:ea typeface="Times New Roman"/>
                        </a:rPr>
                        <a:t>90,00</a:t>
                      </a:r>
                      <a:endParaRPr lang="es-ES" sz="2100" dirty="0">
                        <a:latin typeface="Times New Roman"/>
                        <a:ea typeface="Times New Roman"/>
                      </a:endParaRPr>
                    </a:p>
                  </a:txBody>
                  <a:tcPr marL="51459" marR="514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66913" name="Rectangle 1"/>
          <p:cNvSpPr>
            <a:spLocks noChangeArrowheads="1"/>
          </p:cNvSpPr>
          <p:nvPr/>
        </p:nvSpPr>
        <p:spPr bwMode="auto">
          <a:xfrm>
            <a:off x="1546225" y="992188"/>
            <a:ext cx="927100" cy="477837"/>
          </a:xfrm>
          <a:prstGeom prst="rect">
            <a:avLst/>
          </a:prstGeom>
          <a:noFill/>
          <a:ln w="9525">
            <a:noFill/>
            <a:miter lim="800000"/>
            <a:headEnd/>
            <a:tailEnd/>
          </a:ln>
          <a:effectLst/>
        </p:spPr>
        <p:txBody>
          <a:bodyPr wrap="none" lIns="68601" tIns="71437" rIns="68601" bIns="35719" anchor="ctr">
            <a:spAutoFit/>
          </a:bodyPr>
          <a:lstStyle/>
          <a:p>
            <a:pPr defTabSz="685983" eaLnBrk="1" hangingPunct="1">
              <a:defRPr/>
            </a:pPr>
            <a:r>
              <a:rPr lang="es-ES" sz="1050" b="1" u="sng" dirty="0">
                <a:solidFill>
                  <a:schemeClr val="tx1"/>
                </a:solidFill>
                <a:latin typeface="Tahoma" pitchFamily="34" charset="0"/>
                <a:cs typeface="Tahoma" pitchFamily="34" charset="0"/>
              </a:rPr>
              <a:t>Autónomas</a:t>
            </a:r>
            <a:r>
              <a:rPr lang="es-ES" sz="600" b="1" u="sng" dirty="0">
                <a:solidFill>
                  <a:schemeClr val="tx1"/>
                </a:solidFill>
                <a:latin typeface="Tahoma" pitchFamily="34" charset="0"/>
                <a:cs typeface="Tahoma" pitchFamily="34" charset="0"/>
              </a:rPr>
              <a:t> </a:t>
            </a:r>
            <a:endParaRPr lang="es-EC" sz="600" b="1" u="sng" dirty="0">
              <a:solidFill>
                <a:srgbClr val="666882"/>
              </a:solidFill>
              <a:latin typeface="Tahoma" pitchFamily="34" charset="0"/>
              <a:cs typeface="Tahoma" pitchFamily="34" charset="0"/>
            </a:endParaRPr>
          </a:p>
          <a:p>
            <a:pPr defTabSz="685983">
              <a:defRPr/>
            </a:pPr>
            <a:endParaRPr lang="es-EC" sz="1350" dirty="0">
              <a:solidFill>
                <a:schemeClr val="tx1"/>
              </a:solidFill>
              <a:cs typeface="Arial" pitchFamily="34" charset="0"/>
            </a:endParaRPr>
          </a:p>
        </p:txBody>
      </p:sp>
      <p:sp>
        <p:nvSpPr>
          <p:cNvPr id="7" name="1 Título"/>
          <p:cNvSpPr txBox="1">
            <a:spLocks/>
          </p:cNvSpPr>
          <p:nvPr/>
        </p:nvSpPr>
        <p:spPr>
          <a:xfrm>
            <a:off x="2411760" y="131586"/>
            <a:ext cx="5455623" cy="473567"/>
          </a:xfrm>
          <a:prstGeom prst="rect">
            <a:avLst/>
          </a:prstGeom>
          <a:solidFill>
            <a:srgbClr val="C00000"/>
          </a:solidFill>
        </p:spPr>
        <p:style>
          <a:lnRef idx="0">
            <a:schemeClr val="accent3"/>
          </a:lnRef>
          <a:fillRef idx="3">
            <a:schemeClr val="accent3"/>
          </a:fillRef>
          <a:effectRef idx="3">
            <a:schemeClr val="accent3"/>
          </a:effectRef>
          <a:fontRef idx="minor">
            <a:schemeClr val="lt1"/>
          </a:fontRef>
        </p:style>
        <p:txBody>
          <a:bodyPr lIns="68601" tIns="34301" rIns="68601" bIns="34301" anchor="ctr">
            <a:normAutofit fontScale="70000" lnSpcReduction="20000"/>
          </a:bodyPr>
          <a:lstStyle/>
          <a:p>
            <a:pPr algn="ctr" defTabSz="685983" eaLnBrk="1" fontAlgn="auto" hangingPunct="1">
              <a:spcAft>
                <a:spcPts val="0"/>
              </a:spcAft>
              <a:defRPr/>
            </a:pPr>
            <a:r>
              <a:rPr lang="es-ES_tradnl" sz="3301" dirty="0"/>
              <a:t>Mecanización y Maquinaria Agraria</a:t>
            </a:r>
            <a:endParaRPr lang="es-ES" sz="3301"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defRPr/>
            </a:pPr>
            <a:r>
              <a:rPr lang="es-ES_tradnl" sz="2401" dirty="0"/>
              <a:t>Evaluación</a:t>
            </a:r>
            <a:endParaRPr lang="es-ES" dirty="0"/>
          </a:p>
        </p:txBody>
      </p:sp>
      <p:graphicFrame>
        <p:nvGraphicFramePr>
          <p:cNvPr id="6" name="5 Marcador de contenido"/>
          <p:cNvGraphicFramePr>
            <a:graphicFrameLocks noGrp="1"/>
          </p:cNvGraphicFramePr>
          <p:nvPr>
            <p:ph idx="1"/>
          </p:nvPr>
        </p:nvGraphicFramePr>
        <p:xfrm>
          <a:off x="2452688" y="2301875"/>
          <a:ext cx="4279900" cy="1512888"/>
        </p:xfrm>
        <a:graphic>
          <a:graphicData uri="http://schemas.openxmlformats.org/drawingml/2006/table">
            <a:tbl>
              <a:tblPr/>
              <a:tblGrid>
                <a:gridCol w="2973140">
                  <a:extLst>
                    <a:ext uri="{9D8B030D-6E8A-4147-A177-3AD203B41FA5}">
                      <a16:colId xmlns:a16="http://schemas.microsoft.com/office/drawing/2014/main" val="20000"/>
                    </a:ext>
                  </a:extLst>
                </a:gridCol>
                <a:gridCol w="1306760">
                  <a:extLst>
                    <a:ext uri="{9D8B030D-6E8A-4147-A177-3AD203B41FA5}">
                      <a16:colId xmlns:a16="http://schemas.microsoft.com/office/drawing/2014/main" val="20001"/>
                    </a:ext>
                  </a:extLst>
                </a:gridCol>
              </a:tblGrid>
              <a:tr h="378222">
                <a:tc>
                  <a:txBody>
                    <a:bodyPr/>
                    <a:lstStyle/>
                    <a:p>
                      <a:pPr algn="just">
                        <a:lnSpc>
                          <a:spcPct val="150000"/>
                        </a:lnSpc>
                        <a:spcAft>
                          <a:spcPts val="0"/>
                        </a:spcAft>
                      </a:pPr>
                      <a:r>
                        <a:rPr lang="es-ES" sz="1200" b="1" dirty="0">
                          <a:solidFill>
                            <a:srgbClr val="000000"/>
                          </a:solidFill>
                          <a:latin typeface="Tahoma"/>
                          <a:ea typeface="Times New Roman"/>
                        </a:rPr>
                        <a:t>Sistema de evaluación</a:t>
                      </a:r>
                      <a:endParaRPr lang="es-ES" sz="1400" dirty="0">
                        <a:latin typeface="Times New Roman"/>
                        <a:ea typeface="Times New Roman"/>
                      </a:endParaRPr>
                    </a:p>
                  </a:txBody>
                  <a:tcPr marL="51448" marR="51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s-ES" sz="1200" b="1">
                          <a:solidFill>
                            <a:srgbClr val="000000"/>
                          </a:solidFill>
                          <a:latin typeface="Tahoma"/>
                          <a:ea typeface="Times New Roman"/>
                        </a:rPr>
                        <a:t>Ponderación</a:t>
                      </a:r>
                      <a:endParaRPr lang="es-ES" sz="1400">
                        <a:latin typeface="Times New Roman"/>
                        <a:ea typeface="Times New Roman"/>
                      </a:endParaRPr>
                    </a:p>
                  </a:txBody>
                  <a:tcPr marL="51448" marR="51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78222">
                <a:tc>
                  <a:txBody>
                    <a:bodyPr/>
                    <a:lstStyle/>
                    <a:p>
                      <a:pPr algn="just">
                        <a:lnSpc>
                          <a:spcPct val="150000"/>
                        </a:lnSpc>
                        <a:spcAft>
                          <a:spcPts val="0"/>
                        </a:spcAft>
                      </a:pPr>
                      <a:r>
                        <a:rPr lang="es-ES" sz="1200">
                          <a:solidFill>
                            <a:srgbClr val="000000"/>
                          </a:solidFill>
                          <a:latin typeface="Tahoma"/>
                          <a:ea typeface="Times New Roman"/>
                        </a:rPr>
                        <a:t>Memorias de prácticas</a:t>
                      </a:r>
                      <a:endParaRPr lang="es-ES" sz="1400">
                        <a:latin typeface="Times New Roman"/>
                        <a:ea typeface="Times New Roman"/>
                      </a:endParaRPr>
                    </a:p>
                  </a:txBody>
                  <a:tcPr marL="51448" marR="51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Tahoma"/>
                          <a:ea typeface="Times New Roman"/>
                        </a:rPr>
                        <a:t>20%</a:t>
                      </a:r>
                      <a:endParaRPr lang="es-ES" sz="1400">
                        <a:latin typeface="Times New Roman"/>
                        <a:ea typeface="Times New Roman"/>
                      </a:endParaRPr>
                    </a:p>
                  </a:txBody>
                  <a:tcPr marL="51448" marR="51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78222">
                <a:tc>
                  <a:txBody>
                    <a:bodyPr/>
                    <a:lstStyle/>
                    <a:p>
                      <a:pPr algn="just">
                        <a:lnSpc>
                          <a:spcPct val="150000"/>
                        </a:lnSpc>
                        <a:spcAft>
                          <a:spcPts val="0"/>
                        </a:spcAft>
                      </a:pPr>
                      <a:r>
                        <a:rPr lang="es-ES" sz="1200">
                          <a:solidFill>
                            <a:srgbClr val="000000"/>
                          </a:solidFill>
                          <a:latin typeface="Tahoma"/>
                          <a:ea typeface="Times New Roman"/>
                        </a:rPr>
                        <a:t>Examen parcial</a:t>
                      </a:r>
                      <a:endParaRPr lang="es-ES" sz="1400">
                        <a:latin typeface="Times New Roman"/>
                        <a:ea typeface="Times New Roman"/>
                      </a:endParaRPr>
                    </a:p>
                  </a:txBody>
                  <a:tcPr marL="51448" marR="51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a:solidFill>
                            <a:srgbClr val="000000"/>
                          </a:solidFill>
                          <a:latin typeface="Tahoma"/>
                          <a:ea typeface="Times New Roman"/>
                        </a:rPr>
                        <a:t>20%</a:t>
                      </a:r>
                      <a:endParaRPr lang="es-ES" sz="1400">
                        <a:latin typeface="Times New Roman"/>
                        <a:ea typeface="Times New Roman"/>
                      </a:endParaRPr>
                    </a:p>
                  </a:txBody>
                  <a:tcPr marL="51448" marR="51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8222">
                <a:tc>
                  <a:txBody>
                    <a:bodyPr/>
                    <a:lstStyle/>
                    <a:p>
                      <a:pPr algn="just">
                        <a:lnSpc>
                          <a:spcPct val="150000"/>
                        </a:lnSpc>
                        <a:spcAft>
                          <a:spcPts val="0"/>
                        </a:spcAft>
                      </a:pPr>
                      <a:r>
                        <a:rPr lang="es-ES" sz="1200" dirty="0">
                          <a:solidFill>
                            <a:srgbClr val="000000"/>
                          </a:solidFill>
                          <a:latin typeface="Tahoma"/>
                          <a:ea typeface="Times New Roman"/>
                        </a:rPr>
                        <a:t>Examen final</a:t>
                      </a:r>
                      <a:endParaRPr lang="es-ES" sz="1400" dirty="0">
                        <a:latin typeface="Times New Roman"/>
                        <a:ea typeface="Times New Roman"/>
                      </a:endParaRPr>
                    </a:p>
                  </a:txBody>
                  <a:tcPr marL="51448" marR="51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200" dirty="0">
                          <a:solidFill>
                            <a:srgbClr val="000000"/>
                          </a:solidFill>
                          <a:latin typeface="Tahoma"/>
                          <a:ea typeface="Times New Roman"/>
                        </a:rPr>
                        <a:t>60%</a:t>
                      </a:r>
                      <a:endParaRPr lang="es-ES" sz="1400" dirty="0">
                        <a:latin typeface="Times New Roman"/>
                        <a:ea typeface="Times New Roman"/>
                      </a:endParaRPr>
                    </a:p>
                  </a:txBody>
                  <a:tcPr marL="51448" marR="514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67938" name="Rectangle 2"/>
          <p:cNvSpPr>
            <a:spLocks noChangeArrowheads="1"/>
          </p:cNvSpPr>
          <p:nvPr/>
        </p:nvSpPr>
        <p:spPr bwMode="auto">
          <a:xfrm>
            <a:off x="2452688" y="1714500"/>
            <a:ext cx="4267200" cy="439738"/>
          </a:xfrm>
          <a:prstGeom prst="rect">
            <a:avLst/>
          </a:prstGeom>
          <a:noFill/>
          <a:ln w="9525">
            <a:noFill/>
            <a:miter lim="800000"/>
            <a:headEnd/>
            <a:tailEnd/>
          </a:ln>
          <a:effectLst/>
        </p:spPr>
        <p:txBody>
          <a:bodyPr lIns="68601" tIns="34301" rIns="68601" bIns="34301" anchor="ctr">
            <a:spAutoFit/>
          </a:bodyPr>
          <a:lstStyle/>
          <a:p>
            <a:pPr defTabSz="685983" eaLnBrk="1" hangingPunct="1">
              <a:defRPr/>
            </a:pPr>
            <a:r>
              <a:rPr lang="es-ES" sz="1200" dirty="0">
                <a:solidFill>
                  <a:srgbClr val="000000"/>
                </a:solidFill>
                <a:latin typeface="Tahoma" pitchFamily="34" charset="0"/>
                <a:ea typeface="Times New Roman" pitchFamily="18" charset="0"/>
                <a:cs typeface="Tahoma" pitchFamily="34" charset="0"/>
              </a:rPr>
              <a:t>Ponderación de los sistemas de evaluación propuestos para la asignatura de Maquinaria y Mecanización</a:t>
            </a:r>
            <a:endParaRPr lang="es-ES" sz="2701" dirty="0">
              <a:solidFill>
                <a:schemeClr val="tx1"/>
              </a:solidFill>
              <a:cs typeface="Arial" pitchFamily="34" charset="0"/>
            </a:endParaRPr>
          </a:p>
        </p:txBody>
      </p:sp>
      <p:sp>
        <p:nvSpPr>
          <p:cNvPr id="9" name="1 Título"/>
          <p:cNvSpPr txBox="1">
            <a:spLocks/>
          </p:cNvSpPr>
          <p:nvPr/>
        </p:nvSpPr>
        <p:spPr>
          <a:xfrm>
            <a:off x="2699792" y="131586"/>
            <a:ext cx="6048672" cy="495477"/>
          </a:xfrm>
          <a:prstGeom prst="rect">
            <a:avLst/>
          </a:prstGeom>
          <a:solidFill>
            <a:srgbClr val="C00000"/>
          </a:solidFill>
          <a:ln>
            <a:solidFill>
              <a:srgbClr val="C00000"/>
            </a:solidFill>
          </a:ln>
        </p:spPr>
        <p:style>
          <a:lnRef idx="0">
            <a:schemeClr val="accent3"/>
          </a:lnRef>
          <a:fillRef idx="3">
            <a:schemeClr val="accent3"/>
          </a:fillRef>
          <a:effectRef idx="3">
            <a:schemeClr val="accent3"/>
          </a:effectRef>
          <a:fontRef idx="minor">
            <a:schemeClr val="lt1"/>
          </a:fontRef>
        </p:style>
        <p:txBody>
          <a:bodyPr lIns="68601" tIns="34301" rIns="68601" bIns="34301" anchor="ctr">
            <a:normAutofit fontScale="77500" lnSpcReduction="20000"/>
          </a:bodyPr>
          <a:lstStyle/>
          <a:p>
            <a:pPr algn="ctr" defTabSz="685983" eaLnBrk="1" fontAlgn="auto" hangingPunct="1">
              <a:spcAft>
                <a:spcPts val="0"/>
              </a:spcAft>
              <a:defRPr/>
            </a:pPr>
            <a:r>
              <a:rPr lang="es-ES_tradnl" sz="3301" dirty="0"/>
              <a:t>Mecanización y Maquinaria Agraria</a:t>
            </a:r>
            <a:endParaRPr lang="es-ES" sz="3301"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extLst/>
        </p:spPr>
        <p:style>
          <a:lnRef idx="0">
            <a:schemeClr val="accent1"/>
          </a:lnRef>
          <a:fillRef idx="3">
            <a:schemeClr val="accent1"/>
          </a:fillRef>
          <a:effectRef idx="3">
            <a:schemeClr val="accent1"/>
          </a:effectRef>
          <a:fontRef idx="minor">
            <a:schemeClr val="lt1"/>
          </a:fontRef>
        </p:style>
        <p:txBody>
          <a:bodyPr/>
          <a:lstStyle/>
          <a:p>
            <a:pPr>
              <a:defRPr/>
            </a:pPr>
            <a:r>
              <a:rPr lang="es-ES_tradnl" dirty="0" smtClean="0"/>
              <a:t>Bioenergía forestal</a:t>
            </a:r>
            <a:endParaRPr lang="es-ES" dirty="0"/>
          </a:p>
        </p:txBody>
      </p:sp>
      <p:sp>
        <p:nvSpPr>
          <p:cNvPr id="4" name="Rectangle 13"/>
          <p:cNvSpPr>
            <a:spLocks noChangeArrowheads="1"/>
          </p:cNvSpPr>
          <p:nvPr/>
        </p:nvSpPr>
        <p:spPr bwMode="auto">
          <a:xfrm>
            <a:off x="1416050" y="1347788"/>
            <a:ext cx="5830888" cy="1103312"/>
          </a:xfrm>
          <a:prstGeom prst="rect">
            <a:avLst/>
          </a:prstGeom>
          <a:noFill/>
          <a:ln w="9525">
            <a:noFill/>
            <a:miter lim="800000"/>
            <a:headEnd/>
            <a:tailEnd/>
          </a:ln>
          <a:effectLst/>
        </p:spPr>
        <p:txBody>
          <a:bodyPr lIns="68601" tIns="34301" rIns="68601" bIns="34301" anchor="ctr"/>
          <a:lstStyle/>
          <a:p>
            <a:pPr algn="ctr" defTabSz="685983">
              <a:defRPr/>
            </a:pPr>
            <a:r>
              <a:rPr lang="es-ES_tradnl" sz="2101" dirty="0">
                <a:solidFill>
                  <a:schemeClr val="accent2"/>
                </a:solidFill>
              </a:rPr>
              <a:t>FASES DEL SISTEMA</a:t>
            </a:r>
            <a:endParaRPr lang="es-ES" sz="3301" dirty="0">
              <a:solidFill>
                <a:schemeClr val="tx2"/>
              </a:solidFill>
            </a:endParaRPr>
          </a:p>
        </p:txBody>
      </p:sp>
      <p:grpSp>
        <p:nvGrpSpPr>
          <p:cNvPr id="113670" name="Group 15"/>
          <p:cNvGrpSpPr>
            <a:grpSpLocks noChangeAspect="1"/>
          </p:cNvGrpSpPr>
          <p:nvPr/>
        </p:nvGrpSpPr>
        <p:grpSpPr bwMode="auto">
          <a:xfrm>
            <a:off x="34925" y="2139950"/>
            <a:ext cx="8059738" cy="1873250"/>
            <a:chOff x="1643" y="10525"/>
            <a:chExt cx="8530" cy="1980"/>
          </a:xfrm>
        </p:grpSpPr>
        <p:sp>
          <p:nvSpPr>
            <p:cNvPr id="113675" name="AutoShape 16"/>
            <p:cNvSpPr>
              <a:spLocks noChangeAspect="1" noChangeArrowheads="1"/>
            </p:cNvSpPr>
            <p:nvPr/>
          </p:nvSpPr>
          <p:spPr bwMode="auto">
            <a:xfrm>
              <a:off x="1713" y="10525"/>
              <a:ext cx="8460" cy="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113676" name="AutoShape 17"/>
            <p:cNvSpPr>
              <a:spLocks noChangeArrowheads="1"/>
            </p:cNvSpPr>
            <p:nvPr/>
          </p:nvSpPr>
          <p:spPr bwMode="auto">
            <a:xfrm>
              <a:off x="3181" y="11230"/>
              <a:ext cx="491" cy="359"/>
            </a:xfrm>
            <a:prstGeom prst="rightArrow">
              <a:avLst>
                <a:gd name="adj1" fmla="val 50000"/>
                <a:gd name="adj2" fmla="val 50136"/>
              </a:avLst>
            </a:prstGeom>
            <a:solidFill>
              <a:srgbClr val="FFFFFF"/>
            </a:solidFill>
            <a:ln w="9525">
              <a:solidFill>
                <a:srgbClr val="000000"/>
              </a:solidFill>
              <a:miter lim="800000"/>
              <a:headEnd/>
              <a:tailEnd/>
            </a:ln>
          </p:spPr>
          <p:txBody>
            <a:bodyPr/>
            <a:lstStyle/>
            <a:p>
              <a:endParaRPr lang="es-ES" altLang="es-ES"/>
            </a:p>
          </p:txBody>
        </p:sp>
        <p:sp>
          <p:nvSpPr>
            <p:cNvPr id="113677" name="Text Box 18"/>
            <p:cNvSpPr txBox="1">
              <a:spLocks noChangeArrowheads="1"/>
            </p:cNvSpPr>
            <p:nvPr/>
          </p:nvSpPr>
          <p:spPr bwMode="auto">
            <a:xfrm>
              <a:off x="1643" y="11125"/>
              <a:ext cx="1484" cy="660"/>
            </a:xfrm>
            <a:prstGeom prst="rect">
              <a:avLst/>
            </a:prstGeom>
            <a:solidFill>
              <a:srgbClr val="FFFFFF"/>
            </a:solidFill>
            <a:ln w="9525">
              <a:solidFill>
                <a:srgbClr val="000000"/>
              </a:solidFill>
              <a:miter lim="800000"/>
              <a:headEnd/>
              <a:tailEnd/>
            </a:ln>
          </p:spPr>
          <p:txBody>
            <a:bodyPr/>
            <a:lstStyle>
              <a:lvl1pPr>
                <a:defRPr>
                  <a:solidFill>
                    <a:schemeClr val="bg1"/>
                  </a:solidFill>
                  <a:latin typeface="Arial" panose="020B0604020202020204" pitchFamily="34" charset="0"/>
                  <a:cs typeface="Droid Sans Fallback" charset="0"/>
                </a:defRPr>
              </a:lvl1pPr>
              <a:lvl2pPr>
                <a:defRPr>
                  <a:solidFill>
                    <a:schemeClr val="bg1"/>
                  </a:solidFill>
                  <a:latin typeface="Arial" panose="020B0604020202020204" pitchFamily="34" charset="0"/>
                  <a:cs typeface="Droid Sans Fallback" charset="0"/>
                </a:defRPr>
              </a:lvl2pPr>
              <a:lvl3pPr>
                <a:defRPr>
                  <a:solidFill>
                    <a:schemeClr val="bg1"/>
                  </a:solidFill>
                  <a:latin typeface="Arial" panose="020B0604020202020204" pitchFamily="34" charset="0"/>
                  <a:cs typeface="Droid Sans Fallback" charset="0"/>
                </a:defRPr>
              </a:lvl3pPr>
              <a:lvl4pPr>
                <a:defRPr>
                  <a:solidFill>
                    <a:schemeClr val="bg1"/>
                  </a:solidFill>
                  <a:latin typeface="Arial" panose="020B0604020202020204" pitchFamily="34" charset="0"/>
                  <a:cs typeface="Droid Sans Fallback" charset="0"/>
                </a:defRPr>
              </a:lvl4pPr>
              <a:lvl5pPr>
                <a:defRPr>
                  <a:solidFill>
                    <a:schemeClr val="bg1"/>
                  </a:solidFill>
                  <a:latin typeface="Arial" panose="020B0604020202020204" pitchFamily="34" charset="0"/>
                  <a:cs typeface="Droid Sans Fallback"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algn="ctr" defTabSz="914400" eaLnBrk="1" hangingPunct="1"/>
              <a:r>
                <a:rPr lang="es-ES" altLang="es-ES" sz="1200">
                  <a:solidFill>
                    <a:schemeClr val="tx1"/>
                  </a:solidFill>
                  <a:latin typeface="Times New Roman" panose="02020603050405020304" pitchFamily="18" charset="0"/>
                  <a:cs typeface="Arial" panose="020B0604020202020204" pitchFamily="34" charset="0"/>
                </a:rPr>
                <a:t>PRODUCCIÓN DE MATERIAS PRIMAS</a:t>
              </a:r>
              <a:endParaRPr lang="es-ES" altLang="es-ES">
                <a:solidFill>
                  <a:schemeClr val="tx1"/>
                </a:solidFill>
                <a:cs typeface="Arial" panose="020B0604020202020204" pitchFamily="34" charset="0"/>
              </a:endParaRPr>
            </a:p>
          </p:txBody>
        </p:sp>
        <p:sp>
          <p:nvSpPr>
            <p:cNvPr id="113678" name="Text Box 19"/>
            <p:cNvSpPr txBox="1">
              <a:spLocks noChangeArrowheads="1"/>
            </p:cNvSpPr>
            <p:nvPr/>
          </p:nvSpPr>
          <p:spPr bwMode="auto">
            <a:xfrm>
              <a:off x="3650" y="10982"/>
              <a:ext cx="1078" cy="925"/>
            </a:xfrm>
            <a:prstGeom prst="rect">
              <a:avLst/>
            </a:prstGeom>
            <a:solidFill>
              <a:srgbClr val="FFFFFF"/>
            </a:solidFill>
            <a:ln w="9525">
              <a:solidFill>
                <a:srgbClr val="000000"/>
              </a:solidFill>
              <a:miter lim="800000"/>
              <a:headEnd/>
              <a:tailEnd/>
            </a:ln>
          </p:spPr>
          <p:txBody>
            <a:bodyPr/>
            <a:lstStyle>
              <a:lvl1pPr>
                <a:defRPr>
                  <a:solidFill>
                    <a:schemeClr val="bg1"/>
                  </a:solidFill>
                  <a:latin typeface="Arial" panose="020B0604020202020204" pitchFamily="34" charset="0"/>
                  <a:cs typeface="Droid Sans Fallback" charset="0"/>
                </a:defRPr>
              </a:lvl1pPr>
              <a:lvl2pPr>
                <a:defRPr>
                  <a:solidFill>
                    <a:schemeClr val="bg1"/>
                  </a:solidFill>
                  <a:latin typeface="Arial" panose="020B0604020202020204" pitchFamily="34" charset="0"/>
                  <a:cs typeface="Droid Sans Fallback" charset="0"/>
                </a:defRPr>
              </a:lvl2pPr>
              <a:lvl3pPr>
                <a:defRPr>
                  <a:solidFill>
                    <a:schemeClr val="bg1"/>
                  </a:solidFill>
                  <a:latin typeface="Arial" panose="020B0604020202020204" pitchFamily="34" charset="0"/>
                  <a:cs typeface="Droid Sans Fallback" charset="0"/>
                </a:defRPr>
              </a:lvl3pPr>
              <a:lvl4pPr>
                <a:defRPr>
                  <a:solidFill>
                    <a:schemeClr val="bg1"/>
                  </a:solidFill>
                  <a:latin typeface="Arial" panose="020B0604020202020204" pitchFamily="34" charset="0"/>
                  <a:cs typeface="Droid Sans Fallback" charset="0"/>
                </a:defRPr>
              </a:lvl4pPr>
              <a:lvl5pPr>
                <a:defRPr>
                  <a:solidFill>
                    <a:schemeClr val="bg1"/>
                  </a:solidFill>
                  <a:latin typeface="Arial" panose="020B0604020202020204" pitchFamily="34" charset="0"/>
                  <a:cs typeface="Droid Sans Fallback"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algn="ctr" defTabSz="914400" eaLnBrk="1" hangingPunct="1"/>
              <a:r>
                <a:rPr lang="es-ES" altLang="es-ES" sz="1200">
                  <a:solidFill>
                    <a:schemeClr val="tx1"/>
                  </a:solidFill>
                  <a:latin typeface="Times New Roman" panose="02020603050405020304" pitchFamily="18" charset="0"/>
                  <a:cs typeface="Arial" panose="020B0604020202020204" pitchFamily="34" charset="0"/>
                </a:rPr>
                <a:t>LOGÍSTICA DE LA MATERIA PRIMA</a:t>
              </a:r>
              <a:endParaRPr lang="es-ES" altLang="es-ES">
                <a:solidFill>
                  <a:schemeClr val="tx1"/>
                </a:solidFill>
                <a:cs typeface="Arial" panose="020B0604020202020204" pitchFamily="34" charset="0"/>
              </a:endParaRPr>
            </a:p>
          </p:txBody>
        </p:sp>
        <p:sp>
          <p:nvSpPr>
            <p:cNvPr id="113679" name="Text Box 20"/>
            <p:cNvSpPr txBox="1">
              <a:spLocks noChangeArrowheads="1"/>
            </p:cNvSpPr>
            <p:nvPr/>
          </p:nvSpPr>
          <p:spPr bwMode="auto">
            <a:xfrm>
              <a:off x="5295" y="11069"/>
              <a:ext cx="1753" cy="664"/>
            </a:xfrm>
            <a:prstGeom prst="rect">
              <a:avLst/>
            </a:prstGeom>
            <a:solidFill>
              <a:srgbClr val="FFFFFF"/>
            </a:solidFill>
            <a:ln w="9525">
              <a:solidFill>
                <a:srgbClr val="000000"/>
              </a:solidFill>
              <a:miter lim="800000"/>
              <a:headEnd/>
              <a:tailEnd/>
            </a:ln>
          </p:spPr>
          <p:txBody>
            <a:bodyPr/>
            <a:lstStyle>
              <a:lvl1pPr>
                <a:defRPr>
                  <a:solidFill>
                    <a:schemeClr val="bg1"/>
                  </a:solidFill>
                  <a:latin typeface="Arial" panose="020B0604020202020204" pitchFamily="34" charset="0"/>
                  <a:cs typeface="Droid Sans Fallback" charset="0"/>
                </a:defRPr>
              </a:lvl1pPr>
              <a:lvl2pPr>
                <a:defRPr>
                  <a:solidFill>
                    <a:schemeClr val="bg1"/>
                  </a:solidFill>
                  <a:latin typeface="Arial" panose="020B0604020202020204" pitchFamily="34" charset="0"/>
                  <a:cs typeface="Droid Sans Fallback" charset="0"/>
                </a:defRPr>
              </a:lvl2pPr>
              <a:lvl3pPr>
                <a:defRPr>
                  <a:solidFill>
                    <a:schemeClr val="bg1"/>
                  </a:solidFill>
                  <a:latin typeface="Arial" panose="020B0604020202020204" pitchFamily="34" charset="0"/>
                  <a:cs typeface="Droid Sans Fallback" charset="0"/>
                </a:defRPr>
              </a:lvl3pPr>
              <a:lvl4pPr>
                <a:defRPr>
                  <a:solidFill>
                    <a:schemeClr val="bg1"/>
                  </a:solidFill>
                  <a:latin typeface="Arial" panose="020B0604020202020204" pitchFamily="34" charset="0"/>
                  <a:cs typeface="Droid Sans Fallback" charset="0"/>
                </a:defRPr>
              </a:lvl4pPr>
              <a:lvl5pPr>
                <a:defRPr>
                  <a:solidFill>
                    <a:schemeClr val="bg1"/>
                  </a:solidFill>
                  <a:latin typeface="Arial" panose="020B0604020202020204" pitchFamily="34" charset="0"/>
                  <a:cs typeface="Droid Sans Fallback"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algn="ctr" defTabSz="914400" eaLnBrk="1" hangingPunct="1"/>
              <a:r>
                <a:rPr lang="es-ES" altLang="es-ES" sz="1200">
                  <a:solidFill>
                    <a:schemeClr val="tx1"/>
                  </a:solidFill>
                  <a:latin typeface="Times New Roman" panose="02020603050405020304" pitchFamily="18" charset="0"/>
                  <a:cs typeface="Arial" panose="020B0604020202020204" pitchFamily="34" charset="0"/>
                </a:rPr>
                <a:t>TRANSFORMACIÓN DE BIOMASA EN BIOCOMBUSTIBLES</a:t>
              </a:r>
              <a:endParaRPr lang="es-ES" altLang="es-ES">
                <a:solidFill>
                  <a:schemeClr val="tx1"/>
                </a:solidFill>
                <a:cs typeface="Arial" panose="020B0604020202020204" pitchFamily="34" charset="0"/>
              </a:endParaRPr>
            </a:p>
          </p:txBody>
        </p:sp>
      </p:grpSp>
      <p:sp>
        <p:nvSpPr>
          <p:cNvPr id="113671" name="AutoShape 17"/>
          <p:cNvSpPr>
            <a:spLocks noChangeArrowheads="1"/>
          </p:cNvSpPr>
          <p:nvPr/>
        </p:nvSpPr>
        <p:spPr bwMode="auto">
          <a:xfrm>
            <a:off x="2981325" y="2798763"/>
            <a:ext cx="465138" cy="339725"/>
          </a:xfrm>
          <a:prstGeom prst="rightArrow">
            <a:avLst>
              <a:gd name="adj1" fmla="val 50000"/>
              <a:gd name="adj2" fmla="val 50215"/>
            </a:avLst>
          </a:prstGeom>
          <a:solidFill>
            <a:srgbClr val="FFFFFF"/>
          </a:solidFill>
          <a:ln w="9525">
            <a:solidFill>
              <a:srgbClr val="000000"/>
            </a:solidFill>
            <a:miter lim="800000"/>
            <a:headEnd/>
            <a:tailEnd/>
          </a:ln>
        </p:spPr>
        <p:txBody>
          <a:bodyPr/>
          <a:lstStyle/>
          <a:p>
            <a:endParaRPr lang="es-ES" altLang="es-ES"/>
          </a:p>
        </p:txBody>
      </p:sp>
      <p:sp>
        <p:nvSpPr>
          <p:cNvPr id="113672" name="AutoShape 17"/>
          <p:cNvSpPr>
            <a:spLocks noChangeArrowheads="1"/>
          </p:cNvSpPr>
          <p:nvPr/>
        </p:nvSpPr>
        <p:spPr bwMode="auto">
          <a:xfrm>
            <a:off x="5141913" y="2819400"/>
            <a:ext cx="463550" cy="339725"/>
          </a:xfrm>
          <a:prstGeom prst="rightArrow">
            <a:avLst>
              <a:gd name="adj1" fmla="val 50000"/>
              <a:gd name="adj2" fmla="val 50044"/>
            </a:avLst>
          </a:prstGeom>
          <a:solidFill>
            <a:srgbClr val="FFFFFF"/>
          </a:solidFill>
          <a:ln w="9525">
            <a:solidFill>
              <a:srgbClr val="000000"/>
            </a:solidFill>
            <a:miter lim="800000"/>
            <a:headEnd/>
            <a:tailEnd/>
          </a:ln>
        </p:spPr>
        <p:txBody>
          <a:bodyPr/>
          <a:lstStyle/>
          <a:p>
            <a:endParaRPr lang="es-ES" altLang="es-ES"/>
          </a:p>
        </p:txBody>
      </p:sp>
      <p:sp>
        <p:nvSpPr>
          <p:cNvPr id="113673" name="Text Box 19"/>
          <p:cNvSpPr txBox="1">
            <a:spLocks noChangeArrowheads="1"/>
          </p:cNvSpPr>
          <p:nvPr/>
        </p:nvSpPr>
        <p:spPr bwMode="auto">
          <a:xfrm>
            <a:off x="5646738" y="2727325"/>
            <a:ext cx="1655762" cy="431800"/>
          </a:xfrm>
          <a:prstGeom prst="rect">
            <a:avLst/>
          </a:prstGeom>
          <a:solidFill>
            <a:srgbClr val="FFFFFF"/>
          </a:solidFill>
          <a:ln w="9525">
            <a:solidFill>
              <a:srgbClr val="000000"/>
            </a:solidFill>
            <a:miter lim="800000"/>
            <a:headEnd/>
            <a:tailEnd/>
          </a:ln>
        </p:spPr>
        <p:txBody>
          <a:bodyPr/>
          <a:lstStyle>
            <a:lvl1pPr>
              <a:defRPr>
                <a:solidFill>
                  <a:schemeClr val="bg1"/>
                </a:solidFill>
                <a:latin typeface="Arial" panose="020B0604020202020204" pitchFamily="34" charset="0"/>
                <a:cs typeface="Droid Sans Fallback" charset="0"/>
              </a:defRPr>
            </a:lvl1pPr>
            <a:lvl2pPr>
              <a:defRPr>
                <a:solidFill>
                  <a:schemeClr val="bg1"/>
                </a:solidFill>
                <a:latin typeface="Arial" panose="020B0604020202020204" pitchFamily="34" charset="0"/>
                <a:cs typeface="Droid Sans Fallback" charset="0"/>
              </a:defRPr>
            </a:lvl2pPr>
            <a:lvl3pPr>
              <a:defRPr>
                <a:solidFill>
                  <a:schemeClr val="bg1"/>
                </a:solidFill>
                <a:latin typeface="Arial" panose="020B0604020202020204" pitchFamily="34" charset="0"/>
                <a:cs typeface="Droid Sans Fallback" charset="0"/>
              </a:defRPr>
            </a:lvl3pPr>
            <a:lvl4pPr>
              <a:defRPr>
                <a:solidFill>
                  <a:schemeClr val="bg1"/>
                </a:solidFill>
                <a:latin typeface="Arial" panose="020B0604020202020204" pitchFamily="34" charset="0"/>
                <a:cs typeface="Droid Sans Fallback" charset="0"/>
              </a:defRPr>
            </a:lvl4pPr>
            <a:lvl5pPr>
              <a:defRPr>
                <a:solidFill>
                  <a:schemeClr val="bg1"/>
                </a:solidFill>
                <a:latin typeface="Arial" panose="020B0604020202020204" pitchFamily="34" charset="0"/>
                <a:cs typeface="Droid Sans Fallback"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algn="ctr" defTabSz="914400" eaLnBrk="1" hangingPunct="1"/>
            <a:r>
              <a:rPr lang="es-ES" altLang="es-ES" sz="1200">
                <a:solidFill>
                  <a:schemeClr val="tx1"/>
                </a:solidFill>
                <a:latin typeface="Times New Roman" panose="02020603050405020304" pitchFamily="18" charset="0"/>
                <a:cs typeface="Arial" panose="020B0604020202020204" pitchFamily="34" charset="0"/>
              </a:rPr>
              <a:t>LOGÍSTICA DE LA BIOCOMBUSTIBLES</a:t>
            </a:r>
            <a:endParaRPr lang="es-ES" altLang="es-ES">
              <a:solidFill>
                <a:schemeClr val="tx1"/>
              </a:solidFill>
              <a:cs typeface="Arial" panose="020B0604020202020204" pitchFamily="34" charset="0"/>
            </a:endParaRPr>
          </a:p>
        </p:txBody>
      </p:sp>
      <p:sp>
        <p:nvSpPr>
          <p:cNvPr id="113674" name="Text Box 19"/>
          <p:cNvSpPr txBox="1">
            <a:spLocks noChangeArrowheads="1"/>
          </p:cNvSpPr>
          <p:nvPr/>
        </p:nvSpPr>
        <p:spPr bwMode="auto">
          <a:xfrm>
            <a:off x="7378700" y="2592388"/>
            <a:ext cx="1730375" cy="661987"/>
          </a:xfrm>
          <a:prstGeom prst="rect">
            <a:avLst/>
          </a:prstGeom>
          <a:solidFill>
            <a:srgbClr val="FFFFFF"/>
          </a:solidFill>
          <a:ln w="9525">
            <a:solidFill>
              <a:srgbClr val="000000"/>
            </a:solidFill>
            <a:miter lim="800000"/>
            <a:headEnd/>
            <a:tailEnd/>
          </a:ln>
        </p:spPr>
        <p:txBody>
          <a:bodyPr/>
          <a:lstStyle>
            <a:lvl1pPr>
              <a:defRPr>
                <a:solidFill>
                  <a:schemeClr val="bg1"/>
                </a:solidFill>
                <a:latin typeface="Arial" panose="020B0604020202020204" pitchFamily="34" charset="0"/>
                <a:cs typeface="Droid Sans Fallback" charset="0"/>
              </a:defRPr>
            </a:lvl1pPr>
            <a:lvl2pPr>
              <a:defRPr>
                <a:solidFill>
                  <a:schemeClr val="bg1"/>
                </a:solidFill>
                <a:latin typeface="Arial" panose="020B0604020202020204" pitchFamily="34" charset="0"/>
                <a:cs typeface="Droid Sans Fallback" charset="0"/>
              </a:defRPr>
            </a:lvl2pPr>
            <a:lvl3pPr>
              <a:defRPr>
                <a:solidFill>
                  <a:schemeClr val="bg1"/>
                </a:solidFill>
                <a:latin typeface="Arial" panose="020B0604020202020204" pitchFamily="34" charset="0"/>
                <a:cs typeface="Droid Sans Fallback" charset="0"/>
              </a:defRPr>
            </a:lvl3pPr>
            <a:lvl4pPr>
              <a:defRPr>
                <a:solidFill>
                  <a:schemeClr val="bg1"/>
                </a:solidFill>
                <a:latin typeface="Arial" panose="020B0604020202020204" pitchFamily="34" charset="0"/>
                <a:cs typeface="Droid Sans Fallback" charset="0"/>
              </a:defRPr>
            </a:lvl4pPr>
            <a:lvl5pPr>
              <a:defRPr>
                <a:solidFill>
                  <a:schemeClr val="bg1"/>
                </a:solidFill>
                <a:latin typeface="Arial" panose="020B0604020202020204" pitchFamily="34" charset="0"/>
                <a:cs typeface="Droid Sans Fallback"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algn="ctr" defTabSz="914400" eaLnBrk="1" hangingPunct="1"/>
            <a:r>
              <a:rPr lang="es-ES" altLang="es-ES" sz="1200">
                <a:solidFill>
                  <a:schemeClr val="tx1"/>
                </a:solidFill>
                <a:latin typeface="Times New Roman" panose="02020603050405020304" pitchFamily="18" charset="0"/>
                <a:cs typeface="Arial" panose="020B0604020202020204" pitchFamily="34" charset="0"/>
              </a:rPr>
              <a:t>INSTALACIONES DE APROVECHAMIENTO ENERGÉTICO</a:t>
            </a:r>
            <a:endParaRPr lang="es-ES" altLang="es-ES">
              <a:solidFill>
                <a:schemeClr val="tx1"/>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12750"/>
            <a:ext cx="8224838" cy="431800"/>
          </a:xfrm>
        </p:spPr>
        <p:txBody>
          <a:bodyPr>
            <a:normAutofit fontScale="90000"/>
          </a:bodyPr>
          <a:lstStyle/>
          <a:p>
            <a:pPr algn="l">
              <a:defRPr/>
            </a:pPr>
            <a:r>
              <a:rPr lang="es-ES_tradnl" sz="2401" dirty="0"/>
              <a:t>Objetivos de la asignatura</a:t>
            </a:r>
            <a:endParaRPr lang="es-ES" sz="2401" dirty="0"/>
          </a:p>
        </p:txBody>
      </p:sp>
      <p:sp>
        <p:nvSpPr>
          <p:cNvPr id="114691" name="2 Marcador de contenido"/>
          <p:cNvSpPr>
            <a:spLocks noGrp="1"/>
          </p:cNvSpPr>
          <p:nvPr>
            <p:ph idx="1"/>
          </p:nvPr>
        </p:nvSpPr>
        <p:spPr/>
        <p:txBody>
          <a:bodyPr/>
          <a:lstStyle/>
          <a:p>
            <a:r>
              <a:rPr lang="es-ES" altLang="es-ES" sz="1800" smtClean="0"/>
              <a:t>Planificar la producción de materias primas para la obtención de biocombustibles</a:t>
            </a:r>
          </a:p>
        </p:txBody>
      </p:sp>
      <p:sp>
        <p:nvSpPr>
          <p:cNvPr id="4" name="3 Flecha derecha"/>
          <p:cNvSpPr/>
          <p:nvPr/>
        </p:nvSpPr>
        <p:spPr>
          <a:xfrm>
            <a:off x="4895850" y="519113"/>
            <a:ext cx="431800" cy="325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 name="4 CuadroTexto"/>
          <p:cNvSpPr txBox="1"/>
          <p:nvPr/>
        </p:nvSpPr>
        <p:spPr>
          <a:xfrm>
            <a:off x="5580063" y="412750"/>
            <a:ext cx="2376487" cy="415925"/>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s-ES_tradnl" sz="2101" dirty="0"/>
              <a:t>COMPETENCIAS</a:t>
            </a:r>
            <a:endParaRPr lang="es-ES" sz="2101"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2 Marcador de contenido"/>
          <p:cNvSpPr>
            <a:spLocks noGrp="1"/>
          </p:cNvSpPr>
          <p:nvPr>
            <p:ph idx="1"/>
          </p:nvPr>
        </p:nvSpPr>
        <p:spPr/>
        <p:txBody>
          <a:bodyPr/>
          <a:lstStyle/>
          <a:p>
            <a:r>
              <a:rPr lang="es-ES" altLang="es-ES" sz="1800" smtClean="0"/>
              <a:t>Planificar la producción de materias primas para la obtención de biocombustibles</a:t>
            </a:r>
          </a:p>
          <a:p>
            <a:r>
              <a:rPr lang="es-ES" altLang="es-ES" sz="1800" smtClean="0"/>
              <a:t>Planificar la cosecha o recogida de biomasa como materia prima de biocombustibles</a:t>
            </a:r>
          </a:p>
        </p:txBody>
      </p:sp>
      <p:sp>
        <p:nvSpPr>
          <p:cNvPr id="7" name="1 Título"/>
          <p:cNvSpPr>
            <a:spLocks noGrp="1"/>
          </p:cNvSpPr>
          <p:nvPr>
            <p:ph type="title"/>
          </p:nvPr>
        </p:nvSpPr>
        <p:spPr>
          <a:xfrm>
            <a:off x="457200" y="412750"/>
            <a:ext cx="8224838" cy="431800"/>
          </a:xfrm>
        </p:spPr>
        <p:txBody>
          <a:bodyPr>
            <a:normAutofit fontScale="90000"/>
          </a:bodyPr>
          <a:lstStyle/>
          <a:p>
            <a:pPr algn="l">
              <a:defRPr/>
            </a:pPr>
            <a:r>
              <a:rPr lang="es-ES_tradnl" sz="2401" dirty="0"/>
              <a:t>Objetivos de la asignatura</a:t>
            </a:r>
            <a:endParaRPr lang="es-ES" sz="2401" dirty="0"/>
          </a:p>
        </p:txBody>
      </p:sp>
      <p:sp>
        <p:nvSpPr>
          <p:cNvPr id="8" name="3 Flecha derecha"/>
          <p:cNvSpPr/>
          <p:nvPr/>
        </p:nvSpPr>
        <p:spPr>
          <a:xfrm>
            <a:off x="4895850" y="519113"/>
            <a:ext cx="431800" cy="325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 name="4 CuadroTexto"/>
          <p:cNvSpPr txBox="1"/>
          <p:nvPr/>
        </p:nvSpPr>
        <p:spPr>
          <a:xfrm>
            <a:off x="5580063" y="412750"/>
            <a:ext cx="2376487" cy="415925"/>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s-ES_tradnl" sz="2101" dirty="0"/>
              <a:t>COMPETENCIAS</a:t>
            </a:r>
            <a:endParaRPr lang="es-ES" sz="2101"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2 Marcador de contenido"/>
          <p:cNvSpPr>
            <a:spLocks noGrp="1"/>
          </p:cNvSpPr>
          <p:nvPr>
            <p:ph idx="1"/>
          </p:nvPr>
        </p:nvSpPr>
        <p:spPr/>
        <p:txBody>
          <a:bodyPr/>
          <a:lstStyle/>
          <a:p>
            <a:r>
              <a:rPr lang="es-ES" altLang="es-ES" sz="1800" smtClean="0"/>
              <a:t>Planificar la producción de materias primas para la obtención de biocombustibles</a:t>
            </a:r>
          </a:p>
          <a:p>
            <a:r>
              <a:rPr lang="es-ES" altLang="es-ES" sz="1800" smtClean="0"/>
              <a:t>Planificar la cosecha o recogida de biomasa como materia prima de biocombustibles</a:t>
            </a:r>
          </a:p>
          <a:p>
            <a:r>
              <a:rPr lang="es-ES" altLang="es-ES" sz="1800" smtClean="0"/>
              <a:t>Organizar el abastecimiento y logística de la biomasa</a:t>
            </a:r>
          </a:p>
        </p:txBody>
      </p:sp>
      <p:sp>
        <p:nvSpPr>
          <p:cNvPr id="7" name="1 Título"/>
          <p:cNvSpPr>
            <a:spLocks noGrp="1"/>
          </p:cNvSpPr>
          <p:nvPr>
            <p:ph type="title"/>
          </p:nvPr>
        </p:nvSpPr>
        <p:spPr>
          <a:xfrm>
            <a:off x="457200" y="412750"/>
            <a:ext cx="8224838" cy="431800"/>
          </a:xfrm>
        </p:spPr>
        <p:txBody>
          <a:bodyPr>
            <a:normAutofit fontScale="90000"/>
          </a:bodyPr>
          <a:lstStyle/>
          <a:p>
            <a:pPr algn="l">
              <a:defRPr/>
            </a:pPr>
            <a:r>
              <a:rPr lang="es-ES_tradnl" sz="2401" dirty="0"/>
              <a:t>Objetivos de la asignatura</a:t>
            </a:r>
            <a:endParaRPr lang="es-ES" sz="2401" dirty="0"/>
          </a:p>
        </p:txBody>
      </p:sp>
      <p:sp>
        <p:nvSpPr>
          <p:cNvPr id="8" name="3 Flecha derecha"/>
          <p:cNvSpPr/>
          <p:nvPr/>
        </p:nvSpPr>
        <p:spPr>
          <a:xfrm>
            <a:off x="4895850" y="519113"/>
            <a:ext cx="431800" cy="325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 name="4 CuadroTexto"/>
          <p:cNvSpPr txBox="1"/>
          <p:nvPr/>
        </p:nvSpPr>
        <p:spPr>
          <a:xfrm>
            <a:off x="5580063" y="412750"/>
            <a:ext cx="2376487" cy="415925"/>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s-ES_tradnl" sz="2101" dirty="0"/>
              <a:t>COMPETENCIAS</a:t>
            </a:r>
            <a:endParaRPr lang="es-ES" sz="2101"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2 Marcador de contenido"/>
          <p:cNvSpPr>
            <a:spLocks noGrp="1"/>
          </p:cNvSpPr>
          <p:nvPr>
            <p:ph idx="1"/>
          </p:nvPr>
        </p:nvSpPr>
        <p:spPr/>
        <p:txBody>
          <a:bodyPr/>
          <a:lstStyle/>
          <a:p>
            <a:r>
              <a:rPr lang="es-ES" altLang="es-ES" sz="1800" smtClean="0"/>
              <a:t>Planificar la producción de materias primas para la obtención de biocombustibles</a:t>
            </a:r>
          </a:p>
          <a:p>
            <a:r>
              <a:rPr lang="es-ES" altLang="es-ES" sz="1800" smtClean="0"/>
              <a:t>Planificar la cosecha o recogida de biomasa como materia prima de biocombustibles</a:t>
            </a:r>
          </a:p>
          <a:p>
            <a:r>
              <a:rPr lang="es-ES" altLang="es-ES" sz="1800" smtClean="0"/>
              <a:t>Organizar el abastecimiento y logística de la biomasa</a:t>
            </a:r>
          </a:p>
          <a:p>
            <a:r>
              <a:rPr lang="es-ES" altLang="es-ES" sz="1800" smtClean="0"/>
              <a:t>Evaluar rendimientos energéticos de una instalación de generación de potencia a partir de la combustión de biomasa</a:t>
            </a:r>
          </a:p>
        </p:txBody>
      </p:sp>
      <p:sp>
        <p:nvSpPr>
          <p:cNvPr id="7" name="1 Título"/>
          <p:cNvSpPr>
            <a:spLocks noGrp="1"/>
          </p:cNvSpPr>
          <p:nvPr>
            <p:ph type="title"/>
          </p:nvPr>
        </p:nvSpPr>
        <p:spPr>
          <a:xfrm>
            <a:off x="457200" y="412750"/>
            <a:ext cx="8224838" cy="431800"/>
          </a:xfrm>
        </p:spPr>
        <p:txBody>
          <a:bodyPr>
            <a:normAutofit fontScale="90000"/>
          </a:bodyPr>
          <a:lstStyle/>
          <a:p>
            <a:pPr algn="l">
              <a:defRPr/>
            </a:pPr>
            <a:r>
              <a:rPr lang="es-ES_tradnl" sz="2401" dirty="0"/>
              <a:t>Objetivos de la asignatura</a:t>
            </a:r>
            <a:endParaRPr lang="es-ES" sz="2401" dirty="0"/>
          </a:p>
        </p:txBody>
      </p:sp>
      <p:sp>
        <p:nvSpPr>
          <p:cNvPr id="8" name="3 Flecha derecha"/>
          <p:cNvSpPr/>
          <p:nvPr/>
        </p:nvSpPr>
        <p:spPr>
          <a:xfrm>
            <a:off x="4895850" y="519113"/>
            <a:ext cx="431800" cy="325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 name="4 CuadroTexto"/>
          <p:cNvSpPr txBox="1"/>
          <p:nvPr/>
        </p:nvSpPr>
        <p:spPr>
          <a:xfrm>
            <a:off x="5580063" y="412750"/>
            <a:ext cx="2376487" cy="415925"/>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s-ES_tradnl" sz="2101" dirty="0"/>
              <a:t>COMPETENCIAS</a:t>
            </a:r>
            <a:endParaRPr lang="es-ES" sz="2101"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2 Marcador de contenido"/>
          <p:cNvSpPr>
            <a:spLocks noGrp="1"/>
          </p:cNvSpPr>
          <p:nvPr>
            <p:ph idx="1"/>
          </p:nvPr>
        </p:nvSpPr>
        <p:spPr/>
        <p:txBody>
          <a:bodyPr/>
          <a:lstStyle/>
          <a:p>
            <a:r>
              <a:rPr lang="es-ES" altLang="es-ES" sz="1800" smtClean="0"/>
              <a:t>Planificar la producción de materias primas para la obtención de biocombustibles</a:t>
            </a:r>
          </a:p>
          <a:p>
            <a:r>
              <a:rPr lang="es-ES" altLang="es-ES" sz="1800" smtClean="0"/>
              <a:t>Planificar la cosecha o recogida de biomasa como materia prima de biocombustibles</a:t>
            </a:r>
          </a:p>
          <a:p>
            <a:r>
              <a:rPr lang="es-ES" altLang="es-ES" sz="1800" smtClean="0"/>
              <a:t>Organizar el abastecimiento y logística de la biomasa</a:t>
            </a:r>
          </a:p>
          <a:p>
            <a:r>
              <a:rPr lang="es-ES" altLang="es-ES" sz="1800" smtClean="0"/>
              <a:t>Evaluar rendimientos energéticos de una instalación de generación de potencia a partir de la combustión de biomasa</a:t>
            </a:r>
          </a:p>
          <a:p>
            <a:r>
              <a:rPr lang="es-ES" altLang="es-ES" sz="1800" smtClean="0"/>
              <a:t>Introducirse en la producción de cultivos energéticos oleaginosos o azucareros</a:t>
            </a:r>
          </a:p>
        </p:txBody>
      </p:sp>
      <p:sp>
        <p:nvSpPr>
          <p:cNvPr id="7" name="1 Título"/>
          <p:cNvSpPr>
            <a:spLocks noGrp="1"/>
          </p:cNvSpPr>
          <p:nvPr>
            <p:ph type="title"/>
          </p:nvPr>
        </p:nvSpPr>
        <p:spPr>
          <a:xfrm>
            <a:off x="457200" y="412750"/>
            <a:ext cx="8224838" cy="431800"/>
          </a:xfrm>
        </p:spPr>
        <p:txBody>
          <a:bodyPr>
            <a:normAutofit fontScale="90000"/>
          </a:bodyPr>
          <a:lstStyle/>
          <a:p>
            <a:pPr algn="l">
              <a:defRPr/>
            </a:pPr>
            <a:r>
              <a:rPr lang="es-ES_tradnl" sz="2401" dirty="0"/>
              <a:t>Objetivos de la asignatura</a:t>
            </a:r>
            <a:endParaRPr lang="es-ES" sz="2401" dirty="0"/>
          </a:p>
        </p:txBody>
      </p:sp>
      <p:sp>
        <p:nvSpPr>
          <p:cNvPr id="8" name="3 Flecha derecha"/>
          <p:cNvSpPr/>
          <p:nvPr/>
        </p:nvSpPr>
        <p:spPr>
          <a:xfrm>
            <a:off x="4895850" y="519113"/>
            <a:ext cx="431800" cy="325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 name="4 CuadroTexto"/>
          <p:cNvSpPr txBox="1"/>
          <p:nvPr/>
        </p:nvSpPr>
        <p:spPr>
          <a:xfrm>
            <a:off x="5580063" y="412750"/>
            <a:ext cx="2376487" cy="415925"/>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s-ES_tradnl" sz="2101" dirty="0"/>
              <a:t>COMPETENCIAS</a:t>
            </a:r>
            <a:endParaRPr lang="es-ES" sz="2101"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2 Marcador de contenido"/>
          <p:cNvSpPr>
            <a:spLocks noGrp="1"/>
          </p:cNvSpPr>
          <p:nvPr>
            <p:ph idx="1"/>
          </p:nvPr>
        </p:nvSpPr>
        <p:spPr/>
        <p:txBody>
          <a:bodyPr/>
          <a:lstStyle/>
          <a:p>
            <a:r>
              <a:rPr lang="es-ES" altLang="es-ES" sz="1800" smtClean="0"/>
              <a:t>Planificar la producción de materias primas para la obtención de biocombustibles</a:t>
            </a:r>
          </a:p>
          <a:p>
            <a:r>
              <a:rPr lang="es-ES" altLang="es-ES" sz="1800" smtClean="0"/>
              <a:t>Planificar la cosecha o recogida de biomasa como materia prima de biocombustibles</a:t>
            </a:r>
          </a:p>
          <a:p>
            <a:r>
              <a:rPr lang="es-ES" altLang="es-ES" sz="1800" smtClean="0"/>
              <a:t>Organizar el abastecimiento y logística de la biomasa</a:t>
            </a:r>
          </a:p>
          <a:p>
            <a:r>
              <a:rPr lang="es-ES" altLang="es-ES" sz="1800" smtClean="0"/>
              <a:t>Evaluar rendimientos energéticos de una instalación de generación de potencia a partir de la combustión de biomasa</a:t>
            </a:r>
          </a:p>
          <a:p>
            <a:r>
              <a:rPr lang="es-ES" altLang="es-ES" sz="1800" smtClean="0"/>
              <a:t>Introducirse en la producción de cultivos energéticos oleaginosos o azucareros</a:t>
            </a:r>
          </a:p>
          <a:p>
            <a:r>
              <a:rPr lang="es-ES" altLang="es-ES" sz="1800" smtClean="0"/>
              <a:t>Conocimiento de las bases para la realización de proyectos de instalaciones de transformación de biomasa en biocombustibles</a:t>
            </a:r>
          </a:p>
        </p:txBody>
      </p:sp>
      <p:sp>
        <p:nvSpPr>
          <p:cNvPr id="7" name="1 Título"/>
          <p:cNvSpPr>
            <a:spLocks noGrp="1"/>
          </p:cNvSpPr>
          <p:nvPr>
            <p:ph type="title"/>
          </p:nvPr>
        </p:nvSpPr>
        <p:spPr>
          <a:xfrm>
            <a:off x="457200" y="412750"/>
            <a:ext cx="8224838" cy="431800"/>
          </a:xfrm>
        </p:spPr>
        <p:txBody>
          <a:bodyPr>
            <a:normAutofit fontScale="90000"/>
          </a:bodyPr>
          <a:lstStyle/>
          <a:p>
            <a:pPr algn="l">
              <a:defRPr/>
            </a:pPr>
            <a:r>
              <a:rPr lang="es-ES_tradnl" sz="2401" dirty="0"/>
              <a:t>Objetivos de la asignatura</a:t>
            </a:r>
            <a:endParaRPr lang="es-ES" sz="2401" dirty="0"/>
          </a:p>
        </p:txBody>
      </p:sp>
      <p:sp>
        <p:nvSpPr>
          <p:cNvPr id="8" name="3 Flecha derecha"/>
          <p:cNvSpPr/>
          <p:nvPr/>
        </p:nvSpPr>
        <p:spPr>
          <a:xfrm>
            <a:off x="4895850" y="519113"/>
            <a:ext cx="431800" cy="325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 name="4 CuadroTexto"/>
          <p:cNvSpPr txBox="1"/>
          <p:nvPr/>
        </p:nvSpPr>
        <p:spPr>
          <a:xfrm>
            <a:off x="5580063" y="412750"/>
            <a:ext cx="2376487" cy="415925"/>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s-ES_tradnl" sz="2101" dirty="0"/>
              <a:t>COMPETENCIAS</a:t>
            </a:r>
            <a:endParaRPr lang="es-ES" sz="210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250825" y="303213"/>
            <a:ext cx="8642350" cy="923925"/>
          </a:xfrm>
          <a:prstGeom prst="rect">
            <a:avLst/>
          </a:prstGeom>
          <a:noFill/>
          <a:ln w="9525">
            <a:noFill/>
            <a:miter lim="800000"/>
            <a:headEnd/>
            <a:tailEnd/>
          </a:ln>
          <a:effectLst/>
        </p:spPr>
        <p:txBody>
          <a:bodyPr lIns="68601" tIns="34301" rIns="68601" bIns="34301">
            <a:spAutoFit/>
          </a:bodyPr>
          <a:lstStyle/>
          <a:p>
            <a:pPr defTabSz="685983" eaLnBrk="1" hangingPunct="1">
              <a:defRPr/>
            </a:pPr>
            <a:r>
              <a:rPr lang="es-ES_tradnl" sz="2101" b="1" u="sng" dirty="0">
                <a:solidFill>
                  <a:schemeClr val="tx1"/>
                </a:solidFill>
                <a:latin typeface="Times New Roman" pitchFamily="18" charset="0"/>
                <a:cs typeface="Arial" pitchFamily="34" charset="0"/>
              </a:rPr>
              <a:t>Prototipo de horno continuo con varios magnetrones en línea trabajando simultáneamente</a:t>
            </a:r>
            <a:endParaRPr lang="es-ES" sz="2101" b="1" u="sng" dirty="0">
              <a:solidFill>
                <a:schemeClr val="tx1"/>
              </a:solidFill>
              <a:latin typeface="Times New Roman" pitchFamily="18" charset="0"/>
              <a:cs typeface="Arial" pitchFamily="34" charset="0"/>
            </a:endParaRPr>
          </a:p>
          <a:p>
            <a:pPr defTabSz="685983" eaLnBrk="1" hangingPunct="1">
              <a:defRPr/>
            </a:pPr>
            <a:endParaRPr lang="es-ES" sz="1350" dirty="0">
              <a:solidFill>
                <a:schemeClr val="tx1"/>
              </a:solidFill>
              <a:cs typeface="Arial" pitchFamily="34" charset="0"/>
            </a:endParaRPr>
          </a:p>
        </p:txBody>
      </p:sp>
      <p:pic>
        <p:nvPicPr>
          <p:cNvPr id="21507" name="Picture 3" descr="horno continuo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613" y="1060450"/>
            <a:ext cx="6573837"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defRPr/>
            </a:pPr>
            <a:r>
              <a:rPr lang="es-ES_tradnl" sz="2401" dirty="0"/>
              <a:t>Contenidos</a:t>
            </a:r>
            <a:endParaRPr lang="es-ES" dirty="0"/>
          </a:p>
        </p:txBody>
      </p:sp>
      <p:sp>
        <p:nvSpPr>
          <p:cNvPr id="5" name="1 Título"/>
          <p:cNvSpPr txBox="1">
            <a:spLocks/>
          </p:cNvSpPr>
          <p:nvPr/>
        </p:nvSpPr>
        <p:spPr>
          <a:xfrm>
            <a:off x="4283968" y="131586"/>
            <a:ext cx="3583415" cy="712232"/>
          </a:xfrm>
          <a:prstGeom prst="rect">
            <a:avLst/>
          </a:prstGeom>
        </p:spPr>
        <p:style>
          <a:lnRef idx="0">
            <a:schemeClr val="accent1"/>
          </a:lnRef>
          <a:fillRef idx="3">
            <a:schemeClr val="accent1"/>
          </a:fillRef>
          <a:effectRef idx="3">
            <a:schemeClr val="accent1"/>
          </a:effectRef>
          <a:fontRef idx="minor">
            <a:schemeClr val="lt1"/>
          </a:fontRef>
        </p:style>
        <p:txBody>
          <a:bodyPr lIns="68601" tIns="34301" rIns="68601" bIns="34301" anchor="ctr">
            <a:normAutofit/>
          </a:bodyPr>
          <a:lstStyle/>
          <a:p>
            <a:pPr algn="ctr" defTabSz="685983" eaLnBrk="1" fontAlgn="auto" hangingPunct="1">
              <a:spcAft>
                <a:spcPts val="0"/>
              </a:spcAft>
              <a:defRPr/>
            </a:pPr>
            <a:r>
              <a:rPr lang="es-ES_tradnl" sz="2400" dirty="0"/>
              <a:t>Bioenergía forestal</a:t>
            </a:r>
            <a:endParaRPr lang="es-ES" sz="2400" dirty="0"/>
          </a:p>
        </p:txBody>
      </p:sp>
      <p:graphicFrame>
        <p:nvGraphicFramePr>
          <p:cNvPr id="6" name="Marcador de contenido 5"/>
          <p:cNvGraphicFramePr>
            <a:graphicFrameLocks noGrp="1"/>
          </p:cNvGraphicFramePr>
          <p:nvPr>
            <p:ph idx="1"/>
          </p:nvPr>
        </p:nvGraphicFramePr>
        <p:xfrm>
          <a:off x="534988" y="1204913"/>
          <a:ext cx="8069262" cy="3678238"/>
        </p:xfrm>
        <a:graphic>
          <a:graphicData uri="http://schemas.openxmlformats.org/drawingml/2006/table">
            <a:tbl>
              <a:tblPr>
                <a:tableStyleId>{5C22544A-7EE6-4342-B048-85BDC9FD1C3A}</a:tableStyleId>
              </a:tblPr>
              <a:tblGrid>
                <a:gridCol w="6108507">
                  <a:extLst>
                    <a:ext uri="{9D8B030D-6E8A-4147-A177-3AD203B41FA5}">
                      <a16:colId xmlns:a16="http://schemas.microsoft.com/office/drawing/2014/main" val="4153298366"/>
                    </a:ext>
                  </a:extLst>
                </a:gridCol>
                <a:gridCol w="953023">
                  <a:extLst>
                    <a:ext uri="{9D8B030D-6E8A-4147-A177-3AD203B41FA5}">
                      <a16:colId xmlns:a16="http://schemas.microsoft.com/office/drawing/2014/main" val="1187256335"/>
                    </a:ext>
                  </a:extLst>
                </a:gridCol>
                <a:gridCol w="1007732">
                  <a:extLst>
                    <a:ext uri="{9D8B030D-6E8A-4147-A177-3AD203B41FA5}">
                      <a16:colId xmlns:a16="http://schemas.microsoft.com/office/drawing/2014/main" val="3602709652"/>
                    </a:ext>
                  </a:extLst>
                </a:gridCol>
              </a:tblGrid>
              <a:tr h="480046">
                <a:tc>
                  <a:txBody>
                    <a:bodyPr/>
                    <a:lstStyle/>
                    <a:p>
                      <a:pPr>
                        <a:lnSpc>
                          <a:spcPct val="150000"/>
                        </a:lnSpc>
                        <a:spcAft>
                          <a:spcPts val="0"/>
                        </a:spcAft>
                      </a:pPr>
                      <a:r>
                        <a:rPr lang="es-ES" sz="1000">
                          <a:effectLst/>
                        </a:rPr>
                        <a:t>Unidad didáctica </a:t>
                      </a:r>
                      <a:endParaRPr lang="es-ES" sz="1800">
                        <a:effectLst/>
                        <a:latin typeface="Times New Roman" panose="02020603050405020304" pitchFamily="18" charset="0"/>
                        <a:ea typeface="Times New Roman" panose="02020603050405020304" pitchFamily="18" charset="0"/>
                      </a:endParaRPr>
                    </a:p>
                  </a:txBody>
                  <a:tcPr marL="68570" marR="68570" marT="0" marB="0"/>
                </a:tc>
                <a:tc>
                  <a:txBody>
                    <a:bodyPr/>
                    <a:lstStyle/>
                    <a:p>
                      <a:pPr>
                        <a:lnSpc>
                          <a:spcPct val="150000"/>
                        </a:lnSpc>
                        <a:spcAft>
                          <a:spcPts val="0"/>
                        </a:spcAft>
                      </a:pPr>
                      <a:r>
                        <a:rPr lang="es-ES" sz="1000">
                          <a:effectLst/>
                        </a:rPr>
                        <a:t>Trab. Presencial </a:t>
                      </a:r>
                      <a:endParaRPr lang="es-ES" sz="1800">
                        <a:effectLst/>
                        <a:latin typeface="Times New Roman" panose="02020603050405020304" pitchFamily="18" charset="0"/>
                        <a:ea typeface="Times New Roman" panose="02020603050405020304" pitchFamily="18" charset="0"/>
                      </a:endParaRPr>
                    </a:p>
                  </a:txBody>
                  <a:tcPr marL="68570" marR="68570" marT="0" marB="0"/>
                </a:tc>
                <a:tc>
                  <a:txBody>
                    <a:bodyPr/>
                    <a:lstStyle/>
                    <a:p>
                      <a:pPr>
                        <a:lnSpc>
                          <a:spcPct val="150000"/>
                        </a:lnSpc>
                        <a:spcAft>
                          <a:spcPts val="0"/>
                        </a:spcAft>
                      </a:pPr>
                      <a:r>
                        <a:rPr lang="es-ES" sz="1000">
                          <a:effectLst/>
                        </a:rPr>
                        <a:t>Trab. no presencial </a:t>
                      </a:r>
                      <a:endParaRPr lang="es-ES" sz="1800">
                        <a:effectLst/>
                        <a:latin typeface="Times New Roman" panose="02020603050405020304" pitchFamily="18" charset="0"/>
                        <a:ea typeface="Times New Roman" panose="02020603050405020304" pitchFamily="18" charset="0"/>
                      </a:endParaRPr>
                    </a:p>
                  </a:txBody>
                  <a:tcPr marL="68570" marR="68570" marT="0" marB="0"/>
                </a:tc>
                <a:extLst>
                  <a:ext uri="{0D108BD9-81ED-4DB2-BD59-A6C34878D82A}">
                    <a16:rowId xmlns:a16="http://schemas.microsoft.com/office/drawing/2014/main" val="1004703072"/>
                  </a:ext>
                </a:extLst>
              </a:tr>
              <a:tr h="240023">
                <a:tc>
                  <a:txBody>
                    <a:bodyPr/>
                    <a:lstStyle/>
                    <a:p>
                      <a:pPr>
                        <a:lnSpc>
                          <a:spcPct val="150000"/>
                        </a:lnSpc>
                        <a:spcAft>
                          <a:spcPts val="0"/>
                        </a:spcAft>
                      </a:pPr>
                      <a:r>
                        <a:rPr lang="es-ES" sz="1000">
                          <a:effectLst/>
                        </a:rPr>
                        <a:t>TEMA 1: INTRODUCCIÓN A LA BIOMASA AGRÍCOLA Y FORESTAL </a:t>
                      </a:r>
                      <a:endParaRPr lang="es-ES" sz="1800">
                        <a:effectLst/>
                        <a:latin typeface="Times New Roman" panose="02020603050405020304" pitchFamily="18" charset="0"/>
                        <a:ea typeface="Times New Roman" panose="02020603050405020304" pitchFamily="18" charset="0"/>
                      </a:endParaRPr>
                    </a:p>
                  </a:txBody>
                  <a:tcPr marL="68570" marR="68570" marT="0" marB="0"/>
                </a:tc>
                <a:tc>
                  <a:txBody>
                    <a:bodyPr/>
                    <a:lstStyle/>
                    <a:p>
                      <a:pPr algn="r">
                        <a:lnSpc>
                          <a:spcPct val="150000"/>
                        </a:lnSpc>
                        <a:spcAft>
                          <a:spcPts val="0"/>
                        </a:spcAft>
                      </a:pPr>
                      <a:r>
                        <a:rPr lang="es-ES" sz="1000">
                          <a:effectLst/>
                        </a:rPr>
                        <a:t>2,00</a:t>
                      </a:r>
                      <a:endParaRPr lang="es-ES" sz="1800">
                        <a:effectLst/>
                        <a:latin typeface="Times New Roman" panose="02020603050405020304" pitchFamily="18" charset="0"/>
                        <a:ea typeface="Times New Roman" panose="02020603050405020304" pitchFamily="18" charset="0"/>
                      </a:endParaRPr>
                    </a:p>
                  </a:txBody>
                  <a:tcPr marL="68570" marR="68570" marT="0" marB="0" anchor="b"/>
                </a:tc>
                <a:tc>
                  <a:txBody>
                    <a:bodyPr/>
                    <a:lstStyle/>
                    <a:p>
                      <a:pPr algn="r">
                        <a:lnSpc>
                          <a:spcPct val="150000"/>
                        </a:lnSpc>
                        <a:spcAft>
                          <a:spcPts val="0"/>
                        </a:spcAft>
                      </a:pPr>
                      <a:r>
                        <a:rPr lang="es-ES" sz="1000">
                          <a:effectLst/>
                        </a:rPr>
                        <a:t>3,00</a:t>
                      </a:r>
                      <a:endParaRPr lang="es-ES" sz="1800">
                        <a:effectLst/>
                        <a:latin typeface="Times New Roman" panose="02020603050405020304" pitchFamily="18" charset="0"/>
                        <a:ea typeface="Times New Roman" panose="02020603050405020304" pitchFamily="18" charset="0"/>
                      </a:endParaRPr>
                    </a:p>
                  </a:txBody>
                  <a:tcPr marL="68570" marR="68570" marT="0" marB="0" anchor="b"/>
                </a:tc>
                <a:extLst>
                  <a:ext uri="{0D108BD9-81ED-4DB2-BD59-A6C34878D82A}">
                    <a16:rowId xmlns:a16="http://schemas.microsoft.com/office/drawing/2014/main" val="2972275859"/>
                  </a:ext>
                </a:extLst>
              </a:tr>
              <a:tr h="240023">
                <a:tc>
                  <a:txBody>
                    <a:bodyPr/>
                    <a:lstStyle/>
                    <a:p>
                      <a:pPr>
                        <a:lnSpc>
                          <a:spcPct val="150000"/>
                        </a:lnSpc>
                        <a:spcAft>
                          <a:spcPts val="0"/>
                        </a:spcAft>
                      </a:pPr>
                      <a:r>
                        <a:rPr lang="es-ES" sz="1000">
                          <a:effectLst/>
                        </a:rPr>
                        <a:t>TEMA 2: CARACTERIZACIÓN DE BIOMASA SÓLIDA</a:t>
                      </a:r>
                      <a:endParaRPr lang="es-ES" sz="1800">
                        <a:effectLst/>
                        <a:latin typeface="Times New Roman" panose="02020603050405020304" pitchFamily="18" charset="0"/>
                        <a:ea typeface="Times New Roman" panose="02020603050405020304" pitchFamily="18" charset="0"/>
                      </a:endParaRPr>
                    </a:p>
                  </a:txBody>
                  <a:tcPr marL="68570" marR="68570" marT="0" marB="0"/>
                </a:tc>
                <a:tc>
                  <a:txBody>
                    <a:bodyPr/>
                    <a:lstStyle/>
                    <a:p>
                      <a:pPr algn="r">
                        <a:lnSpc>
                          <a:spcPct val="150000"/>
                        </a:lnSpc>
                        <a:spcAft>
                          <a:spcPts val="0"/>
                        </a:spcAft>
                      </a:pPr>
                      <a:r>
                        <a:rPr lang="es-ES" sz="1000">
                          <a:effectLst/>
                        </a:rPr>
                        <a:t>5,00</a:t>
                      </a:r>
                      <a:endParaRPr lang="es-ES" sz="1800">
                        <a:effectLst/>
                        <a:latin typeface="Times New Roman" panose="02020603050405020304" pitchFamily="18" charset="0"/>
                        <a:ea typeface="Times New Roman" panose="02020603050405020304" pitchFamily="18" charset="0"/>
                      </a:endParaRPr>
                    </a:p>
                  </a:txBody>
                  <a:tcPr marL="68570" marR="68570" marT="0" marB="0" anchor="b"/>
                </a:tc>
                <a:tc>
                  <a:txBody>
                    <a:bodyPr/>
                    <a:lstStyle/>
                    <a:p>
                      <a:pPr algn="r">
                        <a:lnSpc>
                          <a:spcPct val="150000"/>
                        </a:lnSpc>
                        <a:spcAft>
                          <a:spcPts val="0"/>
                        </a:spcAft>
                      </a:pPr>
                      <a:r>
                        <a:rPr lang="es-ES" sz="1000">
                          <a:effectLst/>
                        </a:rPr>
                        <a:t>7,50</a:t>
                      </a:r>
                      <a:endParaRPr lang="es-ES" sz="1800">
                        <a:effectLst/>
                        <a:latin typeface="Times New Roman" panose="02020603050405020304" pitchFamily="18" charset="0"/>
                        <a:ea typeface="Times New Roman" panose="02020603050405020304" pitchFamily="18" charset="0"/>
                      </a:endParaRPr>
                    </a:p>
                  </a:txBody>
                  <a:tcPr marL="68570" marR="68570" marT="0" marB="0" anchor="b"/>
                </a:tc>
                <a:extLst>
                  <a:ext uri="{0D108BD9-81ED-4DB2-BD59-A6C34878D82A}">
                    <a16:rowId xmlns:a16="http://schemas.microsoft.com/office/drawing/2014/main" val="3393907151"/>
                  </a:ext>
                </a:extLst>
              </a:tr>
              <a:tr h="240023">
                <a:tc>
                  <a:txBody>
                    <a:bodyPr/>
                    <a:lstStyle/>
                    <a:p>
                      <a:pPr>
                        <a:lnSpc>
                          <a:spcPct val="150000"/>
                        </a:lnSpc>
                        <a:spcAft>
                          <a:spcPts val="0"/>
                        </a:spcAft>
                      </a:pPr>
                      <a:r>
                        <a:rPr lang="es-ES" sz="1000">
                          <a:effectLst/>
                        </a:rPr>
                        <a:t>TEMA 3: SISTEMAS DE CUANTIFICACIÓN E INVENTARIACIÓN DE BIOMASA</a:t>
                      </a:r>
                      <a:endParaRPr lang="es-ES" sz="1800">
                        <a:effectLst/>
                        <a:latin typeface="Times New Roman" panose="02020603050405020304" pitchFamily="18" charset="0"/>
                        <a:ea typeface="Times New Roman" panose="02020603050405020304" pitchFamily="18" charset="0"/>
                      </a:endParaRPr>
                    </a:p>
                  </a:txBody>
                  <a:tcPr marL="68570" marR="68570" marT="0" marB="0"/>
                </a:tc>
                <a:tc>
                  <a:txBody>
                    <a:bodyPr/>
                    <a:lstStyle/>
                    <a:p>
                      <a:pPr algn="r">
                        <a:lnSpc>
                          <a:spcPct val="150000"/>
                        </a:lnSpc>
                        <a:spcAft>
                          <a:spcPts val="0"/>
                        </a:spcAft>
                      </a:pPr>
                      <a:r>
                        <a:rPr lang="es-ES" sz="1000">
                          <a:effectLst/>
                        </a:rPr>
                        <a:t>5,00</a:t>
                      </a:r>
                      <a:endParaRPr lang="es-ES" sz="1800">
                        <a:effectLst/>
                        <a:latin typeface="Times New Roman" panose="02020603050405020304" pitchFamily="18" charset="0"/>
                        <a:ea typeface="Times New Roman" panose="02020603050405020304" pitchFamily="18" charset="0"/>
                      </a:endParaRPr>
                    </a:p>
                  </a:txBody>
                  <a:tcPr marL="68570" marR="68570" marT="0" marB="0" anchor="b"/>
                </a:tc>
                <a:tc>
                  <a:txBody>
                    <a:bodyPr/>
                    <a:lstStyle/>
                    <a:p>
                      <a:pPr algn="r">
                        <a:lnSpc>
                          <a:spcPct val="150000"/>
                        </a:lnSpc>
                        <a:spcAft>
                          <a:spcPts val="0"/>
                        </a:spcAft>
                      </a:pPr>
                      <a:r>
                        <a:rPr lang="es-ES" sz="1000">
                          <a:effectLst/>
                        </a:rPr>
                        <a:t>7,50</a:t>
                      </a:r>
                      <a:endParaRPr lang="es-ES" sz="1800">
                        <a:effectLst/>
                        <a:latin typeface="Times New Roman" panose="02020603050405020304" pitchFamily="18" charset="0"/>
                        <a:ea typeface="Times New Roman" panose="02020603050405020304" pitchFamily="18" charset="0"/>
                      </a:endParaRPr>
                    </a:p>
                  </a:txBody>
                  <a:tcPr marL="68570" marR="68570" marT="0" marB="0" anchor="b"/>
                </a:tc>
                <a:extLst>
                  <a:ext uri="{0D108BD9-81ED-4DB2-BD59-A6C34878D82A}">
                    <a16:rowId xmlns:a16="http://schemas.microsoft.com/office/drawing/2014/main" val="4192042462"/>
                  </a:ext>
                </a:extLst>
              </a:tr>
              <a:tr h="317916">
                <a:tc>
                  <a:txBody>
                    <a:bodyPr/>
                    <a:lstStyle/>
                    <a:p>
                      <a:pPr>
                        <a:lnSpc>
                          <a:spcPct val="150000"/>
                        </a:lnSpc>
                        <a:spcAft>
                          <a:spcPts val="0"/>
                        </a:spcAft>
                      </a:pPr>
                      <a:r>
                        <a:rPr lang="es-ES" sz="1000">
                          <a:effectLst/>
                        </a:rPr>
                        <a:t>TEMA 4: SISTEMAS DE RECOLECCIÓN DE BIOMASA AGRÍCOLA Y FORESTAL Y PRETRATAMIENTO  </a:t>
                      </a:r>
                      <a:endParaRPr lang="es-ES" sz="1800">
                        <a:effectLst/>
                        <a:latin typeface="Times New Roman" panose="02020603050405020304" pitchFamily="18" charset="0"/>
                        <a:ea typeface="Times New Roman" panose="02020603050405020304" pitchFamily="18" charset="0"/>
                      </a:endParaRPr>
                    </a:p>
                  </a:txBody>
                  <a:tcPr marL="68570" marR="68570" marT="0" marB="0"/>
                </a:tc>
                <a:tc>
                  <a:txBody>
                    <a:bodyPr/>
                    <a:lstStyle/>
                    <a:p>
                      <a:pPr algn="r">
                        <a:lnSpc>
                          <a:spcPct val="150000"/>
                        </a:lnSpc>
                        <a:spcAft>
                          <a:spcPts val="0"/>
                        </a:spcAft>
                      </a:pPr>
                      <a:r>
                        <a:rPr lang="es-ES" sz="1000">
                          <a:effectLst/>
                        </a:rPr>
                        <a:t>5,00</a:t>
                      </a:r>
                      <a:endParaRPr lang="es-ES" sz="1800">
                        <a:effectLst/>
                        <a:latin typeface="Times New Roman" panose="02020603050405020304" pitchFamily="18" charset="0"/>
                        <a:ea typeface="Times New Roman" panose="02020603050405020304" pitchFamily="18" charset="0"/>
                      </a:endParaRPr>
                    </a:p>
                  </a:txBody>
                  <a:tcPr marL="68570" marR="68570" marT="0" marB="0" anchor="b"/>
                </a:tc>
                <a:tc>
                  <a:txBody>
                    <a:bodyPr/>
                    <a:lstStyle/>
                    <a:p>
                      <a:pPr algn="r">
                        <a:lnSpc>
                          <a:spcPct val="150000"/>
                        </a:lnSpc>
                        <a:spcAft>
                          <a:spcPts val="0"/>
                        </a:spcAft>
                      </a:pPr>
                      <a:r>
                        <a:rPr lang="es-ES" sz="1000">
                          <a:effectLst/>
                        </a:rPr>
                        <a:t>7,50</a:t>
                      </a:r>
                      <a:endParaRPr lang="es-ES" sz="1800">
                        <a:effectLst/>
                        <a:latin typeface="Times New Roman" panose="02020603050405020304" pitchFamily="18" charset="0"/>
                        <a:ea typeface="Times New Roman" panose="02020603050405020304" pitchFamily="18" charset="0"/>
                      </a:endParaRPr>
                    </a:p>
                  </a:txBody>
                  <a:tcPr marL="68570" marR="68570" marT="0" marB="0" anchor="b"/>
                </a:tc>
                <a:extLst>
                  <a:ext uri="{0D108BD9-81ED-4DB2-BD59-A6C34878D82A}">
                    <a16:rowId xmlns:a16="http://schemas.microsoft.com/office/drawing/2014/main" val="2995527512"/>
                  </a:ext>
                </a:extLst>
              </a:tr>
              <a:tr h="240023">
                <a:tc>
                  <a:txBody>
                    <a:bodyPr/>
                    <a:lstStyle/>
                    <a:p>
                      <a:pPr>
                        <a:lnSpc>
                          <a:spcPct val="150000"/>
                        </a:lnSpc>
                        <a:spcAft>
                          <a:spcPts val="0"/>
                        </a:spcAft>
                      </a:pPr>
                      <a:r>
                        <a:rPr lang="es-ES" sz="1000" dirty="0">
                          <a:effectLst/>
                        </a:rPr>
                        <a:t>TEMA 5: MODELADO DE SISTEMAS LOGÍSTICOS PARA ABASTECIMIENTO DE </a:t>
                      </a:r>
                      <a:r>
                        <a:rPr lang="es-ES" sz="1000" dirty="0" smtClean="0">
                          <a:effectLst/>
                        </a:rPr>
                        <a:t>BIOMASA</a:t>
                      </a:r>
                      <a:endParaRPr lang="es-ES" sz="1800" dirty="0">
                        <a:effectLst/>
                        <a:latin typeface="Times New Roman" panose="02020603050405020304" pitchFamily="18" charset="0"/>
                        <a:ea typeface="Times New Roman" panose="02020603050405020304" pitchFamily="18" charset="0"/>
                      </a:endParaRPr>
                    </a:p>
                  </a:txBody>
                  <a:tcPr marL="68570" marR="68570" marT="0" marB="0"/>
                </a:tc>
                <a:tc>
                  <a:txBody>
                    <a:bodyPr/>
                    <a:lstStyle/>
                    <a:p>
                      <a:pPr algn="r">
                        <a:lnSpc>
                          <a:spcPct val="150000"/>
                        </a:lnSpc>
                        <a:spcAft>
                          <a:spcPts val="0"/>
                        </a:spcAft>
                      </a:pPr>
                      <a:r>
                        <a:rPr lang="es-ES" sz="1000" dirty="0">
                          <a:effectLst/>
                        </a:rPr>
                        <a:t>5,00</a:t>
                      </a:r>
                      <a:endParaRPr lang="es-ES" sz="1800" dirty="0">
                        <a:effectLst/>
                        <a:latin typeface="Times New Roman" panose="02020603050405020304" pitchFamily="18" charset="0"/>
                        <a:ea typeface="Times New Roman" panose="02020603050405020304" pitchFamily="18" charset="0"/>
                      </a:endParaRPr>
                    </a:p>
                  </a:txBody>
                  <a:tcPr marL="68570" marR="68570" marT="0" marB="0" anchor="b"/>
                </a:tc>
                <a:tc>
                  <a:txBody>
                    <a:bodyPr/>
                    <a:lstStyle/>
                    <a:p>
                      <a:pPr algn="r">
                        <a:lnSpc>
                          <a:spcPct val="150000"/>
                        </a:lnSpc>
                        <a:spcAft>
                          <a:spcPts val="0"/>
                        </a:spcAft>
                      </a:pPr>
                      <a:r>
                        <a:rPr lang="es-ES" sz="1000">
                          <a:effectLst/>
                        </a:rPr>
                        <a:t>7,50</a:t>
                      </a:r>
                      <a:endParaRPr lang="es-ES" sz="1800">
                        <a:effectLst/>
                        <a:latin typeface="Times New Roman" panose="02020603050405020304" pitchFamily="18" charset="0"/>
                        <a:ea typeface="Times New Roman" panose="02020603050405020304" pitchFamily="18" charset="0"/>
                      </a:endParaRPr>
                    </a:p>
                  </a:txBody>
                  <a:tcPr marL="68570" marR="68570" marT="0" marB="0" anchor="b"/>
                </a:tc>
                <a:extLst>
                  <a:ext uri="{0D108BD9-81ED-4DB2-BD59-A6C34878D82A}">
                    <a16:rowId xmlns:a16="http://schemas.microsoft.com/office/drawing/2014/main" val="592407956"/>
                  </a:ext>
                </a:extLst>
              </a:tr>
              <a:tr h="240023">
                <a:tc>
                  <a:txBody>
                    <a:bodyPr/>
                    <a:lstStyle/>
                    <a:p>
                      <a:pPr>
                        <a:lnSpc>
                          <a:spcPct val="150000"/>
                        </a:lnSpc>
                        <a:spcAft>
                          <a:spcPts val="0"/>
                        </a:spcAft>
                      </a:pPr>
                      <a:r>
                        <a:rPr lang="es-ES" sz="1000">
                          <a:effectLst/>
                        </a:rPr>
                        <a:t>TEMA 6: GENERACIÓN DE POTENCIA-CICLOS DE VAPOR </a:t>
                      </a:r>
                      <a:endParaRPr lang="es-ES" sz="1800">
                        <a:effectLst/>
                        <a:latin typeface="Times New Roman" panose="02020603050405020304" pitchFamily="18" charset="0"/>
                        <a:ea typeface="Times New Roman" panose="02020603050405020304" pitchFamily="18" charset="0"/>
                      </a:endParaRPr>
                    </a:p>
                  </a:txBody>
                  <a:tcPr marL="68570" marR="68570" marT="0" marB="0"/>
                </a:tc>
                <a:tc>
                  <a:txBody>
                    <a:bodyPr/>
                    <a:lstStyle/>
                    <a:p>
                      <a:pPr algn="r">
                        <a:lnSpc>
                          <a:spcPct val="150000"/>
                        </a:lnSpc>
                        <a:spcAft>
                          <a:spcPts val="0"/>
                        </a:spcAft>
                      </a:pPr>
                      <a:r>
                        <a:rPr lang="es-ES" sz="1000">
                          <a:effectLst/>
                        </a:rPr>
                        <a:t>10,00</a:t>
                      </a:r>
                      <a:endParaRPr lang="es-ES" sz="1800">
                        <a:effectLst/>
                        <a:latin typeface="Times New Roman" panose="02020603050405020304" pitchFamily="18" charset="0"/>
                        <a:ea typeface="Times New Roman" panose="02020603050405020304" pitchFamily="18" charset="0"/>
                      </a:endParaRPr>
                    </a:p>
                  </a:txBody>
                  <a:tcPr marL="68570" marR="68570" marT="0" marB="0" anchor="b"/>
                </a:tc>
                <a:tc>
                  <a:txBody>
                    <a:bodyPr/>
                    <a:lstStyle/>
                    <a:p>
                      <a:pPr algn="r">
                        <a:lnSpc>
                          <a:spcPct val="150000"/>
                        </a:lnSpc>
                        <a:spcAft>
                          <a:spcPts val="0"/>
                        </a:spcAft>
                      </a:pPr>
                      <a:r>
                        <a:rPr lang="es-ES" sz="1000">
                          <a:effectLst/>
                        </a:rPr>
                        <a:t>15,00</a:t>
                      </a:r>
                      <a:endParaRPr lang="es-ES" sz="1800">
                        <a:effectLst/>
                        <a:latin typeface="Times New Roman" panose="02020603050405020304" pitchFamily="18" charset="0"/>
                        <a:ea typeface="Times New Roman" panose="02020603050405020304" pitchFamily="18" charset="0"/>
                      </a:endParaRPr>
                    </a:p>
                  </a:txBody>
                  <a:tcPr marL="68570" marR="68570" marT="0" marB="0" anchor="b"/>
                </a:tc>
                <a:extLst>
                  <a:ext uri="{0D108BD9-81ED-4DB2-BD59-A6C34878D82A}">
                    <a16:rowId xmlns:a16="http://schemas.microsoft.com/office/drawing/2014/main" val="1022019630"/>
                  </a:ext>
                </a:extLst>
              </a:tr>
              <a:tr h="240023">
                <a:tc>
                  <a:txBody>
                    <a:bodyPr/>
                    <a:lstStyle/>
                    <a:p>
                      <a:pPr>
                        <a:lnSpc>
                          <a:spcPct val="150000"/>
                        </a:lnSpc>
                        <a:spcAft>
                          <a:spcPts val="0"/>
                        </a:spcAft>
                      </a:pPr>
                      <a:r>
                        <a:rPr lang="es-ES" sz="1000">
                          <a:effectLst/>
                        </a:rPr>
                        <a:t>TEMA 7: INSTALACIONES TÉRMICAS</a:t>
                      </a:r>
                      <a:endParaRPr lang="es-ES" sz="1800">
                        <a:effectLst/>
                        <a:latin typeface="Times New Roman" panose="02020603050405020304" pitchFamily="18" charset="0"/>
                        <a:ea typeface="Times New Roman" panose="02020603050405020304" pitchFamily="18" charset="0"/>
                      </a:endParaRPr>
                    </a:p>
                  </a:txBody>
                  <a:tcPr marL="68570" marR="68570" marT="0" marB="0"/>
                </a:tc>
                <a:tc>
                  <a:txBody>
                    <a:bodyPr/>
                    <a:lstStyle/>
                    <a:p>
                      <a:pPr algn="r">
                        <a:lnSpc>
                          <a:spcPct val="150000"/>
                        </a:lnSpc>
                        <a:spcAft>
                          <a:spcPts val="0"/>
                        </a:spcAft>
                      </a:pPr>
                      <a:r>
                        <a:rPr lang="es-ES" sz="1000">
                          <a:effectLst/>
                        </a:rPr>
                        <a:t>5,00</a:t>
                      </a:r>
                      <a:endParaRPr lang="es-ES" sz="1800">
                        <a:effectLst/>
                        <a:latin typeface="Times New Roman" panose="02020603050405020304" pitchFamily="18" charset="0"/>
                        <a:ea typeface="Times New Roman" panose="02020603050405020304" pitchFamily="18" charset="0"/>
                      </a:endParaRPr>
                    </a:p>
                  </a:txBody>
                  <a:tcPr marL="68570" marR="68570" marT="0" marB="0" anchor="b"/>
                </a:tc>
                <a:tc>
                  <a:txBody>
                    <a:bodyPr/>
                    <a:lstStyle/>
                    <a:p>
                      <a:pPr algn="r">
                        <a:lnSpc>
                          <a:spcPct val="150000"/>
                        </a:lnSpc>
                        <a:spcAft>
                          <a:spcPts val="0"/>
                        </a:spcAft>
                      </a:pPr>
                      <a:r>
                        <a:rPr lang="es-ES" sz="1000">
                          <a:effectLst/>
                        </a:rPr>
                        <a:t>7,50</a:t>
                      </a:r>
                      <a:endParaRPr lang="es-ES" sz="1800">
                        <a:effectLst/>
                        <a:latin typeface="Times New Roman" panose="02020603050405020304" pitchFamily="18" charset="0"/>
                        <a:ea typeface="Times New Roman" panose="02020603050405020304" pitchFamily="18" charset="0"/>
                      </a:endParaRPr>
                    </a:p>
                  </a:txBody>
                  <a:tcPr marL="68570" marR="68570" marT="0" marB="0" anchor="b"/>
                </a:tc>
                <a:extLst>
                  <a:ext uri="{0D108BD9-81ED-4DB2-BD59-A6C34878D82A}">
                    <a16:rowId xmlns:a16="http://schemas.microsoft.com/office/drawing/2014/main" val="1729408779"/>
                  </a:ext>
                </a:extLst>
              </a:tr>
              <a:tr h="240023">
                <a:tc>
                  <a:txBody>
                    <a:bodyPr/>
                    <a:lstStyle/>
                    <a:p>
                      <a:pPr>
                        <a:lnSpc>
                          <a:spcPct val="150000"/>
                        </a:lnSpc>
                        <a:spcAft>
                          <a:spcPts val="0"/>
                        </a:spcAft>
                      </a:pPr>
                      <a:r>
                        <a:rPr lang="es-ES" sz="1000">
                          <a:effectLst/>
                        </a:rPr>
                        <a:t>TEMA 8: SISTEMAS DE GASIFICACIÓN</a:t>
                      </a:r>
                      <a:endParaRPr lang="es-ES" sz="1800">
                        <a:effectLst/>
                        <a:latin typeface="Times New Roman" panose="02020603050405020304" pitchFamily="18" charset="0"/>
                        <a:ea typeface="Times New Roman" panose="02020603050405020304" pitchFamily="18" charset="0"/>
                      </a:endParaRPr>
                    </a:p>
                  </a:txBody>
                  <a:tcPr marL="68570" marR="68570" marT="0" marB="0"/>
                </a:tc>
                <a:tc>
                  <a:txBody>
                    <a:bodyPr/>
                    <a:lstStyle/>
                    <a:p>
                      <a:pPr algn="r">
                        <a:lnSpc>
                          <a:spcPct val="150000"/>
                        </a:lnSpc>
                        <a:spcAft>
                          <a:spcPts val="0"/>
                        </a:spcAft>
                      </a:pPr>
                      <a:r>
                        <a:rPr lang="es-ES" sz="1000">
                          <a:effectLst/>
                        </a:rPr>
                        <a:t>5,00</a:t>
                      </a:r>
                      <a:endParaRPr lang="es-ES" sz="1800">
                        <a:effectLst/>
                        <a:latin typeface="Times New Roman" panose="02020603050405020304" pitchFamily="18" charset="0"/>
                        <a:ea typeface="Times New Roman" panose="02020603050405020304" pitchFamily="18" charset="0"/>
                      </a:endParaRPr>
                    </a:p>
                  </a:txBody>
                  <a:tcPr marL="68570" marR="68570" marT="0" marB="0" anchor="b"/>
                </a:tc>
                <a:tc>
                  <a:txBody>
                    <a:bodyPr/>
                    <a:lstStyle/>
                    <a:p>
                      <a:pPr algn="r">
                        <a:lnSpc>
                          <a:spcPct val="150000"/>
                        </a:lnSpc>
                        <a:spcAft>
                          <a:spcPts val="0"/>
                        </a:spcAft>
                      </a:pPr>
                      <a:r>
                        <a:rPr lang="es-ES" sz="1000">
                          <a:effectLst/>
                        </a:rPr>
                        <a:t>12,00</a:t>
                      </a:r>
                      <a:endParaRPr lang="es-ES" sz="1800">
                        <a:effectLst/>
                        <a:latin typeface="Times New Roman" panose="02020603050405020304" pitchFamily="18" charset="0"/>
                        <a:ea typeface="Times New Roman" panose="02020603050405020304" pitchFamily="18" charset="0"/>
                      </a:endParaRPr>
                    </a:p>
                  </a:txBody>
                  <a:tcPr marL="68570" marR="68570" marT="0" marB="0" anchor="b"/>
                </a:tc>
                <a:extLst>
                  <a:ext uri="{0D108BD9-81ED-4DB2-BD59-A6C34878D82A}">
                    <a16:rowId xmlns:a16="http://schemas.microsoft.com/office/drawing/2014/main" val="709659916"/>
                  </a:ext>
                </a:extLst>
              </a:tr>
              <a:tr h="240023">
                <a:tc>
                  <a:txBody>
                    <a:bodyPr/>
                    <a:lstStyle/>
                    <a:p>
                      <a:pPr>
                        <a:lnSpc>
                          <a:spcPct val="150000"/>
                        </a:lnSpc>
                        <a:spcAft>
                          <a:spcPts val="0"/>
                        </a:spcAft>
                      </a:pPr>
                      <a:r>
                        <a:rPr lang="es-ES" sz="1000">
                          <a:effectLst/>
                        </a:rPr>
                        <a:t>TEMA 9: TECNOLOGÍA DE PRODUCCIÓN DE BIODIESEL</a:t>
                      </a:r>
                      <a:endParaRPr lang="es-ES" sz="1800">
                        <a:effectLst/>
                        <a:latin typeface="Times New Roman" panose="02020603050405020304" pitchFamily="18" charset="0"/>
                        <a:ea typeface="Times New Roman" panose="02020603050405020304" pitchFamily="18" charset="0"/>
                      </a:endParaRPr>
                    </a:p>
                  </a:txBody>
                  <a:tcPr marL="68570" marR="68570" marT="0" marB="0"/>
                </a:tc>
                <a:tc>
                  <a:txBody>
                    <a:bodyPr/>
                    <a:lstStyle/>
                    <a:p>
                      <a:pPr algn="r">
                        <a:lnSpc>
                          <a:spcPct val="150000"/>
                        </a:lnSpc>
                        <a:spcAft>
                          <a:spcPts val="0"/>
                        </a:spcAft>
                      </a:pPr>
                      <a:r>
                        <a:rPr lang="es-ES" sz="1000">
                          <a:effectLst/>
                        </a:rPr>
                        <a:t>5,00</a:t>
                      </a:r>
                      <a:endParaRPr lang="es-ES" sz="1800">
                        <a:effectLst/>
                        <a:latin typeface="Times New Roman" panose="02020603050405020304" pitchFamily="18" charset="0"/>
                        <a:ea typeface="Times New Roman" panose="02020603050405020304" pitchFamily="18" charset="0"/>
                      </a:endParaRPr>
                    </a:p>
                  </a:txBody>
                  <a:tcPr marL="68570" marR="68570" marT="0" marB="0" anchor="b"/>
                </a:tc>
                <a:tc>
                  <a:txBody>
                    <a:bodyPr/>
                    <a:lstStyle/>
                    <a:p>
                      <a:pPr algn="r">
                        <a:lnSpc>
                          <a:spcPct val="150000"/>
                        </a:lnSpc>
                        <a:spcAft>
                          <a:spcPts val="0"/>
                        </a:spcAft>
                      </a:pPr>
                      <a:r>
                        <a:rPr lang="es-ES" sz="1000">
                          <a:effectLst/>
                        </a:rPr>
                        <a:t>7,50</a:t>
                      </a:r>
                      <a:endParaRPr lang="es-ES" sz="1800">
                        <a:effectLst/>
                        <a:latin typeface="Times New Roman" panose="02020603050405020304" pitchFamily="18" charset="0"/>
                        <a:ea typeface="Times New Roman" panose="02020603050405020304" pitchFamily="18" charset="0"/>
                      </a:endParaRPr>
                    </a:p>
                  </a:txBody>
                  <a:tcPr marL="68570" marR="68570" marT="0" marB="0" anchor="b"/>
                </a:tc>
                <a:extLst>
                  <a:ext uri="{0D108BD9-81ED-4DB2-BD59-A6C34878D82A}">
                    <a16:rowId xmlns:a16="http://schemas.microsoft.com/office/drawing/2014/main" val="968217612"/>
                  </a:ext>
                </a:extLst>
              </a:tr>
              <a:tr h="240023">
                <a:tc>
                  <a:txBody>
                    <a:bodyPr/>
                    <a:lstStyle/>
                    <a:p>
                      <a:pPr>
                        <a:lnSpc>
                          <a:spcPct val="150000"/>
                        </a:lnSpc>
                        <a:spcAft>
                          <a:spcPts val="0"/>
                        </a:spcAft>
                      </a:pPr>
                      <a:r>
                        <a:rPr lang="es-ES" sz="1000">
                          <a:effectLst/>
                        </a:rPr>
                        <a:t>TEMA 10. DISEÑO DE BIORREACTORES</a:t>
                      </a:r>
                      <a:endParaRPr lang="es-ES" sz="1800">
                        <a:effectLst/>
                        <a:latin typeface="Times New Roman" panose="02020603050405020304" pitchFamily="18" charset="0"/>
                        <a:ea typeface="Times New Roman" panose="02020603050405020304" pitchFamily="18" charset="0"/>
                      </a:endParaRPr>
                    </a:p>
                  </a:txBody>
                  <a:tcPr marL="68570" marR="68570" marT="0" marB="0"/>
                </a:tc>
                <a:tc>
                  <a:txBody>
                    <a:bodyPr/>
                    <a:lstStyle/>
                    <a:p>
                      <a:pPr algn="r">
                        <a:lnSpc>
                          <a:spcPct val="150000"/>
                        </a:lnSpc>
                        <a:spcAft>
                          <a:spcPts val="0"/>
                        </a:spcAft>
                      </a:pPr>
                      <a:r>
                        <a:rPr lang="es-ES" sz="1000">
                          <a:effectLst/>
                        </a:rPr>
                        <a:t>5,00</a:t>
                      </a:r>
                      <a:endParaRPr lang="es-ES" sz="1800">
                        <a:effectLst/>
                        <a:latin typeface="Times New Roman" panose="02020603050405020304" pitchFamily="18" charset="0"/>
                        <a:ea typeface="Times New Roman" panose="02020603050405020304" pitchFamily="18" charset="0"/>
                      </a:endParaRPr>
                    </a:p>
                  </a:txBody>
                  <a:tcPr marL="68570" marR="68570" marT="0" marB="0" anchor="b"/>
                </a:tc>
                <a:tc>
                  <a:txBody>
                    <a:bodyPr/>
                    <a:lstStyle/>
                    <a:p>
                      <a:pPr algn="r">
                        <a:lnSpc>
                          <a:spcPct val="150000"/>
                        </a:lnSpc>
                        <a:spcAft>
                          <a:spcPts val="0"/>
                        </a:spcAft>
                      </a:pPr>
                      <a:r>
                        <a:rPr lang="es-ES" sz="1000">
                          <a:effectLst/>
                        </a:rPr>
                        <a:t>7,50</a:t>
                      </a:r>
                      <a:endParaRPr lang="es-ES" sz="1800">
                        <a:effectLst/>
                        <a:latin typeface="Times New Roman" panose="02020603050405020304" pitchFamily="18" charset="0"/>
                        <a:ea typeface="Times New Roman" panose="02020603050405020304" pitchFamily="18" charset="0"/>
                      </a:endParaRPr>
                    </a:p>
                  </a:txBody>
                  <a:tcPr marL="68570" marR="68570" marT="0" marB="0" anchor="b"/>
                </a:tc>
                <a:extLst>
                  <a:ext uri="{0D108BD9-81ED-4DB2-BD59-A6C34878D82A}">
                    <a16:rowId xmlns:a16="http://schemas.microsoft.com/office/drawing/2014/main" val="3987094273"/>
                  </a:ext>
                </a:extLst>
              </a:tr>
              <a:tr h="240023">
                <a:tc>
                  <a:txBody>
                    <a:bodyPr/>
                    <a:lstStyle/>
                    <a:p>
                      <a:pPr>
                        <a:lnSpc>
                          <a:spcPct val="150000"/>
                        </a:lnSpc>
                        <a:spcAft>
                          <a:spcPts val="0"/>
                        </a:spcAft>
                      </a:pPr>
                      <a:r>
                        <a:rPr lang="es-ES" sz="1000">
                          <a:effectLst/>
                        </a:rPr>
                        <a:t>TEMA 11: TECNOLOGÍA DE PRODUCCIÓN DE BIOETANOL</a:t>
                      </a:r>
                      <a:endParaRPr lang="es-ES" sz="1800">
                        <a:effectLst/>
                        <a:latin typeface="Times New Roman" panose="02020603050405020304" pitchFamily="18" charset="0"/>
                        <a:ea typeface="Times New Roman" panose="02020603050405020304" pitchFamily="18" charset="0"/>
                      </a:endParaRPr>
                    </a:p>
                  </a:txBody>
                  <a:tcPr marL="68570" marR="68570" marT="0" marB="0"/>
                </a:tc>
                <a:tc>
                  <a:txBody>
                    <a:bodyPr/>
                    <a:lstStyle/>
                    <a:p>
                      <a:pPr algn="r">
                        <a:lnSpc>
                          <a:spcPct val="150000"/>
                        </a:lnSpc>
                        <a:spcAft>
                          <a:spcPts val="0"/>
                        </a:spcAft>
                      </a:pPr>
                      <a:r>
                        <a:rPr lang="es-ES" sz="1000">
                          <a:effectLst/>
                        </a:rPr>
                        <a:t>5,00</a:t>
                      </a:r>
                      <a:endParaRPr lang="es-ES" sz="1800">
                        <a:effectLst/>
                        <a:latin typeface="Times New Roman" panose="02020603050405020304" pitchFamily="18" charset="0"/>
                        <a:ea typeface="Times New Roman" panose="02020603050405020304" pitchFamily="18" charset="0"/>
                      </a:endParaRPr>
                    </a:p>
                  </a:txBody>
                  <a:tcPr marL="68570" marR="68570" marT="0" marB="0" anchor="b"/>
                </a:tc>
                <a:tc>
                  <a:txBody>
                    <a:bodyPr/>
                    <a:lstStyle/>
                    <a:p>
                      <a:pPr algn="r">
                        <a:lnSpc>
                          <a:spcPct val="150000"/>
                        </a:lnSpc>
                        <a:spcAft>
                          <a:spcPts val="0"/>
                        </a:spcAft>
                      </a:pPr>
                      <a:r>
                        <a:rPr lang="es-ES" sz="1000">
                          <a:effectLst/>
                        </a:rPr>
                        <a:t>7,50</a:t>
                      </a:r>
                      <a:endParaRPr lang="es-ES" sz="1800">
                        <a:effectLst/>
                        <a:latin typeface="Times New Roman" panose="02020603050405020304" pitchFamily="18" charset="0"/>
                        <a:ea typeface="Times New Roman" panose="02020603050405020304" pitchFamily="18" charset="0"/>
                      </a:endParaRPr>
                    </a:p>
                  </a:txBody>
                  <a:tcPr marL="68570" marR="68570" marT="0" marB="0" anchor="b"/>
                </a:tc>
                <a:extLst>
                  <a:ext uri="{0D108BD9-81ED-4DB2-BD59-A6C34878D82A}">
                    <a16:rowId xmlns:a16="http://schemas.microsoft.com/office/drawing/2014/main" val="1150636641"/>
                  </a:ext>
                </a:extLst>
              </a:tr>
              <a:tr h="240023">
                <a:tc>
                  <a:txBody>
                    <a:bodyPr/>
                    <a:lstStyle/>
                    <a:p>
                      <a:pPr>
                        <a:lnSpc>
                          <a:spcPct val="150000"/>
                        </a:lnSpc>
                        <a:spcAft>
                          <a:spcPts val="0"/>
                        </a:spcAft>
                      </a:pPr>
                      <a:r>
                        <a:rPr lang="es-ES" sz="1000">
                          <a:effectLst/>
                        </a:rPr>
                        <a:t>TEMA 12: TECNOLOGÍA DEL BIOGAS</a:t>
                      </a:r>
                      <a:endParaRPr lang="es-ES" sz="1800">
                        <a:effectLst/>
                        <a:latin typeface="Times New Roman" panose="02020603050405020304" pitchFamily="18" charset="0"/>
                        <a:ea typeface="Times New Roman" panose="02020603050405020304" pitchFamily="18" charset="0"/>
                      </a:endParaRPr>
                    </a:p>
                  </a:txBody>
                  <a:tcPr marL="68570" marR="68570" marT="0" marB="0"/>
                </a:tc>
                <a:tc>
                  <a:txBody>
                    <a:bodyPr/>
                    <a:lstStyle/>
                    <a:p>
                      <a:pPr algn="r">
                        <a:lnSpc>
                          <a:spcPct val="150000"/>
                        </a:lnSpc>
                        <a:spcAft>
                          <a:spcPts val="0"/>
                        </a:spcAft>
                      </a:pPr>
                      <a:r>
                        <a:rPr lang="es-ES" sz="1000">
                          <a:effectLst/>
                        </a:rPr>
                        <a:t>3,00</a:t>
                      </a:r>
                      <a:endParaRPr lang="es-ES" sz="1800">
                        <a:effectLst/>
                        <a:latin typeface="Times New Roman" panose="02020603050405020304" pitchFamily="18" charset="0"/>
                        <a:ea typeface="Times New Roman" panose="02020603050405020304" pitchFamily="18" charset="0"/>
                      </a:endParaRPr>
                    </a:p>
                  </a:txBody>
                  <a:tcPr marL="68570" marR="68570" marT="0" marB="0" anchor="b"/>
                </a:tc>
                <a:tc>
                  <a:txBody>
                    <a:bodyPr/>
                    <a:lstStyle/>
                    <a:p>
                      <a:pPr algn="r">
                        <a:lnSpc>
                          <a:spcPct val="150000"/>
                        </a:lnSpc>
                        <a:spcAft>
                          <a:spcPts val="0"/>
                        </a:spcAft>
                      </a:pPr>
                      <a:r>
                        <a:rPr lang="es-ES" sz="1000" dirty="0">
                          <a:effectLst/>
                        </a:rPr>
                        <a:t>7,50</a:t>
                      </a:r>
                      <a:endParaRPr lang="es-ES" sz="1800" dirty="0">
                        <a:effectLst/>
                        <a:latin typeface="Times New Roman" panose="02020603050405020304" pitchFamily="18" charset="0"/>
                        <a:ea typeface="Times New Roman" panose="02020603050405020304" pitchFamily="18" charset="0"/>
                      </a:endParaRPr>
                    </a:p>
                  </a:txBody>
                  <a:tcPr marL="68570" marR="68570" marT="0" marB="0" anchor="b"/>
                </a:tc>
                <a:extLst>
                  <a:ext uri="{0D108BD9-81ED-4DB2-BD59-A6C34878D82A}">
                    <a16:rowId xmlns:a16="http://schemas.microsoft.com/office/drawing/2014/main" val="2850123340"/>
                  </a:ext>
                </a:extLst>
              </a:tr>
              <a:tr h="240023">
                <a:tc>
                  <a:txBody>
                    <a:bodyPr/>
                    <a:lstStyle/>
                    <a:p>
                      <a:pPr algn="r">
                        <a:lnSpc>
                          <a:spcPct val="150000"/>
                        </a:lnSpc>
                        <a:spcAft>
                          <a:spcPts val="0"/>
                        </a:spcAft>
                      </a:pPr>
                      <a:r>
                        <a:rPr lang="es-ES" sz="1000">
                          <a:effectLst/>
                        </a:rPr>
                        <a:t>Total horas </a:t>
                      </a:r>
                      <a:endParaRPr lang="es-ES" sz="1800">
                        <a:effectLst/>
                        <a:latin typeface="Times New Roman" panose="02020603050405020304" pitchFamily="18" charset="0"/>
                        <a:ea typeface="Times New Roman" panose="02020603050405020304" pitchFamily="18" charset="0"/>
                      </a:endParaRPr>
                    </a:p>
                  </a:txBody>
                  <a:tcPr marL="68570" marR="68570" marT="0" marB="0"/>
                </a:tc>
                <a:tc>
                  <a:txBody>
                    <a:bodyPr/>
                    <a:lstStyle/>
                    <a:p>
                      <a:pPr algn="r">
                        <a:lnSpc>
                          <a:spcPct val="150000"/>
                        </a:lnSpc>
                        <a:spcAft>
                          <a:spcPts val="0"/>
                        </a:spcAft>
                      </a:pPr>
                      <a:r>
                        <a:rPr lang="es-ES" sz="1000">
                          <a:effectLst/>
                        </a:rPr>
                        <a:t>60,00</a:t>
                      </a:r>
                      <a:endParaRPr lang="es-ES" sz="1800">
                        <a:effectLst/>
                        <a:latin typeface="Times New Roman" panose="02020603050405020304" pitchFamily="18" charset="0"/>
                        <a:ea typeface="Times New Roman" panose="02020603050405020304" pitchFamily="18" charset="0"/>
                      </a:endParaRPr>
                    </a:p>
                  </a:txBody>
                  <a:tcPr marL="68570" marR="68570" marT="0" marB="0" anchor="b"/>
                </a:tc>
                <a:tc>
                  <a:txBody>
                    <a:bodyPr/>
                    <a:lstStyle/>
                    <a:p>
                      <a:pPr algn="r">
                        <a:lnSpc>
                          <a:spcPct val="150000"/>
                        </a:lnSpc>
                        <a:spcAft>
                          <a:spcPts val="0"/>
                        </a:spcAft>
                      </a:pPr>
                      <a:r>
                        <a:rPr lang="es-ES" sz="1000" dirty="0">
                          <a:effectLst/>
                        </a:rPr>
                        <a:t>90,00</a:t>
                      </a:r>
                      <a:endParaRPr lang="es-ES" sz="1800" dirty="0">
                        <a:effectLst/>
                        <a:latin typeface="Times New Roman" panose="02020603050405020304" pitchFamily="18" charset="0"/>
                        <a:ea typeface="Times New Roman" panose="02020603050405020304" pitchFamily="18" charset="0"/>
                      </a:endParaRPr>
                    </a:p>
                  </a:txBody>
                  <a:tcPr marL="68570" marR="68570" marT="0" marB="0" anchor="b"/>
                </a:tc>
                <a:extLst>
                  <a:ext uri="{0D108BD9-81ED-4DB2-BD59-A6C34878D82A}">
                    <a16:rowId xmlns:a16="http://schemas.microsoft.com/office/drawing/2014/main" val="469053501"/>
                  </a:ext>
                </a:extLst>
              </a:tr>
            </a:tbl>
          </a:graphicData>
        </a:graphic>
      </p:graphicFrame>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defRPr/>
            </a:pPr>
            <a:r>
              <a:rPr lang="es-ES_tradnl" sz="2401" dirty="0"/>
              <a:t>Metodología</a:t>
            </a:r>
            <a:endParaRPr lang="es-ES" dirty="0"/>
          </a:p>
        </p:txBody>
      </p:sp>
      <p:sp>
        <p:nvSpPr>
          <p:cNvPr id="4" name="1 Título"/>
          <p:cNvSpPr txBox="1">
            <a:spLocks/>
          </p:cNvSpPr>
          <p:nvPr/>
        </p:nvSpPr>
        <p:spPr>
          <a:xfrm>
            <a:off x="5164779" y="131586"/>
            <a:ext cx="2702604" cy="712232"/>
          </a:xfrm>
          <a:prstGeom prst="rect">
            <a:avLst/>
          </a:prstGeom>
        </p:spPr>
        <p:style>
          <a:lnRef idx="0">
            <a:schemeClr val="accent1"/>
          </a:lnRef>
          <a:fillRef idx="3">
            <a:schemeClr val="accent1"/>
          </a:fillRef>
          <a:effectRef idx="3">
            <a:schemeClr val="accent1"/>
          </a:effectRef>
          <a:fontRef idx="minor">
            <a:schemeClr val="lt1"/>
          </a:fontRef>
        </p:style>
        <p:txBody>
          <a:bodyPr lIns="68601" tIns="34301" rIns="68601" bIns="34301" anchor="ctr">
            <a:normAutofit fontScale="77500" lnSpcReduction="20000"/>
          </a:bodyPr>
          <a:lstStyle/>
          <a:p>
            <a:pPr algn="ctr" defTabSz="685983" eaLnBrk="1" fontAlgn="auto" hangingPunct="1">
              <a:spcAft>
                <a:spcPts val="0"/>
              </a:spcAft>
              <a:defRPr/>
            </a:pPr>
            <a:r>
              <a:rPr lang="es-ES_tradnl" sz="3301" dirty="0"/>
              <a:t>Bioenergía forestal</a:t>
            </a:r>
            <a:endParaRPr lang="es-ES" sz="3301" dirty="0"/>
          </a:p>
        </p:txBody>
      </p:sp>
      <p:graphicFrame>
        <p:nvGraphicFramePr>
          <p:cNvPr id="7" name="3 Marcador de contenido"/>
          <p:cNvGraphicFramePr>
            <a:graphicFrameLocks/>
          </p:cNvGraphicFramePr>
          <p:nvPr/>
        </p:nvGraphicFramePr>
        <p:xfrm>
          <a:off x="457200" y="1347788"/>
          <a:ext cx="7715250" cy="3403600"/>
        </p:xfrm>
        <a:graphic>
          <a:graphicData uri="http://schemas.openxmlformats.org/drawingml/2006/table">
            <a:tbl>
              <a:tblPr/>
              <a:tblGrid>
                <a:gridCol w="2012673">
                  <a:extLst>
                    <a:ext uri="{9D8B030D-6E8A-4147-A177-3AD203B41FA5}">
                      <a16:colId xmlns:a16="http://schemas.microsoft.com/office/drawing/2014/main" val="20000"/>
                    </a:ext>
                  </a:extLst>
                </a:gridCol>
                <a:gridCol w="4696239">
                  <a:extLst>
                    <a:ext uri="{9D8B030D-6E8A-4147-A177-3AD203B41FA5}">
                      <a16:colId xmlns:a16="http://schemas.microsoft.com/office/drawing/2014/main" val="20001"/>
                    </a:ext>
                  </a:extLst>
                </a:gridCol>
                <a:gridCol w="1006338">
                  <a:extLst>
                    <a:ext uri="{9D8B030D-6E8A-4147-A177-3AD203B41FA5}">
                      <a16:colId xmlns:a16="http://schemas.microsoft.com/office/drawing/2014/main" val="20002"/>
                    </a:ext>
                  </a:extLst>
                </a:gridCol>
              </a:tblGrid>
              <a:tr h="170180">
                <a:tc>
                  <a:txBody>
                    <a:bodyPr/>
                    <a:lstStyle/>
                    <a:p>
                      <a:pPr>
                        <a:spcAft>
                          <a:spcPts val="0"/>
                        </a:spcAft>
                      </a:pPr>
                      <a:r>
                        <a:rPr lang="es-ES" sz="1100" b="1" dirty="0">
                          <a:latin typeface="Tahoma"/>
                          <a:ea typeface="Times New Roman"/>
                        </a:rPr>
                        <a:t>Nombre </a:t>
                      </a:r>
                      <a:endParaRPr lang="es-ES" sz="2100" dirty="0">
                        <a:latin typeface="Times New Roman"/>
                        <a:ea typeface="Times New Roman"/>
                      </a:endParaRPr>
                    </a:p>
                  </a:txBody>
                  <a:tcPr marL="51451" marR="51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latin typeface="Tahoma"/>
                          <a:ea typeface="Times New Roman"/>
                        </a:rPr>
                        <a:t>Descripción </a:t>
                      </a:r>
                      <a:endParaRPr lang="es-ES" sz="2100">
                        <a:latin typeface="Times New Roman"/>
                        <a:ea typeface="Times New Roman"/>
                      </a:endParaRPr>
                    </a:p>
                  </a:txBody>
                  <a:tcPr marL="51451" marR="51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latin typeface="Tahoma"/>
                          <a:ea typeface="Times New Roman"/>
                        </a:rPr>
                        <a:t>horas </a:t>
                      </a:r>
                      <a:endParaRPr lang="es-ES" sz="2100">
                        <a:latin typeface="Times New Roman"/>
                        <a:ea typeface="Times New Roman"/>
                      </a:endParaRPr>
                    </a:p>
                  </a:txBody>
                  <a:tcPr marL="51451" marR="51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0720">
                <a:tc>
                  <a:txBody>
                    <a:bodyPr/>
                    <a:lstStyle/>
                    <a:p>
                      <a:pPr>
                        <a:spcAft>
                          <a:spcPts val="0"/>
                        </a:spcAft>
                      </a:pPr>
                      <a:r>
                        <a:rPr lang="es-ES" sz="1100">
                          <a:latin typeface="Tahoma"/>
                          <a:ea typeface="Times New Roman"/>
                        </a:rPr>
                        <a:t>Clase magistral</a:t>
                      </a:r>
                      <a:endParaRPr lang="es-ES" sz="2100">
                        <a:latin typeface="Times New Roman"/>
                        <a:ea typeface="Times New Roman"/>
                      </a:endParaRPr>
                    </a:p>
                  </a:txBody>
                  <a:tcPr marL="51451" marR="51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dirty="0">
                          <a:latin typeface="Tahoma"/>
                          <a:ea typeface="Times New Roman"/>
                        </a:rPr>
                        <a:t>Exposición de contenidos mediante presentación o explicación por parte de un profesor (posiblemente incluyendo demostraciones).</a:t>
                      </a:r>
                      <a:endParaRPr lang="es-ES" sz="2100" dirty="0">
                        <a:latin typeface="Times New Roman"/>
                        <a:ea typeface="Times New Roman"/>
                      </a:endParaRPr>
                    </a:p>
                  </a:txBody>
                  <a:tcPr marL="51451" marR="51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100">
                          <a:latin typeface="Tahoma"/>
                          <a:ea typeface="Times New Roman"/>
                        </a:rPr>
                        <a:t>20,00</a:t>
                      </a:r>
                      <a:endParaRPr lang="es-ES" sz="2100">
                        <a:latin typeface="Times New Roman"/>
                        <a:ea typeface="Times New Roman"/>
                      </a:endParaRPr>
                    </a:p>
                  </a:txBody>
                  <a:tcPr marL="51451" marR="51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91260">
                <a:tc>
                  <a:txBody>
                    <a:bodyPr/>
                    <a:lstStyle/>
                    <a:p>
                      <a:pPr>
                        <a:spcAft>
                          <a:spcPts val="0"/>
                        </a:spcAft>
                      </a:pPr>
                      <a:r>
                        <a:rPr lang="es-ES" sz="1100" dirty="0">
                          <a:latin typeface="Tahoma"/>
                          <a:ea typeface="Times New Roman"/>
                        </a:rPr>
                        <a:t>Aprendizaje basado en problemas</a:t>
                      </a:r>
                      <a:endParaRPr lang="es-ES" sz="2100" dirty="0">
                        <a:latin typeface="Times New Roman"/>
                        <a:ea typeface="Times New Roman"/>
                      </a:endParaRPr>
                    </a:p>
                  </a:txBody>
                  <a:tcPr marL="51451" marR="51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dirty="0">
                          <a:latin typeface="Tahoma"/>
                          <a:ea typeface="Times New Roman"/>
                        </a:rPr>
                        <a:t>Enfoque educativo en el que los alumnos partiendo de problemas reales, aprenden a buscar la información necesaria para comprender dichos problemas y obtener soluciones; todo ello bajo la supervisión de un tutor.</a:t>
                      </a:r>
                      <a:endParaRPr lang="es-ES" sz="2100" dirty="0">
                        <a:latin typeface="Times New Roman"/>
                        <a:ea typeface="Times New Roman"/>
                      </a:endParaRPr>
                    </a:p>
                  </a:txBody>
                  <a:tcPr marL="51451" marR="51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100">
                          <a:latin typeface="Tahoma"/>
                          <a:ea typeface="Times New Roman"/>
                        </a:rPr>
                        <a:t>18,00</a:t>
                      </a:r>
                      <a:endParaRPr lang="es-ES" sz="2100">
                        <a:latin typeface="Times New Roman"/>
                        <a:ea typeface="Times New Roman"/>
                      </a:endParaRPr>
                    </a:p>
                  </a:txBody>
                  <a:tcPr marL="51451" marR="51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10540">
                <a:tc>
                  <a:txBody>
                    <a:bodyPr/>
                    <a:lstStyle/>
                    <a:p>
                      <a:pPr>
                        <a:spcAft>
                          <a:spcPts val="0"/>
                        </a:spcAft>
                      </a:pPr>
                      <a:r>
                        <a:rPr lang="es-ES" sz="1100">
                          <a:latin typeface="Tahoma"/>
                          <a:ea typeface="Times New Roman"/>
                        </a:rPr>
                        <a:t>Resolución de ejercicios y problemas</a:t>
                      </a:r>
                      <a:endParaRPr lang="es-ES" sz="2100">
                        <a:latin typeface="Times New Roman"/>
                        <a:ea typeface="Times New Roman"/>
                      </a:endParaRPr>
                    </a:p>
                  </a:txBody>
                  <a:tcPr marL="51451" marR="51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a:latin typeface="Tahoma"/>
                          <a:ea typeface="Times New Roman"/>
                        </a:rPr>
                        <a:t>Realización por parte de los estudiantes, de cualquier tipo de ejercicios y problemas.</a:t>
                      </a:r>
                      <a:endParaRPr lang="es-ES" sz="2100">
                        <a:latin typeface="Times New Roman"/>
                        <a:ea typeface="Times New Roman"/>
                      </a:endParaRPr>
                    </a:p>
                  </a:txBody>
                  <a:tcPr marL="51451" marR="51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100">
                          <a:latin typeface="Tahoma"/>
                          <a:ea typeface="Times New Roman"/>
                        </a:rPr>
                        <a:t>10,00</a:t>
                      </a:r>
                      <a:endParaRPr lang="es-ES" sz="2100">
                        <a:latin typeface="Times New Roman"/>
                        <a:ea typeface="Times New Roman"/>
                      </a:endParaRPr>
                    </a:p>
                  </a:txBody>
                  <a:tcPr marL="51451" marR="51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80720">
                <a:tc>
                  <a:txBody>
                    <a:bodyPr/>
                    <a:lstStyle/>
                    <a:p>
                      <a:pPr>
                        <a:spcAft>
                          <a:spcPts val="0"/>
                        </a:spcAft>
                      </a:pPr>
                      <a:r>
                        <a:rPr lang="es-ES" sz="1100">
                          <a:latin typeface="Tahoma"/>
                          <a:ea typeface="Times New Roman"/>
                        </a:rPr>
                        <a:t>Laboratorio</a:t>
                      </a:r>
                      <a:endParaRPr lang="es-ES" sz="2100">
                        <a:latin typeface="Times New Roman"/>
                        <a:ea typeface="Times New Roman"/>
                      </a:endParaRPr>
                    </a:p>
                  </a:txBody>
                  <a:tcPr marL="51451" marR="51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a:latin typeface="Tahoma"/>
                          <a:ea typeface="Times New Roman"/>
                        </a:rPr>
                        <a:t>Actividades desarrolladas en espacios especiales con equipamiento especializado (laboratorio, aulas informáticas).</a:t>
                      </a:r>
                      <a:endParaRPr lang="es-ES" sz="2100">
                        <a:latin typeface="Times New Roman"/>
                        <a:ea typeface="Times New Roman"/>
                      </a:endParaRPr>
                    </a:p>
                  </a:txBody>
                  <a:tcPr marL="51451" marR="51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100">
                          <a:latin typeface="Tahoma"/>
                          <a:ea typeface="Times New Roman"/>
                        </a:rPr>
                        <a:t>12,00</a:t>
                      </a:r>
                      <a:endParaRPr lang="es-ES" sz="2100">
                        <a:latin typeface="Times New Roman"/>
                        <a:ea typeface="Times New Roman"/>
                      </a:endParaRPr>
                    </a:p>
                  </a:txBody>
                  <a:tcPr marL="51451" marR="51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0180">
                <a:tc gridSpan="2">
                  <a:txBody>
                    <a:bodyPr/>
                    <a:lstStyle/>
                    <a:p>
                      <a:pPr algn="r">
                        <a:spcAft>
                          <a:spcPts val="0"/>
                        </a:spcAft>
                      </a:pPr>
                      <a:r>
                        <a:rPr lang="es-ES" sz="1100" b="1">
                          <a:latin typeface="Tahoma"/>
                          <a:ea typeface="Times New Roman"/>
                        </a:rPr>
                        <a:t>Total horas </a:t>
                      </a:r>
                      <a:endParaRPr lang="es-ES" sz="2100">
                        <a:latin typeface="Times New Roman"/>
                        <a:ea typeface="Times New Roman"/>
                      </a:endParaRPr>
                    </a:p>
                  </a:txBody>
                  <a:tcPr marL="51451" marR="51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r">
                        <a:spcAft>
                          <a:spcPts val="0"/>
                        </a:spcAft>
                      </a:pPr>
                      <a:r>
                        <a:rPr lang="es-ES" sz="1100" b="1" dirty="0">
                          <a:latin typeface="Tahoma"/>
                          <a:ea typeface="Times New Roman"/>
                        </a:rPr>
                        <a:t>60,00</a:t>
                      </a:r>
                      <a:endParaRPr lang="es-ES" sz="2100" dirty="0">
                        <a:latin typeface="Times New Roman"/>
                        <a:ea typeface="Times New Roman"/>
                      </a:endParaRPr>
                    </a:p>
                  </a:txBody>
                  <a:tcPr marL="51451" marR="51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8" name="Rectangle 1"/>
          <p:cNvSpPr>
            <a:spLocks noChangeArrowheads="1"/>
          </p:cNvSpPr>
          <p:nvPr/>
        </p:nvSpPr>
        <p:spPr bwMode="auto">
          <a:xfrm>
            <a:off x="1482725" y="1068388"/>
            <a:ext cx="852488" cy="477837"/>
          </a:xfrm>
          <a:prstGeom prst="rect">
            <a:avLst/>
          </a:prstGeom>
          <a:noFill/>
          <a:ln w="9525">
            <a:noFill/>
            <a:miter lim="800000"/>
            <a:headEnd/>
            <a:tailEnd/>
          </a:ln>
          <a:effectLst/>
        </p:spPr>
        <p:txBody>
          <a:bodyPr wrap="none" lIns="68601" tIns="71437" rIns="68601" bIns="35719" anchor="ctr">
            <a:spAutoFit/>
          </a:bodyPr>
          <a:lstStyle/>
          <a:p>
            <a:pPr defTabSz="685983" eaLnBrk="1" hangingPunct="1">
              <a:defRPr/>
            </a:pPr>
            <a:r>
              <a:rPr lang="es-ES" sz="1050" b="1" u="sng" dirty="0">
                <a:solidFill>
                  <a:schemeClr val="tx1"/>
                </a:solidFill>
                <a:latin typeface="Tahoma" pitchFamily="34" charset="0"/>
                <a:cs typeface="Tahoma" pitchFamily="34" charset="0"/>
              </a:rPr>
              <a:t>Presencial</a:t>
            </a:r>
            <a:r>
              <a:rPr lang="es-ES" sz="600" b="1" u="sng" dirty="0">
                <a:solidFill>
                  <a:schemeClr val="tx1"/>
                </a:solidFill>
                <a:latin typeface="Tahoma" pitchFamily="34" charset="0"/>
                <a:cs typeface="Tahoma" pitchFamily="34" charset="0"/>
              </a:rPr>
              <a:t> </a:t>
            </a:r>
            <a:endParaRPr lang="es-EC" sz="600" b="1" u="sng" dirty="0">
              <a:solidFill>
                <a:srgbClr val="666882"/>
              </a:solidFill>
              <a:latin typeface="Tahoma" pitchFamily="34" charset="0"/>
              <a:cs typeface="Tahoma" pitchFamily="34" charset="0"/>
            </a:endParaRPr>
          </a:p>
          <a:p>
            <a:pPr defTabSz="685983">
              <a:defRPr/>
            </a:pPr>
            <a:endParaRPr lang="es-EC" sz="1350" dirty="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981325" y="585788"/>
            <a:ext cx="2335213" cy="3114675"/>
          </a:xfrm>
        </p:spPr>
      </p:pic>
      <p:pic>
        <p:nvPicPr>
          <p:cNvPr id="122883"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25" y="585788"/>
            <a:ext cx="23622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Imagen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1276350"/>
            <a:ext cx="2922588"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Título"/>
          <p:cNvSpPr>
            <a:spLocks noGrp="1"/>
          </p:cNvSpPr>
          <p:nvPr>
            <p:ph type="title"/>
          </p:nvPr>
        </p:nvSpPr>
        <p:spPr/>
        <p:txBody>
          <a:bodyPr/>
          <a:lstStyle/>
          <a:p>
            <a:pPr algn="l"/>
            <a:r>
              <a:rPr lang="es-ES_tradnl" altLang="es-ES" smtClean="0"/>
              <a:t>Prácticas</a:t>
            </a:r>
            <a:endParaRPr lang="es-ES" altLang="es-ES" smtClean="0"/>
          </a:p>
        </p:txBody>
      </p:sp>
      <p:sp>
        <p:nvSpPr>
          <p:cNvPr id="123907" name="2 Marcador de contenido"/>
          <p:cNvSpPr>
            <a:spLocks noGrp="1"/>
          </p:cNvSpPr>
          <p:nvPr>
            <p:ph idx="1"/>
          </p:nvPr>
        </p:nvSpPr>
        <p:spPr/>
        <p:txBody>
          <a:bodyPr/>
          <a:lstStyle/>
          <a:p>
            <a:r>
              <a:rPr lang="es-ES" altLang="es-ES" sz="1800" smtClean="0"/>
              <a:t>PRÁCTICA 1.  POTENCIALES CALORICOS POR OXIDACIÓN DE LOS BIOCOMBUSTIBLES</a:t>
            </a:r>
          </a:p>
          <a:p>
            <a:r>
              <a:rPr lang="es-ES_tradnl" altLang="es-ES" sz="1800" smtClean="0"/>
              <a:t>PRÁCTICA 2. PRACTICA INFORMÁTICA. MÉTODOS DE CUANTIFICACIÓN DE BIOMASA CON DATOS LIDAR</a:t>
            </a:r>
            <a:endParaRPr lang="es-ES" altLang="es-ES" sz="1800" smtClean="0"/>
          </a:p>
          <a:p>
            <a:r>
              <a:rPr lang="es-ES" altLang="es-ES" sz="1800" smtClean="0"/>
              <a:t>PRÁCTICA 3. VISITA EMPRESA TRABISA</a:t>
            </a:r>
          </a:p>
          <a:p>
            <a:r>
              <a:rPr lang="es-ES" altLang="es-ES" sz="1800" smtClean="0"/>
              <a:t>PRÁCTICA 4. ANÁLISIS DE LA APTITUD PARA LA PIRÓLISIS</a:t>
            </a:r>
          </a:p>
          <a:p>
            <a:r>
              <a:rPr lang="es-ES" altLang="es-ES" sz="1800" smtClean="0"/>
              <a:t>PRÁCTICA 5. VISITA EMPRESA TRAMAVE</a:t>
            </a:r>
          </a:p>
          <a:p>
            <a:r>
              <a:rPr lang="es-ES" altLang="es-ES" sz="1800" smtClean="0"/>
              <a:t>PRÁCTICA 6. ELABORACIÓN DE BIODIESEL Y CARACTERIZACIÓN</a:t>
            </a:r>
          </a:p>
          <a:p>
            <a:endParaRPr lang="es-ES" altLang="es-ES" sz="1800" smtClean="0"/>
          </a:p>
        </p:txBody>
      </p:sp>
      <p:sp>
        <p:nvSpPr>
          <p:cNvPr id="4" name="1 Título"/>
          <p:cNvSpPr txBox="1">
            <a:spLocks/>
          </p:cNvSpPr>
          <p:nvPr/>
        </p:nvSpPr>
        <p:spPr>
          <a:xfrm>
            <a:off x="5164779" y="131586"/>
            <a:ext cx="2702604" cy="712232"/>
          </a:xfrm>
          <a:prstGeom prst="rect">
            <a:avLst/>
          </a:prstGeom>
        </p:spPr>
        <p:style>
          <a:lnRef idx="0">
            <a:schemeClr val="accent1"/>
          </a:lnRef>
          <a:fillRef idx="3">
            <a:schemeClr val="accent1"/>
          </a:fillRef>
          <a:effectRef idx="3">
            <a:schemeClr val="accent1"/>
          </a:effectRef>
          <a:fontRef idx="minor">
            <a:schemeClr val="lt1"/>
          </a:fontRef>
        </p:style>
        <p:txBody>
          <a:bodyPr lIns="68601" tIns="34301" rIns="68601" bIns="34301" anchor="ctr">
            <a:normAutofit fontScale="77500" lnSpcReduction="20000"/>
          </a:bodyPr>
          <a:lstStyle/>
          <a:p>
            <a:pPr algn="ctr" defTabSz="685983" eaLnBrk="1" fontAlgn="auto" hangingPunct="1">
              <a:spcAft>
                <a:spcPts val="0"/>
              </a:spcAft>
              <a:defRPr/>
            </a:pPr>
            <a:r>
              <a:rPr lang="es-ES_tradnl" sz="3301" dirty="0"/>
              <a:t>Bioenergía forestal</a:t>
            </a:r>
            <a:endParaRPr lang="es-ES" sz="3301"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ítulo 1"/>
          <p:cNvSpPr>
            <a:spLocks noGrp="1"/>
          </p:cNvSpPr>
          <p:nvPr>
            <p:ph type="title"/>
          </p:nvPr>
        </p:nvSpPr>
        <p:spPr/>
        <p:txBody>
          <a:bodyPr/>
          <a:lstStyle/>
          <a:p>
            <a:endParaRPr lang="es-ES" altLang="es-ES" smtClean="0"/>
          </a:p>
        </p:txBody>
      </p:sp>
      <p:pic>
        <p:nvPicPr>
          <p:cNvPr id="124931"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7625" y="0"/>
            <a:ext cx="3717925" cy="2789238"/>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881063"/>
            <a:ext cx="5084763"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03850" y="-92075"/>
            <a:ext cx="3717925"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164779" y="131586"/>
            <a:ext cx="2702604" cy="712232"/>
          </a:xfrm>
          <a:prstGeom prst="rect">
            <a:avLst/>
          </a:prstGeom>
        </p:spPr>
        <p:style>
          <a:lnRef idx="0">
            <a:schemeClr val="accent1"/>
          </a:lnRef>
          <a:fillRef idx="3">
            <a:schemeClr val="accent1"/>
          </a:fillRef>
          <a:effectRef idx="3">
            <a:schemeClr val="accent1"/>
          </a:effectRef>
          <a:fontRef idx="minor">
            <a:schemeClr val="lt1"/>
          </a:fontRef>
        </p:style>
        <p:txBody>
          <a:bodyPr lIns="68601" tIns="34301" rIns="68601" bIns="34301" anchor="ctr">
            <a:normAutofit fontScale="77500" lnSpcReduction="20000"/>
          </a:bodyPr>
          <a:lstStyle/>
          <a:p>
            <a:pPr algn="ctr" defTabSz="685983" eaLnBrk="1" fontAlgn="auto" hangingPunct="1">
              <a:spcAft>
                <a:spcPts val="0"/>
              </a:spcAft>
              <a:defRPr/>
            </a:pPr>
            <a:r>
              <a:rPr lang="es-ES_tradnl" sz="3301" dirty="0"/>
              <a:t>Bioenergía forestal</a:t>
            </a:r>
            <a:endParaRPr lang="es-ES" sz="3301" dirty="0"/>
          </a:p>
        </p:txBody>
      </p:sp>
      <p:graphicFrame>
        <p:nvGraphicFramePr>
          <p:cNvPr id="5" name="4 Marcador de contenido"/>
          <p:cNvGraphicFramePr>
            <a:graphicFrameLocks/>
          </p:cNvGraphicFramePr>
          <p:nvPr/>
        </p:nvGraphicFramePr>
        <p:xfrm>
          <a:off x="1492250" y="1384300"/>
          <a:ext cx="6321426" cy="3079750"/>
        </p:xfrm>
        <a:graphic>
          <a:graphicData uri="http://schemas.openxmlformats.org/drawingml/2006/table">
            <a:tbl>
              <a:tblPr/>
              <a:tblGrid>
                <a:gridCol w="2107142">
                  <a:extLst>
                    <a:ext uri="{9D8B030D-6E8A-4147-A177-3AD203B41FA5}">
                      <a16:colId xmlns:a16="http://schemas.microsoft.com/office/drawing/2014/main" val="20000"/>
                    </a:ext>
                  </a:extLst>
                </a:gridCol>
                <a:gridCol w="2107142">
                  <a:extLst>
                    <a:ext uri="{9D8B030D-6E8A-4147-A177-3AD203B41FA5}">
                      <a16:colId xmlns:a16="http://schemas.microsoft.com/office/drawing/2014/main" val="20001"/>
                    </a:ext>
                  </a:extLst>
                </a:gridCol>
                <a:gridCol w="2107142">
                  <a:extLst>
                    <a:ext uri="{9D8B030D-6E8A-4147-A177-3AD203B41FA5}">
                      <a16:colId xmlns:a16="http://schemas.microsoft.com/office/drawing/2014/main" val="20002"/>
                    </a:ext>
                  </a:extLst>
                </a:gridCol>
              </a:tblGrid>
              <a:tr h="256645">
                <a:tc>
                  <a:txBody>
                    <a:bodyPr/>
                    <a:lstStyle/>
                    <a:p>
                      <a:pPr>
                        <a:spcAft>
                          <a:spcPts val="0"/>
                        </a:spcAft>
                      </a:pPr>
                      <a:r>
                        <a:rPr lang="es-ES" sz="1100" b="1">
                          <a:latin typeface="Tahoma"/>
                          <a:ea typeface="Times New Roman"/>
                        </a:rPr>
                        <a:t>Nombre </a:t>
                      </a:r>
                      <a:endParaRPr lang="es-ES" sz="2100">
                        <a:latin typeface="Times New Roman"/>
                        <a:ea typeface="Times New Roman"/>
                      </a:endParaRPr>
                    </a:p>
                  </a:txBody>
                  <a:tcPr marL="51457" marR="51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latin typeface="Tahoma"/>
                          <a:ea typeface="Times New Roman"/>
                        </a:rPr>
                        <a:t>Descripción </a:t>
                      </a:r>
                      <a:endParaRPr lang="es-ES" sz="2100">
                        <a:latin typeface="Times New Roman"/>
                        <a:ea typeface="Times New Roman"/>
                      </a:endParaRPr>
                    </a:p>
                  </a:txBody>
                  <a:tcPr marL="51457" marR="51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latin typeface="Tahoma"/>
                          <a:ea typeface="Times New Roman"/>
                        </a:rPr>
                        <a:t>horas </a:t>
                      </a:r>
                      <a:endParaRPr lang="es-ES" sz="2100">
                        <a:latin typeface="Times New Roman"/>
                        <a:ea typeface="Times New Roman"/>
                      </a:endParaRPr>
                    </a:p>
                  </a:txBody>
                  <a:tcPr marL="51457" marR="51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69938">
                <a:tc>
                  <a:txBody>
                    <a:bodyPr/>
                    <a:lstStyle/>
                    <a:p>
                      <a:pPr>
                        <a:spcAft>
                          <a:spcPts val="0"/>
                        </a:spcAft>
                      </a:pPr>
                      <a:r>
                        <a:rPr lang="es-ES" sz="1100">
                          <a:latin typeface="Tahoma"/>
                          <a:ea typeface="Times New Roman"/>
                        </a:rPr>
                        <a:t>Trabajos prácticos</a:t>
                      </a:r>
                      <a:endParaRPr lang="es-ES" sz="2100">
                        <a:latin typeface="Times New Roman"/>
                        <a:ea typeface="Times New Roman"/>
                      </a:endParaRPr>
                    </a:p>
                  </a:txBody>
                  <a:tcPr marL="51457" marR="51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a:latin typeface="Tahoma"/>
                          <a:ea typeface="Times New Roman"/>
                        </a:rPr>
                        <a:t>Preparación de actividades para exponer o entregar en las clases prácticas.</a:t>
                      </a:r>
                      <a:endParaRPr lang="es-ES" sz="2100">
                        <a:latin typeface="Times New Roman"/>
                        <a:ea typeface="Times New Roman"/>
                      </a:endParaRPr>
                    </a:p>
                  </a:txBody>
                  <a:tcPr marL="51457" marR="51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100">
                          <a:latin typeface="Tahoma"/>
                          <a:ea typeface="Times New Roman"/>
                        </a:rPr>
                        <a:t>30,00</a:t>
                      </a:r>
                      <a:endParaRPr lang="es-ES" sz="2100">
                        <a:latin typeface="Times New Roman"/>
                        <a:ea typeface="Times New Roman"/>
                      </a:endParaRPr>
                    </a:p>
                  </a:txBody>
                  <a:tcPr marL="51457" marR="51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96522">
                <a:tc>
                  <a:txBody>
                    <a:bodyPr/>
                    <a:lstStyle/>
                    <a:p>
                      <a:pPr>
                        <a:spcAft>
                          <a:spcPts val="0"/>
                        </a:spcAft>
                      </a:pPr>
                      <a:r>
                        <a:rPr lang="es-ES" sz="1100">
                          <a:latin typeface="Tahoma"/>
                          <a:ea typeface="Times New Roman"/>
                        </a:rPr>
                        <a:t>Estudio teórico</a:t>
                      </a:r>
                      <a:endParaRPr lang="es-ES" sz="2100">
                        <a:latin typeface="Times New Roman"/>
                        <a:ea typeface="Times New Roman"/>
                      </a:endParaRPr>
                    </a:p>
                  </a:txBody>
                  <a:tcPr marL="51457" marR="51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a:latin typeface="Tahoma"/>
                          <a:ea typeface="Times New Roman"/>
                        </a:rPr>
                        <a:t>Estudio de contenidos relacionados con las "clases teóricas": Incluye cualquier actividad de estudio que no se haya computado en el apartado anterior (estudiar exámenes, trabajo en biblioteca, lecturas complementarias, hacer problemas y ejercicios, etc.).</a:t>
                      </a:r>
                      <a:endParaRPr lang="es-ES" sz="2100">
                        <a:latin typeface="Times New Roman"/>
                        <a:ea typeface="Times New Roman"/>
                      </a:endParaRPr>
                    </a:p>
                  </a:txBody>
                  <a:tcPr marL="51457" marR="51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100">
                          <a:latin typeface="Tahoma"/>
                          <a:ea typeface="Times New Roman"/>
                        </a:rPr>
                        <a:t>60,00</a:t>
                      </a:r>
                      <a:endParaRPr lang="es-ES" sz="2100">
                        <a:latin typeface="Times New Roman"/>
                        <a:ea typeface="Times New Roman"/>
                      </a:endParaRPr>
                    </a:p>
                  </a:txBody>
                  <a:tcPr marL="51457" marR="51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6645">
                <a:tc gridSpan="2">
                  <a:txBody>
                    <a:bodyPr/>
                    <a:lstStyle/>
                    <a:p>
                      <a:pPr algn="r">
                        <a:spcAft>
                          <a:spcPts val="0"/>
                        </a:spcAft>
                      </a:pPr>
                      <a:r>
                        <a:rPr lang="es-ES" sz="1100" b="1">
                          <a:latin typeface="Tahoma"/>
                          <a:ea typeface="Times New Roman"/>
                        </a:rPr>
                        <a:t>Total horas </a:t>
                      </a:r>
                      <a:endParaRPr lang="es-ES" sz="2100">
                        <a:latin typeface="Times New Roman"/>
                        <a:ea typeface="Times New Roman"/>
                      </a:endParaRPr>
                    </a:p>
                  </a:txBody>
                  <a:tcPr marL="51457" marR="51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r">
                        <a:spcAft>
                          <a:spcPts val="0"/>
                        </a:spcAft>
                      </a:pPr>
                      <a:r>
                        <a:rPr lang="es-ES" sz="1100" b="1" dirty="0">
                          <a:latin typeface="Tahoma"/>
                          <a:ea typeface="Times New Roman"/>
                        </a:rPr>
                        <a:t>90,00</a:t>
                      </a:r>
                      <a:endParaRPr lang="es-ES" sz="2100" dirty="0">
                        <a:latin typeface="Times New Roman"/>
                        <a:ea typeface="Times New Roman"/>
                      </a:endParaRPr>
                    </a:p>
                  </a:txBody>
                  <a:tcPr marL="51457" marR="51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1 Título"/>
          <p:cNvSpPr txBox="1">
            <a:spLocks/>
          </p:cNvSpPr>
          <p:nvPr/>
        </p:nvSpPr>
        <p:spPr>
          <a:xfrm>
            <a:off x="1546225" y="93663"/>
            <a:ext cx="6175375" cy="858837"/>
          </a:xfrm>
          <a:prstGeom prst="rect">
            <a:avLst/>
          </a:prstGeom>
        </p:spPr>
        <p:txBody>
          <a:bodyPr lIns="68601" tIns="34301" rIns="68601" bIns="34301" anchor="ctr">
            <a:normAutofit/>
          </a:bodyPr>
          <a:lstStyle/>
          <a:p>
            <a:pPr defTabSz="685983" eaLnBrk="1" fontAlgn="auto" hangingPunct="1">
              <a:spcAft>
                <a:spcPts val="0"/>
              </a:spcAft>
              <a:defRPr/>
            </a:pPr>
            <a:r>
              <a:rPr lang="es-ES_tradnl" sz="2401" dirty="0">
                <a:solidFill>
                  <a:schemeClr val="tx1"/>
                </a:solidFill>
                <a:latin typeface="+mj-lt"/>
                <a:ea typeface="+mj-ea"/>
                <a:cs typeface="+mj-cs"/>
              </a:rPr>
              <a:t>Metodología</a:t>
            </a:r>
            <a:endParaRPr lang="es-ES" sz="3301" dirty="0">
              <a:solidFill>
                <a:schemeClr val="tx1"/>
              </a:solidFill>
              <a:latin typeface="+mj-lt"/>
              <a:ea typeface="+mj-ea"/>
              <a:cs typeface="+mj-cs"/>
            </a:endParaRPr>
          </a:p>
        </p:txBody>
      </p:sp>
      <p:sp>
        <p:nvSpPr>
          <p:cNvPr id="7" name="Rectangle 1"/>
          <p:cNvSpPr>
            <a:spLocks noChangeArrowheads="1"/>
          </p:cNvSpPr>
          <p:nvPr/>
        </p:nvSpPr>
        <p:spPr bwMode="auto">
          <a:xfrm>
            <a:off x="1546225" y="992188"/>
            <a:ext cx="927100" cy="477837"/>
          </a:xfrm>
          <a:prstGeom prst="rect">
            <a:avLst/>
          </a:prstGeom>
          <a:noFill/>
          <a:ln w="9525">
            <a:noFill/>
            <a:miter lim="800000"/>
            <a:headEnd/>
            <a:tailEnd/>
          </a:ln>
          <a:effectLst/>
        </p:spPr>
        <p:txBody>
          <a:bodyPr wrap="none" lIns="68601" tIns="71437" rIns="68601" bIns="35719" anchor="ctr">
            <a:spAutoFit/>
          </a:bodyPr>
          <a:lstStyle/>
          <a:p>
            <a:pPr defTabSz="685983" eaLnBrk="1" hangingPunct="1">
              <a:defRPr/>
            </a:pPr>
            <a:r>
              <a:rPr lang="es-ES" sz="1050" b="1" u="sng" dirty="0">
                <a:solidFill>
                  <a:schemeClr val="tx1"/>
                </a:solidFill>
                <a:latin typeface="Tahoma" pitchFamily="34" charset="0"/>
                <a:cs typeface="Tahoma" pitchFamily="34" charset="0"/>
              </a:rPr>
              <a:t>Autónomas</a:t>
            </a:r>
            <a:r>
              <a:rPr lang="es-ES" sz="600" b="1" u="sng" dirty="0">
                <a:solidFill>
                  <a:schemeClr val="tx1"/>
                </a:solidFill>
                <a:latin typeface="Tahoma" pitchFamily="34" charset="0"/>
                <a:cs typeface="Tahoma" pitchFamily="34" charset="0"/>
              </a:rPr>
              <a:t> </a:t>
            </a:r>
            <a:endParaRPr lang="es-EC" sz="600" b="1" u="sng" dirty="0">
              <a:solidFill>
                <a:srgbClr val="666882"/>
              </a:solidFill>
              <a:latin typeface="Tahoma" pitchFamily="34" charset="0"/>
              <a:cs typeface="Tahoma" pitchFamily="34" charset="0"/>
            </a:endParaRPr>
          </a:p>
          <a:p>
            <a:pPr defTabSz="685983">
              <a:defRPr/>
            </a:pPr>
            <a:endParaRPr lang="es-EC" sz="1350" dirty="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l">
              <a:defRPr/>
            </a:pPr>
            <a:r>
              <a:rPr lang="es-ES_tradnl" sz="2401" dirty="0"/>
              <a:t>Evaluación</a:t>
            </a:r>
            <a:endParaRPr lang="es-ES" sz="2401" dirty="0"/>
          </a:p>
        </p:txBody>
      </p:sp>
      <p:sp>
        <p:nvSpPr>
          <p:cNvPr id="4" name="1 Título"/>
          <p:cNvSpPr txBox="1">
            <a:spLocks/>
          </p:cNvSpPr>
          <p:nvPr/>
        </p:nvSpPr>
        <p:spPr>
          <a:xfrm>
            <a:off x="5164779" y="131586"/>
            <a:ext cx="2702604" cy="712232"/>
          </a:xfrm>
          <a:prstGeom prst="rect">
            <a:avLst/>
          </a:prstGeom>
        </p:spPr>
        <p:style>
          <a:lnRef idx="0">
            <a:schemeClr val="accent1"/>
          </a:lnRef>
          <a:fillRef idx="3">
            <a:schemeClr val="accent1"/>
          </a:fillRef>
          <a:effectRef idx="3">
            <a:schemeClr val="accent1"/>
          </a:effectRef>
          <a:fontRef idx="minor">
            <a:schemeClr val="lt1"/>
          </a:fontRef>
        </p:style>
        <p:txBody>
          <a:bodyPr lIns="68601" tIns="34301" rIns="68601" bIns="34301" anchor="ctr">
            <a:normAutofit fontScale="77500" lnSpcReduction="20000"/>
          </a:bodyPr>
          <a:lstStyle/>
          <a:p>
            <a:pPr algn="ctr" defTabSz="685983" eaLnBrk="1" fontAlgn="auto" hangingPunct="1">
              <a:spcAft>
                <a:spcPts val="0"/>
              </a:spcAft>
              <a:defRPr/>
            </a:pPr>
            <a:r>
              <a:rPr lang="es-ES_tradnl" sz="3301" dirty="0"/>
              <a:t>Bioenergía forestal</a:t>
            </a:r>
            <a:endParaRPr lang="es-ES" sz="3301" dirty="0"/>
          </a:p>
        </p:txBody>
      </p:sp>
      <p:sp>
        <p:nvSpPr>
          <p:cNvPr id="333825" name="Rectangle 1"/>
          <p:cNvSpPr>
            <a:spLocks noChangeArrowheads="1"/>
          </p:cNvSpPr>
          <p:nvPr/>
        </p:nvSpPr>
        <p:spPr bwMode="auto">
          <a:xfrm>
            <a:off x="611188" y="1039813"/>
            <a:ext cx="7110412" cy="4105275"/>
          </a:xfrm>
          <a:prstGeom prst="rect">
            <a:avLst/>
          </a:prstGeom>
          <a:noFill/>
          <a:ln w="9525">
            <a:noFill/>
            <a:miter lim="800000"/>
            <a:headEnd/>
            <a:tailEnd/>
          </a:ln>
          <a:effectLst/>
        </p:spPr>
        <p:txBody>
          <a:bodyPr lIns="68601" tIns="34301" rIns="68601" bIns="34301"/>
          <a:lstStyle/>
          <a:p>
            <a:pPr marL="257244" indent="-257244" defTabSz="685983">
              <a:spcBef>
                <a:spcPct val="20000"/>
              </a:spcBef>
              <a:defRPr/>
            </a:pPr>
            <a:r>
              <a:rPr lang="en-US" sz="1500" b="1" dirty="0">
                <a:solidFill>
                  <a:srgbClr val="C00000"/>
                </a:solidFill>
              </a:rPr>
              <a:t>Cuestionario semanal </a:t>
            </a:r>
            <a:r>
              <a:rPr lang="en-US" sz="1500" dirty="0">
                <a:solidFill>
                  <a:schemeClr val="tx1"/>
                </a:solidFill>
              </a:rPr>
              <a:t>particularizados a resolver por los alumnos</a:t>
            </a:r>
            <a:endParaRPr lang="en-US" sz="1500" b="1" dirty="0">
              <a:solidFill>
                <a:schemeClr val="tx1"/>
              </a:solidFill>
            </a:endParaRPr>
          </a:p>
          <a:p>
            <a:pPr marL="257244" indent="-257244" defTabSz="685983">
              <a:spcBef>
                <a:spcPct val="20000"/>
              </a:spcBef>
              <a:buFontTx/>
              <a:buChar char="•"/>
              <a:defRPr/>
            </a:pPr>
            <a:endParaRPr lang="en-US" sz="1500" dirty="0">
              <a:solidFill>
                <a:schemeClr val="tx1"/>
              </a:solidFill>
            </a:endParaRPr>
          </a:p>
          <a:p>
            <a:pPr marL="257244" indent="-257244" algn="just" defTabSz="685983">
              <a:spcBef>
                <a:spcPct val="20000"/>
              </a:spcBef>
              <a:buClr>
                <a:schemeClr val="accent2"/>
              </a:buClr>
              <a:buSzPts val="2000"/>
              <a:buFontTx/>
              <a:buChar char="•"/>
              <a:defRPr/>
            </a:pPr>
            <a:r>
              <a:rPr lang="en-US" sz="1500" b="1" i="1" dirty="0">
                <a:solidFill>
                  <a:schemeClr val="accent2"/>
                </a:solidFill>
              </a:rPr>
              <a:t>Cuestiones teóricas de razonamiento lógico. </a:t>
            </a:r>
          </a:p>
          <a:p>
            <a:pPr marL="557361" lvl="1" indent="-214370" algn="just" defTabSz="685983">
              <a:spcBef>
                <a:spcPct val="20000"/>
              </a:spcBef>
              <a:buClr>
                <a:schemeClr val="tx1"/>
              </a:buClr>
              <a:buSzPts val="1800"/>
              <a:buFontTx/>
              <a:buChar char="–"/>
              <a:defRPr/>
            </a:pPr>
            <a:r>
              <a:rPr lang="en-US" sz="1200" dirty="0">
                <a:solidFill>
                  <a:schemeClr val="tx1"/>
                </a:solidFill>
              </a:rPr>
              <a:t>Este tipo de cuestiones pretenden obligar a que el alumno </a:t>
            </a:r>
            <a:r>
              <a:rPr lang="en-US" sz="1200" b="1" dirty="0">
                <a:solidFill>
                  <a:schemeClr val="tx1"/>
                </a:solidFill>
              </a:rPr>
              <a:t>se lea y entienda </a:t>
            </a:r>
            <a:r>
              <a:rPr lang="en-US" sz="1200" dirty="0">
                <a:solidFill>
                  <a:schemeClr val="tx1"/>
                </a:solidFill>
              </a:rPr>
              <a:t>los materiales teóricos escritos proporcionados</a:t>
            </a:r>
          </a:p>
          <a:p>
            <a:pPr marL="557361" lvl="1" indent="-214370" algn="just" defTabSz="685983">
              <a:spcBef>
                <a:spcPct val="20000"/>
              </a:spcBef>
              <a:buClr>
                <a:schemeClr val="tx1"/>
              </a:buClr>
              <a:buSzPts val="1800"/>
              <a:buFontTx/>
              <a:buChar char="–"/>
              <a:defRPr/>
            </a:pPr>
            <a:r>
              <a:rPr lang="en-US" sz="1200" dirty="0">
                <a:solidFill>
                  <a:schemeClr val="tx1"/>
                </a:solidFill>
              </a:rPr>
              <a:t>La resolución de las cuestiones no es directa, es decir, que requiere una comprensión de los contenidos y una capacidad de aplicarlos </a:t>
            </a:r>
            <a:r>
              <a:rPr lang="en-US" sz="1200" dirty="0">
                <a:solidFill>
                  <a:srgbClr val="800000"/>
                </a:solidFill>
              </a:rPr>
              <a:t>dado que la respuesta correcta no esta explicita en los textos. </a:t>
            </a:r>
          </a:p>
          <a:p>
            <a:pPr marL="557361" lvl="1" indent="-214370" algn="just" defTabSz="685983">
              <a:spcBef>
                <a:spcPct val="20000"/>
              </a:spcBef>
              <a:buClr>
                <a:schemeClr val="tx1"/>
              </a:buClr>
              <a:buSzPts val="1800"/>
              <a:buFontTx/>
              <a:buChar char="–"/>
              <a:defRPr/>
            </a:pPr>
            <a:r>
              <a:rPr lang="en-US" sz="1200" dirty="0">
                <a:solidFill>
                  <a:schemeClr val="tx1"/>
                </a:solidFill>
              </a:rPr>
              <a:t>A menudo son cuestiones abiertas donde el alumno debe proponer una solución entre las posibles.</a:t>
            </a:r>
          </a:p>
          <a:p>
            <a:pPr marL="257244" indent="-257244" defTabSz="685983">
              <a:spcBef>
                <a:spcPct val="20000"/>
              </a:spcBef>
              <a:buFontTx/>
              <a:buChar char="•"/>
              <a:defRPr/>
            </a:pPr>
            <a:endParaRPr lang="en-US" sz="1500" b="1" dirty="0">
              <a:solidFill>
                <a:schemeClr val="tx1"/>
              </a:solidFill>
            </a:endParaRPr>
          </a:p>
          <a:p>
            <a:pPr marL="257244" indent="-257244" algn="just" defTabSz="685983">
              <a:spcBef>
                <a:spcPct val="20000"/>
              </a:spcBef>
              <a:buClr>
                <a:schemeClr val="accent2"/>
              </a:buClr>
              <a:buSzPts val="2000"/>
              <a:buFontTx/>
              <a:buChar char="•"/>
              <a:defRPr/>
            </a:pPr>
            <a:r>
              <a:rPr lang="en-US" sz="1500" b="1" i="1" dirty="0">
                <a:solidFill>
                  <a:schemeClr val="accent2"/>
                </a:solidFill>
              </a:rPr>
              <a:t>Problemas</a:t>
            </a:r>
            <a:r>
              <a:rPr lang="en-US" sz="1500" dirty="0">
                <a:solidFill>
                  <a:schemeClr val="tx1"/>
                </a:solidFill>
              </a:rPr>
              <a:t>. Cuestiones prácticas de índole numérico. Se enfatiza en este tipo de cuestiones los </a:t>
            </a:r>
            <a:r>
              <a:rPr lang="en-US" sz="1500" dirty="0">
                <a:solidFill>
                  <a:srgbClr val="800000"/>
                </a:solidFill>
              </a:rPr>
              <a:t>aprendizajes procedimentales,</a:t>
            </a:r>
            <a:r>
              <a:rPr lang="en-US" sz="1500" dirty="0">
                <a:solidFill>
                  <a:schemeClr val="tx1"/>
                </a:solidFill>
              </a:rPr>
              <a:t> es decir, para la resolución de los mismos hay que serguir una serie de pasos relacionados.</a:t>
            </a:r>
          </a:p>
          <a:p>
            <a:pPr marL="257244" indent="-257244" algn="just" defTabSz="685983">
              <a:spcBef>
                <a:spcPct val="20000"/>
              </a:spcBef>
              <a:buFontTx/>
              <a:buChar char="•"/>
              <a:defRPr/>
            </a:pPr>
            <a:endParaRPr lang="en-US" sz="1500" dirty="0">
              <a:solidFill>
                <a:schemeClr val="tx1"/>
              </a:solidFill>
            </a:endParaRPr>
          </a:p>
          <a:p>
            <a:pPr marL="557361" lvl="1" indent="-214370" algn="just" defTabSz="685983">
              <a:spcBef>
                <a:spcPct val="20000"/>
              </a:spcBef>
              <a:buClr>
                <a:srgbClr val="800000"/>
              </a:buClr>
              <a:buSzPts val="1800"/>
              <a:buFontTx/>
              <a:buChar char="–"/>
              <a:defRPr/>
            </a:pPr>
            <a:r>
              <a:rPr lang="en-US" sz="1200" dirty="0">
                <a:solidFill>
                  <a:srgbClr val="800000"/>
                </a:solidFill>
              </a:rPr>
              <a:t> Desarrollan competencias propias de la </a:t>
            </a:r>
            <a:r>
              <a:rPr lang="en-US" sz="1200" dirty="0" err="1">
                <a:solidFill>
                  <a:srgbClr val="800000"/>
                </a:solidFill>
              </a:rPr>
              <a:t>titulación</a:t>
            </a:r>
            <a:r>
              <a:rPr lang="en-US" sz="1200" dirty="0">
                <a:solidFill>
                  <a:schemeClr val="tx1"/>
                </a:solidFill>
              </a:rPr>
              <a:t>.</a:t>
            </a:r>
            <a:endParaRPr lang="es-ES" sz="2101" dirty="0">
              <a:solidFill>
                <a:schemeClr val="tx1"/>
              </a:solidFil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611188" y="303213"/>
            <a:ext cx="7210425"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01" tIns="34301" rIns="68601" bIns="34301"/>
          <a:lstStyle>
            <a:lvl1pPr marL="214313" indent="-214313">
              <a:defRPr>
                <a:solidFill>
                  <a:schemeClr val="bg1"/>
                </a:solidFill>
                <a:latin typeface="Arial" panose="020B0604020202020204" pitchFamily="34" charset="0"/>
                <a:cs typeface="Droid Sans Fallback" charset="0"/>
              </a:defRPr>
            </a:lvl1pPr>
            <a:lvl2pPr>
              <a:defRPr>
                <a:solidFill>
                  <a:schemeClr val="bg1"/>
                </a:solidFill>
                <a:latin typeface="Arial" panose="020B0604020202020204" pitchFamily="34" charset="0"/>
                <a:cs typeface="Droid Sans Fallback" charset="0"/>
              </a:defRPr>
            </a:lvl2pPr>
            <a:lvl3pPr marL="857250" indent="-171450">
              <a:defRPr>
                <a:solidFill>
                  <a:schemeClr val="bg1"/>
                </a:solidFill>
                <a:latin typeface="Arial" panose="020B0604020202020204" pitchFamily="34" charset="0"/>
                <a:cs typeface="Droid Sans Fallback" charset="0"/>
              </a:defRPr>
            </a:lvl3pPr>
            <a:lvl4pPr>
              <a:defRPr>
                <a:solidFill>
                  <a:schemeClr val="bg1"/>
                </a:solidFill>
                <a:latin typeface="Arial" panose="020B0604020202020204" pitchFamily="34" charset="0"/>
                <a:cs typeface="Droid Sans Fallback" charset="0"/>
              </a:defRPr>
            </a:lvl4pPr>
            <a:lvl5pPr>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a:spcBef>
                <a:spcPct val="20000"/>
              </a:spcBef>
              <a:buClr>
                <a:schemeClr val="tx1"/>
              </a:buClr>
              <a:buSzPts val="1800"/>
              <a:buFont typeface="Arial" panose="020B0604020202020204" pitchFamily="34" charset="0"/>
              <a:buChar char="•"/>
            </a:pPr>
            <a:r>
              <a:rPr lang="en-US" altLang="es-ES">
                <a:solidFill>
                  <a:schemeClr val="tx1"/>
                </a:solidFill>
              </a:rPr>
              <a:t> A los alumnos se les da tiempo de una semana para su resolución. </a:t>
            </a:r>
          </a:p>
          <a:p>
            <a:pPr>
              <a:spcBef>
                <a:spcPct val="20000"/>
              </a:spcBef>
              <a:buFont typeface="Arial" panose="020B0604020202020204" pitchFamily="34" charset="0"/>
              <a:buChar char="•"/>
            </a:pPr>
            <a:endParaRPr lang="en-US" altLang="es-ES">
              <a:solidFill>
                <a:schemeClr val="tx1"/>
              </a:solidFill>
            </a:endParaRPr>
          </a:p>
          <a:p>
            <a:pPr>
              <a:spcBef>
                <a:spcPct val="20000"/>
              </a:spcBef>
              <a:buClr>
                <a:schemeClr val="tx1"/>
              </a:buClr>
              <a:buSzPts val="1800"/>
              <a:buFont typeface="Arial" panose="020B0604020202020204" pitchFamily="34" charset="0"/>
              <a:buChar char="•"/>
            </a:pPr>
            <a:r>
              <a:rPr lang="en-US" altLang="es-ES">
                <a:solidFill>
                  <a:schemeClr val="tx1"/>
                </a:solidFill>
              </a:rPr>
              <a:t>Los problemas son evaluados con calificación de 0 a 10. </a:t>
            </a:r>
          </a:p>
          <a:p>
            <a:pPr>
              <a:spcBef>
                <a:spcPct val="20000"/>
              </a:spcBef>
              <a:buFont typeface="Arial" panose="020B0604020202020204" pitchFamily="34" charset="0"/>
              <a:buChar char="•"/>
            </a:pPr>
            <a:endParaRPr lang="en-US" altLang="es-ES">
              <a:solidFill>
                <a:schemeClr val="tx1"/>
              </a:solidFill>
            </a:endParaRPr>
          </a:p>
          <a:p>
            <a:pPr>
              <a:spcBef>
                <a:spcPct val="20000"/>
              </a:spcBef>
              <a:buClr>
                <a:schemeClr val="tx1"/>
              </a:buClr>
              <a:buSzPts val="1800"/>
              <a:buFont typeface="Arial" panose="020B0604020202020204" pitchFamily="34" charset="0"/>
              <a:buChar char="•"/>
            </a:pPr>
            <a:r>
              <a:rPr lang="en-US" altLang="es-ES">
                <a:solidFill>
                  <a:schemeClr val="tx1"/>
                </a:solidFill>
              </a:rPr>
              <a:t>Sobre esta nota se le aplican ciertas penalizaciones: </a:t>
            </a:r>
          </a:p>
          <a:p>
            <a:pPr lvl="2">
              <a:spcBef>
                <a:spcPct val="20000"/>
              </a:spcBef>
              <a:buFontTx/>
              <a:buChar char="•"/>
            </a:pPr>
            <a:endParaRPr lang="en-US" altLang="es-ES" sz="1200">
              <a:solidFill>
                <a:schemeClr val="accent2"/>
              </a:solidFill>
            </a:endParaRPr>
          </a:p>
          <a:p>
            <a:pPr lvl="2">
              <a:spcBef>
                <a:spcPct val="20000"/>
              </a:spcBef>
              <a:buClr>
                <a:schemeClr val="accent2"/>
              </a:buClr>
              <a:buSzPts val="1800"/>
              <a:buFontTx/>
              <a:buChar char="•"/>
            </a:pPr>
            <a:r>
              <a:rPr lang="en-US" altLang="es-ES" sz="1200">
                <a:solidFill>
                  <a:schemeClr val="accent2"/>
                </a:solidFill>
              </a:rPr>
              <a:t>penalización de 1 punto por semana de retraso</a:t>
            </a:r>
            <a:r>
              <a:rPr lang="en-US" altLang="es-ES" sz="1200">
                <a:solidFill>
                  <a:schemeClr val="tx1"/>
                </a:solidFill>
              </a:rPr>
              <a:t> en la entrega del la tarea semanal (Esto se aplica con el objetivo de que los alumnos trabajen uniformemente los contenidos durante el periodo docente); </a:t>
            </a:r>
          </a:p>
          <a:p>
            <a:pPr lvl="2">
              <a:spcBef>
                <a:spcPct val="20000"/>
              </a:spcBef>
              <a:buFontTx/>
              <a:buChar char="•"/>
            </a:pPr>
            <a:endParaRPr lang="en-US" altLang="es-ES" sz="1200">
              <a:solidFill>
                <a:schemeClr val="accent2"/>
              </a:solidFill>
            </a:endParaRPr>
          </a:p>
          <a:p>
            <a:pPr lvl="2">
              <a:spcBef>
                <a:spcPct val="20000"/>
              </a:spcBef>
              <a:buClr>
                <a:schemeClr val="accent2"/>
              </a:buClr>
              <a:buSzPts val="1800"/>
              <a:buFontTx/>
              <a:buChar char="•"/>
            </a:pPr>
            <a:r>
              <a:rPr lang="en-US" altLang="es-ES" sz="1200">
                <a:solidFill>
                  <a:schemeClr val="accent2"/>
                </a:solidFill>
              </a:rPr>
              <a:t>penalización de 1,5 sobre la nota si no han asistido a las clases presenciales correspondientes</a:t>
            </a:r>
            <a:r>
              <a:rPr lang="en-US" altLang="es-ES" sz="1200">
                <a:solidFill>
                  <a:schemeClr val="tx1"/>
                </a:solidFill>
              </a:rPr>
              <a:t> </a:t>
            </a:r>
          </a:p>
          <a:p>
            <a:pPr lvl="2" algn="just">
              <a:spcBef>
                <a:spcPct val="20000"/>
              </a:spcBef>
            </a:pPr>
            <a:r>
              <a:rPr lang="en-US" altLang="es-ES" sz="1200"/>
              <a:t>	(</a:t>
            </a:r>
            <a:r>
              <a:rPr lang="en-US" altLang="es-ES" sz="1200">
                <a:solidFill>
                  <a:schemeClr val="tx1"/>
                </a:solidFill>
              </a:rPr>
              <a:t>Esto se aplica con el objetivo de que los alumnos utilicen la metodología de aprendizaje adecuadamente, empleando el número de horas necesarias para el aprendizaje, establecidas a nivel teórico, y además, pudiendo ser el profesor auténtico orientador del aprendizaje).</a:t>
            </a:r>
            <a:endParaRPr lang="es-ES" altLang="es-ES" sz="2100">
              <a:solidFill>
                <a:schemeClr val="tx1"/>
              </a:solidFill>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ChangeArrowheads="1"/>
          </p:cNvSpPr>
          <p:nvPr/>
        </p:nvSpPr>
        <p:spPr bwMode="auto">
          <a:xfrm>
            <a:off x="684213" y="627063"/>
            <a:ext cx="6975475" cy="2324100"/>
          </a:xfrm>
          <a:prstGeom prst="rect">
            <a:avLst/>
          </a:prstGeom>
          <a:noFill/>
          <a:ln w="9525">
            <a:noFill/>
            <a:miter lim="800000"/>
            <a:headEnd/>
            <a:tailEnd/>
          </a:ln>
          <a:effectLst/>
        </p:spPr>
        <p:txBody>
          <a:bodyPr lIns="68601" tIns="34301" rIns="68601" bIns="34301"/>
          <a:lstStyle/>
          <a:p>
            <a:pPr marL="257244" indent="-257244" algn="just" defTabSz="685983">
              <a:spcBef>
                <a:spcPct val="20000"/>
              </a:spcBef>
              <a:buClr>
                <a:schemeClr val="tx1"/>
              </a:buClr>
              <a:buSzPts val="1800"/>
              <a:buFontTx/>
              <a:buChar char="•"/>
              <a:defRPr/>
            </a:pPr>
            <a:r>
              <a:rPr lang="en-US" sz="1350" dirty="0">
                <a:solidFill>
                  <a:schemeClr val="tx1"/>
                </a:solidFill>
              </a:rPr>
              <a:t>La </a:t>
            </a:r>
            <a:r>
              <a:rPr lang="en-US" sz="1350" b="1" dirty="0" err="1">
                <a:solidFill>
                  <a:srgbClr val="800000"/>
                </a:solidFill>
              </a:rPr>
              <a:t>calificación</a:t>
            </a:r>
            <a:r>
              <a:rPr lang="en-US" sz="1350" b="1" dirty="0">
                <a:solidFill>
                  <a:srgbClr val="800000"/>
                </a:solidFill>
              </a:rPr>
              <a:t> </a:t>
            </a:r>
            <a:r>
              <a:rPr lang="en-US" sz="1350" b="1" dirty="0" err="1">
                <a:solidFill>
                  <a:srgbClr val="800000"/>
                </a:solidFill>
              </a:rPr>
              <a:t>obtenida</a:t>
            </a:r>
            <a:r>
              <a:rPr lang="en-US" sz="1350" b="1" dirty="0">
                <a:solidFill>
                  <a:srgbClr val="800000"/>
                </a:solidFill>
              </a:rPr>
              <a:t> </a:t>
            </a:r>
            <a:r>
              <a:rPr lang="en-US" sz="1350" b="1" dirty="0" err="1">
                <a:solidFill>
                  <a:srgbClr val="800000"/>
                </a:solidFill>
              </a:rPr>
              <a:t>adquiere</a:t>
            </a:r>
            <a:r>
              <a:rPr lang="en-US" sz="1350" b="1" dirty="0">
                <a:solidFill>
                  <a:srgbClr val="800000"/>
                </a:solidFill>
              </a:rPr>
              <a:t> </a:t>
            </a:r>
            <a:r>
              <a:rPr lang="en-US" sz="1350" b="1" dirty="0" err="1">
                <a:solidFill>
                  <a:srgbClr val="800000"/>
                </a:solidFill>
              </a:rPr>
              <a:t>carácter</a:t>
            </a:r>
            <a:r>
              <a:rPr lang="en-US" sz="1350" b="1" dirty="0">
                <a:solidFill>
                  <a:srgbClr val="800000"/>
                </a:solidFill>
              </a:rPr>
              <a:t> temporal</a:t>
            </a:r>
            <a:r>
              <a:rPr lang="en-US" sz="1350" b="1" dirty="0">
                <a:solidFill>
                  <a:schemeClr val="tx1"/>
                </a:solidFill>
              </a:rPr>
              <a:t>. </a:t>
            </a:r>
            <a:r>
              <a:rPr lang="en-US" sz="1350" dirty="0">
                <a:solidFill>
                  <a:schemeClr val="tx1"/>
                </a:solidFill>
              </a:rPr>
              <a:t>El </a:t>
            </a:r>
            <a:r>
              <a:rPr lang="en-US" sz="1350" dirty="0" err="1">
                <a:solidFill>
                  <a:schemeClr val="tx1"/>
                </a:solidFill>
              </a:rPr>
              <a:t>profesor</a:t>
            </a:r>
            <a:r>
              <a:rPr lang="en-US" sz="1350" dirty="0">
                <a:solidFill>
                  <a:schemeClr val="tx1"/>
                </a:solidFill>
              </a:rPr>
              <a:t> </a:t>
            </a:r>
            <a:r>
              <a:rPr lang="en-US" sz="1350" dirty="0" err="1">
                <a:solidFill>
                  <a:schemeClr val="tx1"/>
                </a:solidFill>
              </a:rPr>
              <a:t>devuelve</a:t>
            </a:r>
            <a:r>
              <a:rPr lang="en-US" sz="1350" dirty="0">
                <a:solidFill>
                  <a:schemeClr val="tx1"/>
                </a:solidFill>
              </a:rPr>
              <a:t> </a:t>
            </a:r>
            <a:r>
              <a:rPr lang="en-US" sz="1350" dirty="0" err="1">
                <a:solidFill>
                  <a:schemeClr val="tx1"/>
                </a:solidFill>
              </a:rPr>
              <a:t>los</a:t>
            </a:r>
            <a:r>
              <a:rPr lang="en-US" sz="1350" dirty="0">
                <a:solidFill>
                  <a:schemeClr val="tx1"/>
                </a:solidFill>
              </a:rPr>
              <a:t> </a:t>
            </a:r>
            <a:r>
              <a:rPr lang="en-US" sz="1350" dirty="0" err="1">
                <a:solidFill>
                  <a:schemeClr val="tx1"/>
                </a:solidFill>
              </a:rPr>
              <a:t>ejercicios</a:t>
            </a:r>
            <a:r>
              <a:rPr lang="en-US" sz="1350" dirty="0">
                <a:solidFill>
                  <a:schemeClr val="tx1"/>
                </a:solidFill>
              </a:rPr>
              <a:t> </a:t>
            </a:r>
            <a:r>
              <a:rPr lang="en-US" sz="1350" dirty="0" err="1">
                <a:solidFill>
                  <a:schemeClr val="tx1"/>
                </a:solidFill>
              </a:rPr>
              <a:t>corregidos</a:t>
            </a:r>
            <a:r>
              <a:rPr lang="en-US" sz="1350" dirty="0">
                <a:solidFill>
                  <a:schemeClr val="tx1"/>
                </a:solidFill>
              </a:rPr>
              <a:t> a </a:t>
            </a:r>
            <a:r>
              <a:rPr lang="en-US" sz="1350" dirty="0" err="1">
                <a:solidFill>
                  <a:schemeClr val="tx1"/>
                </a:solidFill>
              </a:rPr>
              <a:t>los</a:t>
            </a:r>
            <a:r>
              <a:rPr lang="en-US" sz="1350" dirty="0">
                <a:solidFill>
                  <a:schemeClr val="tx1"/>
                </a:solidFill>
              </a:rPr>
              <a:t> </a:t>
            </a:r>
            <a:r>
              <a:rPr lang="en-US" sz="1350" dirty="0" err="1">
                <a:solidFill>
                  <a:schemeClr val="tx1"/>
                </a:solidFill>
              </a:rPr>
              <a:t>alumnos</a:t>
            </a:r>
            <a:r>
              <a:rPr lang="en-US" sz="1350" dirty="0">
                <a:solidFill>
                  <a:schemeClr val="tx1"/>
                </a:solidFill>
              </a:rPr>
              <a:t> </a:t>
            </a:r>
            <a:r>
              <a:rPr lang="en-US" sz="1350" dirty="0" err="1">
                <a:solidFill>
                  <a:schemeClr val="tx1"/>
                </a:solidFill>
              </a:rPr>
              <a:t>quienes</a:t>
            </a:r>
            <a:r>
              <a:rPr lang="en-US" sz="1350" dirty="0">
                <a:solidFill>
                  <a:schemeClr val="tx1"/>
                </a:solidFill>
              </a:rPr>
              <a:t> </a:t>
            </a:r>
            <a:r>
              <a:rPr lang="en-US" sz="1350" dirty="0" err="1">
                <a:solidFill>
                  <a:schemeClr val="tx1"/>
                </a:solidFill>
              </a:rPr>
              <a:t>deben</a:t>
            </a:r>
            <a:r>
              <a:rPr lang="en-US" sz="1350" dirty="0">
                <a:solidFill>
                  <a:schemeClr val="tx1"/>
                </a:solidFill>
              </a:rPr>
              <a:t> de </a:t>
            </a:r>
            <a:r>
              <a:rPr lang="en-US" sz="1350" dirty="0" err="1">
                <a:solidFill>
                  <a:schemeClr val="tx1"/>
                </a:solidFill>
              </a:rPr>
              <a:t>repetir</a:t>
            </a:r>
            <a:r>
              <a:rPr lang="en-US" sz="1350" dirty="0">
                <a:solidFill>
                  <a:schemeClr val="tx1"/>
                </a:solidFill>
              </a:rPr>
              <a:t> y </a:t>
            </a:r>
            <a:r>
              <a:rPr lang="en-US" sz="1350" dirty="0" err="1">
                <a:solidFill>
                  <a:schemeClr val="tx1"/>
                </a:solidFill>
              </a:rPr>
              <a:t>volver</a:t>
            </a:r>
            <a:r>
              <a:rPr lang="en-US" sz="1350" dirty="0">
                <a:solidFill>
                  <a:schemeClr val="tx1"/>
                </a:solidFill>
              </a:rPr>
              <a:t> a </a:t>
            </a:r>
            <a:r>
              <a:rPr lang="en-US" sz="1350" dirty="0" err="1">
                <a:solidFill>
                  <a:schemeClr val="tx1"/>
                </a:solidFill>
              </a:rPr>
              <a:t>entregar</a:t>
            </a:r>
            <a:r>
              <a:rPr lang="en-US" sz="1350" dirty="0">
                <a:solidFill>
                  <a:schemeClr val="tx1"/>
                </a:solidFill>
              </a:rPr>
              <a:t> </a:t>
            </a:r>
            <a:r>
              <a:rPr lang="en-US" sz="1350" dirty="0" err="1">
                <a:solidFill>
                  <a:schemeClr val="tx1"/>
                </a:solidFill>
              </a:rPr>
              <a:t>los</a:t>
            </a:r>
            <a:r>
              <a:rPr lang="en-US" sz="1350" dirty="0">
                <a:solidFill>
                  <a:schemeClr val="tx1"/>
                </a:solidFill>
              </a:rPr>
              <a:t> </a:t>
            </a:r>
            <a:r>
              <a:rPr lang="en-US" sz="1350" dirty="0" err="1">
                <a:solidFill>
                  <a:schemeClr val="tx1"/>
                </a:solidFill>
              </a:rPr>
              <a:t>problemas</a:t>
            </a:r>
            <a:r>
              <a:rPr lang="en-US" sz="1350" dirty="0">
                <a:solidFill>
                  <a:schemeClr val="tx1"/>
                </a:solidFill>
              </a:rPr>
              <a:t> que </a:t>
            </a:r>
            <a:r>
              <a:rPr lang="en-US" sz="1350" dirty="0" err="1">
                <a:solidFill>
                  <a:schemeClr val="tx1"/>
                </a:solidFill>
              </a:rPr>
              <a:t>fueron</a:t>
            </a:r>
            <a:r>
              <a:rPr lang="en-US" sz="1350" dirty="0">
                <a:solidFill>
                  <a:schemeClr val="tx1"/>
                </a:solidFill>
              </a:rPr>
              <a:t> </a:t>
            </a:r>
            <a:r>
              <a:rPr lang="en-US" sz="1350" dirty="0" err="1">
                <a:solidFill>
                  <a:schemeClr val="tx1"/>
                </a:solidFill>
              </a:rPr>
              <a:t>resueltos</a:t>
            </a:r>
            <a:r>
              <a:rPr lang="en-US" sz="1350" dirty="0">
                <a:solidFill>
                  <a:schemeClr val="tx1"/>
                </a:solidFill>
              </a:rPr>
              <a:t> </a:t>
            </a:r>
            <a:r>
              <a:rPr lang="en-US" sz="1350" dirty="0" err="1">
                <a:solidFill>
                  <a:schemeClr val="tx1"/>
                </a:solidFill>
              </a:rPr>
              <a:t>incorrectamente</a:t>
            </a:r>
            <a:r>
              <a:rPr lang="en-US" sz="1350" dirty="0">
                <a:solidFill>
                  <a:schemeClr val="tx1"/>
                </a:solidFill>
              </a:rPr>
              <a:t> para que la nota se </a:t>
            </a:r>
            <a:r>
              <a:rPr lang="en-US" sz="1350" dirty="0" err="1">
                <a:solidFill>
                  <a:schemeClr val="tx1"/>
                </a:solidFill>
              </a:rPr>
              <a:t>haga</a:t>
            </a:r>
            <a:r>
              <a:rPr lang="en-US" sz="1350" dirty="0">
                <a:solidFill>
                  <a:schemeClr val="tx1"/>
                </a:solidFill>
              </a:rPr>
              <a:t> </a:t>
            </a:r>
            <a:r>
              <a:rPr lang="en-US" sz="1350" dirty="0" err="1">
                <a:solidFill>
                  <a:schemeClr val="tx1"/>
                </a:solidFill>
              </a:rPr>
              <a:t>efectiva</a:t>
            </a:r>
            <a:r>
              <a:rPr lang="en-US" sz="1350" dirty="0">
                <a:solidFill>
                  <a:schemeClr val="tx1"/>
                </a:solidFill>
              </a:rPr>
              <a:t>. </a:t>
            </a:r>
          </a:p>
          <a:p>
            <a:pPr marL="257244" indent="-257244" algn="just" defTabSz="685983">
              <a:spcBef>
                <a:spcPct val="20000"/>
              </a:spcBef>
              <a:buFontTx/>
              <a:buChar char="•"/>
              <a:defRPr/>
            </a:pPr>
            <a:endParaRPr lang="en-US" sz="1350" b="1" dirty="0">
              <a:solidFill>
                <a:schemeClr val="tx1"/>
              </a:solidFill>
            </a:endParaRPr>
          </a:p>
          <a:p>
            <a:pPr marL="257244" indent="-257244" algn="just" defTabSz="685983">
              <a:spcBef>
                <a:spcPct val="20000"/>
              </a:spcBef>
              <a:buClr>
                <a:schemeClr val="tx1"/>
              </a:buClr>
              <a:buSzPts val="1800"/>
              <a:buFontTx/>
              <a:buChar char="•"/>
              <a:defRPr/>
            </a:pPr>
            <a:r>
              <a:rPr lang="en-US" sz="1350" dirty="0">
                <a:solidFill>
                  <a:schemeClr val="tx1"/>
                </a:solidFill>
              </a:rPr>
              <a:t>La nota final del </a:t>
            </a:r>
            <a:r>
              <a:rPr lang="en-US" sz="1350" dirty="0" err="1">
                <a:solidFill>
                  <a:schemeClr val="tx1"/>
                </a:solidFill>
              </a:rPr>
              <a:t>curso</a:t>
            </a:r>
            <a:r>
              <a:rPr lang="en-US" sz="1350" dirty="0">
                <a:solidFill>
                  <a:schemeClr val="tx1"/>
                </a:solidFill>
              </a:rPr>
              <a:t> se </a:t>
            </a:r>
            <a:r>
              <a:rPr lang="en-US" sz="1350" dirty="0" err="1">
                <a:solidFill>
                  <a:schemeClr val="tx1"/>
                </a:solidFill>
              </a:rPr>
              <a:t>establece</a:t>
            </a:r>
            <a:r>
              <a:rPr lang="en-US" sz="1350" dirty="0">
                <a:solidFill>
                  <a:schemeClr val="tx1"/>
                </a:solidFill>
              </a:rPr>
              <a:t> </a:t>
            </a:r>
            <a:r>
              <a:rPr lang="en-US" sz="1350" dirty="0" err="1">
                <a:solidFill>
                  <a:schemeClr val="tx1"/>
                </a:solidFill>
              </a:rPr>
              <a:t>haciendo</a:t>
            </a:r>
            <a:r>
              <a:rPr lang="en-US" sz="1350" dirty="0">
                <a:solidFill>
                  <a:schemeClr val="tx1"/>
                </a:solidFill>
              </a:rPr>
              <a:t> </a:t>
            </a:r>
            <a:r>
              <a:rPr lang="en-US" sz="1350" b="1" dirty="0">
                <a:solidFill>
                  <a:srgbClr val="800000"/>
                </a:solidFill>
              </a:rPr>
              <a:t>media </a:t>
            </a:r>
            <a:r>
              <a:rPr lang="en-US" sz="1350" b="1" dirty="0" err="1">
                <a:solidFill>
                  <a:srgbClr val="800000"/>
                </a:solidFill>
              </a:rPr>
              <a:t>geométrica</a:t>
            </a:r>
            <a:r>
              <a:rPr lang="en-US" sz="1350" b="1" dirty="0">
                <a:solidFill>
                  <a:schemeClr val="tx1"/>
                </a:solidFill>
              </a:rPr>
              <a:t> </a:t>
            </a:r>
            <a:r>
              <a:rPr lang="en-US" sz="1350" dirty="0">
                <a:solidFill>
                  <a:schemeClr val="tx1"/>
                </a:solidFill>
              </a:rPr>
              <a:t>de las </a:t>
            </a:r>
            <a:r>
              <a:rPr lang="en-US" sz="1350" dirty="0" err="1">
                <a:solidFill>
                  <a:schemeClr val="tx1"/>
                </a:solidFill>
              </a:rPr>
              <a:t>notas</a:t>
            </a:r>
            <a:r>
              <a:rPr lang="en-US" sz="1350" dirty="0">
                <a:solidFill>
                  <a:schemeClr val="tx1"/>
                </a:solidFill>
              </a:rPr>
              <a:t> </a:t>
            </a:r>
            <a:r>
              <a:rPr lang="en-US" sz="1350" dirty="0" err="1">
                <a:solidFill>
                  <a:schemeClr val="tx1"/>
                </a:solidFill>
              </a:rPr>
              <a:t>semanales</a:t>
            </a:r>
            <a:r>
              <a:rPr lang="en-US" sz="1350" dirty="0">
                <a:solidFill>
                  <a:schemeClr val="tx1"/>
                </a:solidFill>
              </a:rPr>
              <a:t> </a:t>
            </a:r>
            <a:r>
              <a:rPr lang="en-US" sz="1350" dirty="0" err="1">
                <a:solidFill>
                  <a:schemeClr val="tx1"/>
                </a:solidFill>
              </a:rPr>
              <a:t>obtenidas</a:t>
            </a:r>
            <a:r>
              <a:rPr lang="en-US" sz="1350" dirty="0">
                <a:solidFill>
                  <a:schemeClr val="tx1"/>
                </a:solidFill>
              </a:rPr>
              <a:t>. </a:t>
            </a:r>
            <a:r>
              <a:rPr lang="en-US" sz="1350" dirty="0" err="1">
                <a:solidFill>
                  <a:schemeClr val="tx1"/>
                </a:solidFill>
              </a:rPr>
              <a:t>Es</a:t>
            </a:r>
            <a:r>
              <a:rPr lang="en-US" sz="1350" dirty="0">
                <a:solidFill>
                  <a:schemeClr val="tx1"/>
                </a:solidFill>
              </a:rPr>
              <a:t> </a:t>
            </a:r>
            <a:r>
              <a:rPr lang="en-US" sz="1350" dirty="0" err="1">
                <a:solidFill>
                  <a:schemeClr val="tx1"/>
                </a:solidFill>
              </a:rPr>
              <a:t>decir</a:t>
            </a:r>
            <a:r>
              <a:rPr lang="en-US" sz="1350" dirty="0">
                <a:solidFill>
                  <a:schemeClr val="tx1"/>
                </a:solidFill>
              </a:rPr>
              <a:t> </a:t>
            </a:r>
            <a:r>
              <a:rPr lang="en-US" sz="1350" dirty="0" err="1">
                <a:solidFill>
                  <a:schemeClr val="tx1"/>
                </a:solidFill>
              </a:rPr>
              <a:t>si</a:t>
            </a:r>
            <a:r>
              <a:rPr lang="en-US" sz="1350" dirty="0">
                <a:solidFill>
                  <a:schemeClr val="tx1"/>
                </a:solidFill>
              </a:rPr>
              <a:t> el </a:t>
            </a:r>
            <a:r>
              <a:rPr lang="en-US" sz="1350" dirty="0" err="1">
                <a:solidFill>
                  <a:schemeClr val="tx1"/>
                </a:solidFill>
              </a:rPr>
              <a:t>número</a:t>
            </a:r>
            <a:r>
              <a:rPr lang="en-US" sz="1350" dirty="0">
                <a:solidFill>
                  <a:schemeClr val="tx1"/>
                </a:solidFill>
              </a:rPr>
              <a:t> de </a:t>
            </a:r>
            <a:r>
              <a:rPr lang="en-US" sz="1350" dirty="0" err="1">
                <a:solidFill>
                  <a:schemeClr val="tx1"/>
                </a:solidFill>
              </a:rPr>
              <a:t>notas</a:t>
            </a:r>
            <a:r>
              <a:rPr lang="en-US" sz="1350" dirty="0">
                <a:solidFill>
                  <a:schemeClr val="tx1"/>
                </a:solidFill>
              </a:rPr>
              <a:t> </a:t>
            </a:r>
            <a:r>
              <a:rPr lang="en-US" sz="1350" dirty="0" err="1">
                <a:solidFill>
                  <a:schemeClr val="tx1"/>
                </a:solidFill>
              </a:rPr>
              <a:t>es</a:t>
            </a:r>
            <a:r>
              <a:rPr lang="en-US" sz="1350" dirty="0">
                <a:solidFill>
                  <a:schemeClr val="tx1"/>
                </a:solidFill>
              </a:rPr>
              <a:t> n, la nota final </a:t>
            </a:r>
            <a:r>
              <a:rPr lang="en-US" sz="1350" dirty="0" err="1">
                <a:solidFill>
                  <a:schemeClr val="tx1"/>
                </a:solidFill>
              </a:rPr>
              <a:t>es</a:t>
            </a:r>
            <a:r>
              <a:rPr lang="en-US" sz="1350" dirty="0">
                <a:solidFill>
                  <a:schemeClr val="tx1"/>
                </a:solidFill>
              </a:rPr>
              <a:t> la </a:t>
            </a:r>
            <a:r>
              <a:rPr lang="en-US" sz="1350" dirty="0" err="1">
                <a:solidFill>
                  <a:schemeClr val="tx1"/>
                </a:solidFill>
              </a:rPr>
              <a:t>raíz</a:t>
            </a:r>
            <a:r>
              <a:rPr lang="en-US" sz="1350" dirty="0">
                <a:solidFill>
                  <a:schemeClr val="tx1"/>
                </a:solidFill>
              </a:rPr>
              <a:t> n-</a:t>
            </a:r>
            <a:r>
              <a:rPr lang="en-US" sz="1350" dirty="0" err="1">
                <a:solidFill>
                  <a:schemeClr val="tx1"/>
                </a:solidFill>
              </a:rPr>
              <a:t>ésima</a:t>
            </a:r>
            <a:r>
              <a:rPr lang="en-US" sz="1350" dirty="0">
                <a:solidFill>
                  <a:schemeClr val="tx1"/>
                </a:solidFill>
              </a:rPr>
              <a:t> del </a:t>
            </a:r>
            <a:r>
              <a:rPr lang="en-US" sz="1350" dirty="0" err="1">
                <a:solidFill>
                  <a:schemeClr val="tx1"/>
                </a:solidFill>
              </a:rPr>
              <a:t>producto</a:t>
            </a:r>
            <a:r>
              <a:rPr lang="en-US" sz="1350" dirty="0">
                <a:solidFill>
                  <a:schemeClr val="tx1"/>
                </a:solidFill>
              </a:rPr>
              <a:t> de las </a:t>
            </a:r>
            <a:r>
              <a:rPr lang="en-US" sz="1350" dirty="0" err="1">
                <a:solidFill>
                  <a:schemeClr val="tx1"/>
                </a:solidFill>
              </a:rPr>
              <a:t>mismas</a:t>
            </a:r>
            <a:r>
              <a:rPr lang="en-US" sz="1350" dirty="0">
                <a:solidFill>
                  <a:schemeClr val="tx1"/>
                </a:solidFill>
              </a:rPr>
              <a:t>. De </a:t>
            </a:r>
            <a:r>
              <a:rPr lang="en-US" sz="1350" dirty="0" err="1">
                <a:solidFill>
                  <a:schemeClr val="tx1"/>
                </a:solidFill>
              </a:rPr>
              <a:t>este</a:t>
            </a:r>
            <a:r>
              <a:rPr lang="en-US" sz="1350" dirty="0">
                <a:solidFill>
                  <a:schemeClr val="tx1"/>
                </a:solidFill>
              </a:rPr>
              <a:t> </a:t>
            </a:r>
            <a:r>
              <a:rPr lang="en-US" sz="1350" dirty="0" err="1">
                <a:solidFill>
                  <a:schemeClr val="tx1"/>
                </a:solidFill>
              </a:rPr>
              <a:t>modo</a:t>
            </a:r>
            <a:r>
              <a:rPr lang="en-US" sz="1350" dirty="0">
                <a:solidFill>
                  <a:schemeClr val="tx1"/>
                </a:solidFill>
              </a:rPr>
              <a:t> se </a:t>
            </a:r>
            <a:r>
              <a:rPr lang="en-US" sz="1350" dirty="0" err="1">
                <a:solidFill>
                  <a:schemeClr val="tx1"/>
                </a:solidFill>
              </a:rPr>
              <a:t>garantiza</a:t>
            </a:r>
            <a:r>
              <a:rPr lang="en-US" sz="1350" dirty="0">
                <a:solidFill>
                  <a:schemeClr val="tx1"/>
                </a:solidFill>
              </a:rPr>
              <a:t> que sea </a:t>
            </a:r>
            <a:r>
              <a:rPr lang="en-US" sz="1350" dirty="0" err="1">
                <a:solidFill>
                  <a:schemeClr val="tx1"/>
                </a:solidFill>
              </a:rPr>
              <a:t>necesario</a:t>
            </a:r>
            <a:r>
              <a:rPr lang="en-US" sz="1350" dirty="0">
                <a:solidFill>
                  <a:schemeClr val="tx1"/>
                </a:solidFill>
              </a:rPr>
              <a:t> </a:t>
            </a:r>
            <a:r>
              <a:rPr lang="en-US" sz="1350" dirty="0" err="1">
                <a:solidFill>
                  <a:schemeClr val="tx1"/>
                </a:solidFill>
              </a:rPr>
              <a:t>realizar</a:t>
            </a:r>
            <a:r>
              <a:rPr lang="en-US" sz="1350" dirty="0">
                <a:solidFill>
                  <a:schemeClr val="tx1"/>
                </a:solidFill>
              </a:rPr>
              <a:t> </a:t>
            </a:r>
            <a:r>
              <a:rPr lang="en-US" sz="1350" dirty="0" err="1">
                <a:solidFill>
                  <a:schemeClr val="tx1"/>
                </a:solidFill>
              </a:rPr>
              <a:t>los</a:t>
            </a:r>
            <a:r>
              <a:rPr lang="en-US" sz="1350" dirty="0">
                <a:solidFill>
                  <a:schemeClr val="tx1"/>
                </a:solidFill>
              </a:rPr>
              <a:t> </a:t>
            </a:r>
            <a:r>
              <a:rPr lang="en-US" sz="1350" dirty="0" err="1">
                <a:solidFill>
                  <a:schemeClr val="tx1"/>
                </a:solidFill>
              </a:rPr>
              <a:t>ejercicios</a:t>
            </a:r>
            <a:r>
              <a:rPr lang="en-US" sz="1350" dirty="0">
                <a:solidFill>
                  <a:schemeClr val="tx1"/>
                </a:solidFill>
              </a:rPr>
              <a:t> </a:t>
            </a:r>
            <a:r>
              <a:rPr lang="en-US" sz="1350" dirty="0" err="1">
                <a:solidFill>
                  <a:schemeClr val="tx1"/>
                </a:solidFill>
              </a:rPr>
              <a:t>propuestos</a:t>
            </a:r>
            <a:r>
              <a:rPr lang="en-US" sz="1350" dirty="0">
                <a:solidFill>
                  <a:schemeClr val="tx1"/>
                </a:solidFill>
              </a:rPr>
              <a:t> </a:t>
            </a:r>
            <a:r>
              <a:rPr lang="en-US" sz="1350" dirty="0" err="1">
                <a:solidFill>
                  <a:schemeClr val="tx1"/>
                </a:solidFill>
              </a:rPr>
              <a:t>todas</a:t>
            </a:r>
            <a:r>
              <a:rPr lang="en-US" sz="1350" dirty="0">
                <a:solidFill>
                  <a:schemeClr val="tx1"/>
                </a:solidFill>
              </a:rPr>
              <a:t> las </a:t>
            </a:r>
            <a:r>
              <a:rPr lang="en-US" sz="1350" dirty="0" err="1">
                <a:solidFill>
                  <a:schemeClr val="tx1"/>
                </a:solidFill>
              </a:rPr>
              <a:t>semanas</a:t>
            </a:r>
            <a:r>
              <a:rPr lang="en-US" sz="1350" dirty="0">
                <a:solidFill>
                  <a:schemeClr val="tx1"/>
                </a:solidFill>
              </a:rPr>
              <a:t>, de lo </a:t>
            </a:r>
            <a:r>
              <a:rPr lang="en-US" sz="1350" dirty="0" err="1">
                <a:solidFill>
                  <a:schemeClr val="tx1"/>
                </a:solidFill>
              </a:rPr>
              <a:t>contrario</a:t>
            </a:r>
            <a:r>
              <a:rPr lang="en-US" sz="1350" dirty="0">
                <a:solidFill>
                  <a:schemeClr val="tx1"/>
                </a:solidFill>
              </a:rPr>
              <a:t> la nota </a:t>
            </a:r>
            <a:r>
              <a:rPr lang="en-US" sz="1350" dirty="0" err="1">
                <a:solidFill>
                  <a:schemeClr val="tx1"/>
                </a:solidFill>
              </a:rPr>
              <a:t>sería</a:t>
            </a:r>
            <a:r>
              <a:rPr lang="en-US" sz="1350" dirty="0">
                <a:solidFill>
                  <a:schemeClr val="tx1"/>
                </a:solidFill>
              </a:rPr>
              <a:t> 0.</a:t>
            </a:r>
            <a:endParaRPr lang="es-ES" sz="2401" dirty="0">
              <a:solidFill>
                <a:schemeClr val="tx1"/>
              </a:solidFill>
            </a:endParaRPr>
          </a:p>
        </p:txBody>
      </p:sp>
      <p:sp>
        <p:nvSpPr>
          <p:cNvPr id="384003" name="Text Box 3"/>
          <p:cNvSpPr txBox="1">
            <a:spLocks noChangeArrowheads="1"/>
          </p:cNvSpPr>
          <p:nvPr/>
        </p:nvSpPr>
        <p:spPr bwMode="auto">
          <a:xfrm>
            <a:off x="2249488" y="3598863"/>
            <a:ext cx="4591050" cy="692150"/>
          </a:xfrm>
          <a:prstGeom prst="rect">
            <a:avLst/>
          </a:prstGeom>
          <a:noFill/>
          <a:ln w="28575">
            <a:solidFill>
              <a:schemeClr val="accent2"/>
            </a:solidFill>
            <a:miter lim="800000"/>
            <a:headEnd/>
            <a:tailEnd/>
          </a:ln>
          <a:effectLst/>
        </p:spPr>
        <p:txBody>
          <a:bodyPr lIns="68601" tIns="34301" rIns="68601" bIns="34301">
            <a:spAutoFit/>
          </a:bodyPr>
          <a:lstStyle/>
          <a:p>
            <a:pPr algn="ctr" defTabSz="685983" eaLnBrk="1" hangingPunct="1">
              <a:defRPr/>
            </a:pPr>
            <a:r>
              <a:rPr lang="en-US" sz="1350">
                <a:solidFill>
                  <a:srgbClr val="800000"/>
                </a:solidFill>
                <a:cs typeface="Arial" pitchFamily="34" charset="0"/>
              </a:rPr>
              <a:t>En caso de que el alumno no supere con éxito la asignatura con la metodología planteada, existirá un examen global, al estilo tradicional</a:t>
            </a:r>
            <a:endParaRPr lang="es-ES" sz="135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0186" y="441111"/>
            <a:ext cx="8229600" cy="475249"/>
          </a:xfrm>
          <a:prstGeom prst="rect">
            <a:avLst/>
          </a:prstGeom>
        </p:spPr>
        <p:style>
          <a:lnRef idx="0">
            <a:schemeClr val="accent2"/>
          </a:lnRef>
          <a:fillRef idx="3">
            <a:schemeClr val="accent2"/>
          </a:fillRef>
          <a:effectRef idx="3">
            <a:schemeClr val="accent2"/>
          </a:effectRef>
          <a:fontRef idx="minor">
            <a:schemeClr val="lt1"/>
          </a:fontRef>
        </p:style>
        <p:txBody>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9pPr>
          </a:lstStyle>
          <a:p>
            <a:pPr>
              <a:defRPr/>
            </a:pPr>
            <a:r>
              <a:rPr lang="es-ES_tradnl" kern="0" smtClean="0"/>
              <a:t>Fuentes</a:t>
            </a:r>
            <a:endParaRPr lang="es-ES" kern="0" dirty="0"/>
          </a:p>
        </p:txBody>
      </p:sp>
      <p:sp>
        <p:nvSpPr>
          <p:cNvPr id="3" name="2 Marcador de contenido"/>
          <p:cNvSpPr txBox="1">
            <a:spLocks/>
          </p:cNvSpPr>
          <p:nvPr/>
        </p:nvSpPr>
        <p:spPr>
          <a:xfrm>
            <a:off x="457200" y="1600200"/>
            <a:ext cx="2962275" cy="1181100"/>
          </a:xfrm>
          <a:prstGeom prst="rect">
            <a:avLst/>
          </a:prstGeom>
        </p:spPr>
        <p:txBody>
          <a:bodyPr/>
          <a:lstStyle>
            <a:lvl1pPr marL="342900" indent="-3429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1pPr>
            <a:lvl2pPr marL="742950" indent="-28575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0000"/>
                </a:solidFill>
                <a:latin typeface="+mn-lt"/>
                <a:ea typeface="+mn-ea"/>
                <a:cs typeface="+mn-cs"/>
              </a:defRPr>
            </a:lvl2pPr>
            <a:lvl3pPr marL="1143000" indent="-228600" algn="l" defTabSz="449263" rtl="0" eaLnBrk="0" fontAlgn="base" hangingPunct="0">
              <a:spcBef>
                <a:spcPts val="400"/>
              </a:spcBef>
              <a:spcAft>
                <a:spcPct val="0"/>
              </a:spcAft>
              <a:buClr>
                <a:srgbClr val="000000"/>
              </a:buClr>
              <a:buSzPct val="100000"/>
              <a:buFont typeface="Times New Roman" panose="02020603050405020304" pitchFamily="18" charset="0"/>
              <a:defRPr sz="1600">
                <a:solidFill>
                  <a:srgbClr val="000000"/>
                </a:solidFill>
                <a:latin typeface="+mn-lt"/>
                <a:ea typeface="+mn-ea"/>
                <a:cs typeface="+mn-cs"/>
              </a:defRPr>
            </a:lvl3pPr>
            <a:lvl4pPr marL="1600200" indent="-228600" algn="l" defTabSz="449263" rtl="0"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mn-lt"/>
                <a:ea typeface="+mn-ea"/>
                <a:cs typeface="+mn-cs"/>
              </a:defRPr>
            </a:lvl4pPr>
            <a:lvl5pPr marL="2057400" indent="-228600" algn="l" defTabSz="449263" rtl="0"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mn-lt"/>
                <a:ea typeface="+mn-ea"/>
                <a:cs typeface="+mn-cs"/>
              </a:defRPr>
            </a:lvl5pPr>
            <a:lvl6pPr marL="25146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6pPr>
            <a:lvl7pPr marL="29718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7pPr>
            <a:lvl8pPr marL="34290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8pPr>
            <a:lvl9pPr marL="38862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9pPr>
          </a:lstStyle>
          <a:p>
            <a:pPr>
              <a:defRPr/>
            </a:pPr>
            <a:r>
              <a:rPr lang="es-ES_tradnl" sz="1800" kern="0" dirty="0" smtClean="0"/>
              <a:t>PARA </a:t>
            </a:r>
          </a:p>
          <a:p>
            <a:pPr>
              <a:defRPr/>
            </a:pPr>
            <a:r>
              <a:rPr lang="es-ES_tradnl" sz="1800" kern="0" dirty="0" smtClean="0"/>
              <a:t>ALUMNOS</a:t>
            </a:r>
          </a:p>
        </p:txBody>
      </p:sp>
      <p:sp>
        <p:nvSpPr>
          <p:cNvPr id="4" name="3 Rectángulo"/>
          <p:cNvSpPr/>
          <p:nvPr/>
        </p:nvSpPr>
        <p:spPr>
          <a:xfrm>
            <a:off x="3851920" y="2576829"/>
            <a:ext cx="4572000" cy="1754326"/>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s-ES_tradnl" dirty="0"/>
              <a:t>Fuentes bibliográficas</a:t>
            </a:r>
          </a:p>
          <a:p>
            <a:pPr>
              <a:defRPr/>
            </a:pPr>
            <a:r>
              <a:rPr lang="es-ES_tradnl" dirty="0"/>
              <a:t>Revistas científicas</a:t>
            </a:r>
          </a:p>
          <a:p>
            <a:pPr>
              <a:defRPr/>
            </a:pPr>
            <a:r>
              <a:rPr lang="es-ES_tradnl" dirty="0"/>
              <a:t>Revistas de divulgación</a:t>
            </a:r>
          </a:p>
          <a:p>
            <a:pPr>
              <a:defRPr/>
            </a:pPr>
            <a:r>
              <a:rPr lang="es-ES_tradnl" dirty="0"/>
              <a:t>Procedings de congresos</a:t>
            </a:r>
          </a:p>
          <a:p>
            <a:pPr>
              <a:defRPr/>
            </a:pPr>
            <a:r>
              <a:rPr lang="es-ES_tradnl" dirty="0"/>
              <a:t>Catalogos</a:t>
            </a:r>
          </a:p>
          <a:p>
            <a:pPr>
              <a:defRPr/>
            </a:pPr>
            <a:r>
              <a:rPr lang="es-ES_tradnl" dirty="0"/>
              <a:t>Páginas web</a:t>
            </a:r>
            <a:endParaRPr lang="es-ES" dirty="0"/>
          </a:p>
        </p:txBody>
      </p:sp>
      <p:sp>
        <p:nvSpPr>
          <p:cNvPr id="5" name="4 Rectángulo"/>
          <p:cNvSpPr/>
          <p:nvPr/>
        </p:nvSpPr>
        <p:spPr>
          <a:xfrm>
            <a:off x="4011464" y="1770348"/>
            <a:ext cx="3013967" cy="307777"/>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es-ES_tradnl" sz="1400" dirty="0"/>
              <a:t>Fuentes bibliográficas 6 o 7 libros</a:t>
            </a:r>
            <a:endParaRPr lang="es-ES" sz="1400" dirty="0"/>
          </a:p>
        </p:txBody>
      </p:sp>
      <p:sp>
        <p:nvSpPr>
          <p:cNvPr id="6" name="5 Flecha derecha"/>
          <p:cNvSpPr/>
          <p:nvPr/>
        </p:nvSpPr>
        <p:spPr>
          <a:xfrm>
            <a:off x="2555875" y="1600200"/>
            <a:ext cx="720725"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100"/>
          </a:p>
        </p:txBody>
      </p:sp>
      <p:sp>
        <p:nvSpPr>
          <p:cNvPr id="7" name="2 Marcador de contenido"/>
          <p:cNvSpPr txBox="1">
            <a:spLocks/>
          </p:cNvSpPr>
          <p:nvPr/>
        </p:nvSpPr>
        <p:spPr>
          <a:xfrm>
            <a:off x="457200" y="3113088"/>
            <a:ext cx="2962275" cy="1179512"/>
          </a:xfrm>
          <a:prstGeom prst="rect">
            <a:avLst/>
          </a:prstGeom>
        </p:spPr>
        <p:txBody>
          <a:bodyPr>
            <a:normAutofit/>
          </a:bodyPr>
          <a:lstStyle/>
          <a:p>
            <a:pPr marL="342900" indent="-342900" defTabSz="914400" eaLnBrk="1" fontAlgn="auto" hangingPunct="1">
              <a:spcBef>
                <a:spcPct val="20000"/>
              </a:spcBef>
              <a:spcAft>
                <a:spcPts val="0"/>
              </a:spcAft>
              <a:buFont typeface="Arial" pitchFamily="34" charset="0"/>
              <a:buNone/>
              <a:defRPr/>
            </a:pPr>
            <a:r>
              <a:rPr lang="es-ES_tradnl" dirty="0">
                <a:solidFill>
                  <a:schemeClr val="tx1"/>
                </a:solidFill>
                <a:latin typeface="+mn-lt"/>
                <a:cs typeface="+mn-cs"/>
              </a:rPr>
              <a:t>PARA </a:t>
            </a:r>
          </a:p>
          <a:p>
            <a:pPr marL="342900" indent="-342900" defTabSz="914400" eaLnBrk="1" fontAlgn="auto" hangingPunct="1">
              <a:spcBef>
                <a:spcPct val="20000"/>
              </a:spcBef>
              <a:spcAft>
                <a:spcPts val="0"/>
              </a:spcAft>
              <a:buFont typeface="Arial" pitchFamily="34" charset="0"/>
              <a:buNone/>
              <a:defRPr/>
            </a:pPr>
            <a:r>
              <a:rPr lang="es-ES_tradnl" dirty="0">
                <a:solidFill>
                  <a:schemeClr val="tx1"/>
                </a:solidFill>
                <a:latin typeface="+mn-lt"/>
                <a:cs typeface="+mn-cs"/>
              </a:rPr>
              <a:t>PROFESORES</a:t>
            </a:r>
          </a:p>
        </p:txBody>
      </p:sp>
      <p:sp>
        <p:nvSpPr>
          <p:cNvPr id="8" name="7 Flecha derecha"/>
          <p:cNvSpPr/>
          <p:nvPr/>
        </p:nvSpPr>
        <p:spPr>
          <a:xfrm>
            <a:off x="2555875" y="3221038"/>
            <a:ext cx="720725"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1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Rot="1" noChangeArrowheads="1"/>
          </p:cNvSpPr>
          <p:nvPr/>
        </p:nvSpPr>
        <p:spPr bwMode="auto">
          <a:xfrm>
            <a:off x="1484313" y="206375"/>
            <a:ext cx="6175375" cy="857250"/>
          </a:xfrm>
          <a:prstGeom prst="rect">
            <a:avLst/>
          </a:prstGeom>
          <a:noFill/>
          <a:ln w="9525">
            <a:noFill/>
            <a:miter lim="800000"/>
            <a:headEnd/>
            <a:tailEnd/>
          </a:ln>
          <a:effectLst/>
        </p:spPr>
        <p:txBody>
          <a:bodyPr lIns="68601" tIns="34301" rIns="68601" bIns="34301" anchor="ctr"/>
          <a:lstStyle/>
          <a:p>
            <a:pPr algn="ctr" defTabSz="685983">
              <a:defRPr/>
            </a:pPr>
            <a:r>
              <a:rPr lang="es-ES" sz="3301" b="1">
                <a:solidFill>
                  <a:schemeClr val="tx2"/>
                </a:solidFill>
                <a:effectLst>
                  <a:outerShdw blurRad="38100" dist="38100" dir="2700000" algn="tl">
                    <a:srgbClr val="C0C0C0"/>
                  </a:outerShdw>
                </a:effectLst>
                <a:latin typeface="Garamond" pitchFamily="18" charset="0"/>
              </a:rPr>
              <a:t>PATÓGENOS ESTUDIADOS</a:t>
            </a:r>
            <a:endParaRPr lang="es-ES" sz="3301">
              <a:solidFill>
                <a:schemeClr val="tx2"/>
              </a:solidFill>
            </a:endParaRPr>
          </a:p>
        </p:txBody>
      </p:sp>
      <p:sp>
        <p:nvSpPr>
          <p:cNvPr id="45059" name="Rectangle 3"/>
          <p:cNvSpPr>
            <a:spLocks noChangeArrowheads="1"/>
          </p:cNvSpPr>
          <p:nvPr/>
        </p:nvSpPr>
        <p:spPr bwMode="auto">
          <a:xfrm>
            <a:off x="1484313" y="1200150"/>
            <a:ext cx="6175375" cy="3395663"/>
          </a:xfrm>
          <a:prstGeom prst="rect">
            <a:avLst/>
          </a:prstGeom>
          <a:noFill/>
          <a:ln w="9525">
            <a:noFill/>
            <a:miter lim="800000"/>
            <a:headEnd/>
            <a:tailEnd/>
          </a:ln>
          <a:effectLst/>
        </p:spPr>
        <p:txBody>
          <a:bodyPr lIns="68601" tIns="34301" rIns="68601" bIns="34301"/>
          <a:lstStyle/>
          <a:p>
            <a:pPr marL="257244" indent="-257244" algn="just" defTabSz="685983">
              <a:spcBef>
                <a:spcPct val="20000"/>
              </a:spcBef>
              <a:buClr>
                <a:schemeClr val="tx1"/>
              </a:buClr>
              <a:buSzPts val="2400"/>
              <a:buFont typeface="Garamond" pitchFamily="18" charset="0"/>
              <a:buChar char="•"/>
              <a:defRPr/>
            </a:pPr>
            <a:r>
              <a:rPr lang="es-ES" b="1" dirty="0">
                <a:solidFill>
                  <a:schemeClr val="tx1"/>
                </a:solidFill>
                <a:effectLst>
                  <a:outerShdw blurRad="38100" dist="38100" dir="2700000" algn="tl">
                    <a:srgbClr val="C0C0C0"/>
                  </a:outerShdw>
                </a:effectLst>
                <a:latin typeface="Garamond" pitchFamily="18" charset="0"/>
              </a:rPr>
              <a:t>Efecto sobre </a:t>
            </a:r>
            <a:r>
              <a:rPr lang="es-ES" b="1" i="1" dirty="0">
                <a:solidFill>
                  <a:schemeClr val="tx1"/>
                </a:solidFill>
                <a:effectLst>
                  <a:outerShdw blurRad="38100" dist="38100" dir="2700000" algn="tl">
                    <a:srgbClr val="C0C0C0"/>
                  </a:outerShdw>
                </a:effectLst>
                <a:latin typeface="Garamond" pitchFamily="18" charset="0"/>
              </a:rPr>
              <a:t>Acremonium cucurbitacearum</a:t>
            </a:r>
            <a:r>
              <a:rPr lang="es-ES" b="1" dirty="0">
                <a:solidFill>
                  <a:schemeClr val="tx1"/>
                </a:solidFill>
                <a:effectLst>
                  <a:outerShdw blurRad="38100" dist="38100" dir="2700000" algn="tl">
                    <a:srgbClr val="C0C0C0"/>
                  </a:outerShdw>
                </a:effectLst>
                <a:latin typeface="Garamond" pitchFamily="18" charset="0"/>
              </a:rPr>
              <a:t> y </a:t>
            </a:r>
            <a:r>
              <a:rPr lang="es-ES" b="1" i="1" dirty="0">
                <a:solidFill>
                  <a:schemeClr val="tx1"/>
                </a:solidFill>
                <a:effectLst>
                  <a:outerShdw blurRad="38100" dist="38100" dir="2700000" algn="tl">
                    <a:srgbClr val="C0C0C0"/>
                  </a:outerShdw>
                </a:effectLst>
                <a:latin typeface="Garamond" pitchFamily="18" charset="0"/>
              </a:rPr>
              <a:t>Monosporascus cannonballus</a:t>
            </a:r>
            <a:endParaRPr lang="es-ES" b="1" dirty="0">
              <a:solidFill>
                <a:schemeClr val="tx1"/>
              </a:solidFill>
              <a:effectLst>
                <a:outerShdw blurRad="38100" dist="38100" dir="2700000" algn="tl">
                  <a:srgbClr val="C0C0C0"/>
                </a:outerShdw>
              </a:effectLst>
              <a:latin typeface="Garamond" pitchFamily="18" charset="0"/>
            </a:endParaRPr>
          </a:p>
          <a:p>
            <a:pPr marL="257244" indent="-257244" algn="just" defTabSz="685983">
              <a:spcBef>
                <a:spcPct val="20000"/>
              </a:spcBef>
              <a:buFontTx/>
              <a:buChar char="•"/>
              <a:defRPr/>
            </a:pPr>
            <a:endParaRPr lang="es-ES" b="1" dirty="0">
              <a:solidFill>
                <a:schemeClr val="tx1"/>
              </a:solidFill>
              <a:effectLst>
                <a:outerShdw blurRad="38100" dist="38100" dir="2700000" algn="tl">
                  <a:srgbClr val="C0C0C0"/>
                </a:outerShdw>
              </a:effectLst>
              <a:latin typeface="Garamond" pitchFamily="18" charset="0"/>
            </a:endParaRPr>
          </a:p>
          <a:p>
            <a:pPr marL="257244" indent="-257244" algn="just" defTabSz="685983">
              <a:spcBef>
                <a:spcPct val="20000"/>
              </a:spcBef>
              <a:buClr>
                <a:schemeClr val="tx1"/>
              </a:buClr>
              <a:buSzPts val="2400"/>
              <a:buFont typeface="Garamond" pitchFamily="18" charset="0"/>
              <a:buChar char="•"/>
              <a:defRPr/>
            </a:pPr>
            <a:r>
              <a:rPr lang="es-ES" b="1" i="1" dirty="0">
                <a:solidFill>
                  <a:schemeClr val="tx1"/>
                </a:solidFill>
                <a:effectLst>
                  <a:outerShdw blurRad="38100" dist="38100" dir="2700000" algn="tl">
                    <a:srgbClr val="C0C0C0"/>
                  </a:outerShdw>
                </a:effectLst>
                <a:latin typeface="Garamond" pitchFamily="18" charset="0"/>
              </a:rPr>
              <a:t>Frakliniella occidentalis</a:t>
            </a:r>
            <a:r>
              <a:rPr lang="es-ES_tradnl" b="1" dirty="0">
                <a:solidFill>
                  <a:schemeClr val="tx1"/>
                </a:solidFill>
                <a:effectLst>
                  <a:outerShdw blurRad="38100" dist="38100" dir="2700000" algn="tl">
                    <a:srgbClr val="C0C0C0"/>
                  </a:outerShdw>
                </a:effectLst>
                <a:latin typeface="Garamond" pitchFamily="18" charset="0"/>
              </a:rPr>
              <a:t>, vector </a:t>
            </a:r>
            <a:r>
              <a:rPr lang="es-ES" b="1" dirty="0">
                <a:solidFill>
                  <a:schemeClr val="tx1"/>
                </a:solidFill>
                <a:effectLst>
                  <a:outerShdw blurRad="38100" dist="38100" dir="2700000" algn="tl">
                    <a:srgbClr val="C0C0C0"/>
                  </a:outerShdw>
                </a:effectLst>
                <a:latin typeface="Garamond" pitchFamily="18" charset="0"/>
              </a:rPr>
              <a:t>del virus del bronceado del tomate (Tomato Spotted Wilt Virus, TSWV)</a:t>
            </a:r>
          </a:p>
          <a:p>
            <a:pPr marL="257244" indent="-257244" algn="just" defTabSz="685983">
              <a:spcBef>
                <a:spcPct val="20000"/>
              </a:spcBef>
              <a:buFontTx/>
              <a:buChar char="•"/>
              <a:defRPr/>
            </a:pPr>
            <a:endParaRPr lang="es-ES" b="1" dirty="0">
              <a:solidFill>
                <a:schemeClr val="tx1"/>
              </a:solidFill>
              <a:effectLst>
                <a:outerShdw blurRad="38100" dist="38100" dir="2700000" algn="tl">
                  <a:srgbClr val="C0C0C0"/>
                </a:outerShdw>
              </a:effectLst>
              <a:latin typeface="Garamond" pitchFamily="18" charset="0"/>
            </a:endParaRPr>
          </a:p>
          <a:p>
            <a:pPr marL="257244" indent="-257244" algn="just" defTabSz="685983">
              <a:spcBef>
                <a:spcPct val="20000"/>
              </a:spcBef>
              <a:buClr>
                <a:schemeClr val="tx1"/>
              </a:buClr>
              <a:buSzPts val="2400"/>
              <a:buFont typeface="Garamond" pitchFamily="18" charset="0"/>
              <a:buChar char="•"/>
              <a:defRPr/>
            </a:pPr>
            <a:r>
              <a:rPr lang="es-ES" b="1" i="1" dirty="0">
                <a:solidFill>
                  <a:schemeClr val="tx1"/>
                </a:solidFill>
                <a:effectLst>
                  <a:outerShdw blurRad="38100" dist="38100" dir="2700000" algn="tl">
                    <a:srgbClr val="C0C0C0"/>
                  </a:outerShdw>
                </a:effectLst>
                <a:latin typeface="Garamond" pitchFamily="18" charset="0"/>
              </a:rPr>
              <a:t>Olpidium  bornovanus</a:t>
            </a:r>
            <a:r>
              <a:rPr lang="es-ES_tradnl" b="1" dirty="0">
                <a:solidFill>
                  <a:schemeClr val="tx1"/>
                </a:solidFill>
                <a:effectLst>
                  <a:outerShdw blurRad="38100" dist="38100" dir="2700000" algn="tl">
                    <a:srgbClr val="C0C0C0"/>
                  </a:outerShdw>
                </a:effectLst>
                <a:latin typeface="Garamond" pitchFamily="18" charset="0"/>
              </a:rPr>
              <a:t> transmisor de la virosis Melon Necrotic Spot (MNSV) o virus del Cribado del Melón </a:t>
            </a:r>
            <a:r>
              <a:rPr lang="es-ES" b="1" dirty="0">
                <a:solidFill>
                  <a:schemeClr val="tx1"/>
                </a:solidFill>
                <a:effectLst>
                  <a:outerShdw blurRad="38100" dist="38100" dir="2700000" algn="tl">
                    <a:srgbClr val="C0C0C0"/>
                  </a:outerShdw>
                </a:effectLst>
                <a:latin typeface="Garamond" pitchFamily="18" charset="0"/>
              </a:rPr>
              <a:t> </a:t>
            </a:r>
            <a:r>
              <a:rPr lang="es-ES_tradnl" b="1" dirty="0">
                <a:solidFill>
                  <a:schemeClr val="tx1"/>
                </a:solidFill>
                <a:effectLst>
                  <a:outerShdw blurRad="38100" dist="38100" dir="2700000" algn="tl">
                    <a:srgbClr val="C0C0C0"/>
                  </a:outerShdw>
                </a:effectLst>
                <a:latin typeface="Garamond" pitchFamily="18" charset="0"/>
              </a:rPr>
              <a:t>y </a:t>
            </a:r>
            <a:r>
              <a:rPr lang="es-ES_tradnl" b="1" i="1" dirty="0">
                <a:solidFill>
                  <a:schemeClr val="tx1"/>
                </a:solidFill>
                <a:effectLst>
                  <a:outerShdw blurRad="38100" dist="38100" dir="2700000" algn="tl">
                    <a:srgbClr val="C0C0C0"/>
                  </a:outerShdw>
                </a:effectLst>
                <a:latin typeface="Garamond" pitchFamily="18" charset="0"/>
              </a:rPr>
              <a:t>Olpidium brassicae</a:t>
            </a:r>
            <a:endParaRPr lang="es-ES" sz="2401" dirty="0">
              <a:solidFill>
                <a:schemeClr val="tx1"/>
              </a:solidFill>
            </a:endParaRPr>
          </a:p>
        </p:txBody>
      </p:sp>
      <p:sp>
        <p:nvSpPr>
          <p:cNvPr id="4" name="Rectangle 2"/>
          <p:cNvSpPr>
            <a:spLocks noChangeArrowheads="1"/>
          </p:cNvSpPr>
          <p:nvPr/>
        </p:nvSpPr>
        <p:spPr bwMode="auto">
          <a:xfrm>
            <a:off x="2513013" y="1501775"/>
            <a:ext cx="1381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601" tIns="34301" rIns="68601" bIns="34301">
            <a:spAutoFit/>
          </a:bodyPr>
          <a:lstStyle/>
          <a:p>
            <a:endParaRPr lang="es-ES" altLang="es-ES"/>
          </a:p>
        </p:txBody>
      </p:sp>
      <p:pic>
        <p:nvPicPr>
          <p:cNvPr id="5" name="Picture 3" descr="Olpidium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3" y="268288"/>
            <a:ext cx="307975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2513013" y="1501775"/>
            <a:ext cx="1381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601" tIns="34301" rIns="68601" bIns="34301">
            <a:spAutoFit/>
          </a:bodyPr>
          <a:lstStyle/>
          <a:p>
            <a:endParaRPr lang="es-ES" altLang="es-ES"/>
          </a:p>
        </p:txBody>
      </p:sp>
      <p:pic>
        <p:nvPicPr>
          <p:cNvPr id="7" name="Picture 5" descr="Olpi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950" y="268288"/>
            <a:ext cx="307975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olpidium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2482850"/>
            <a:ext cx="30797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olpidium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9950" y="2482850"/>
            <a:ext cx="30797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683568" y="772344"/>
            <a:ext cx="5831099" cy="540493"/>
          </a:xfrm>
          <a:prstGeom prst="rect">
            <a:avLst/>
          </a:prstGeom>
          <a:solidFill>
            <a:srgbClr val="C00000"/>
          </a:solidFill>
          <a:ln>
            <a:solidFill>
              <a:srgbClr val="FF0000"/>
            </a:solidFill>
          </a:ln>
        </p:spPr>
        <p:style>
          <a:lnRef idx="0">
            <a:schemeClr val="accent3"/>
          </a:lnRef>
          <a:fillRef idx="3">
            <a:schemeClr val="accent3"/>
          </a:fillRef>
          <a:effectRef idx="3">
            <a:schemeClr val="accent3"/>
          </a:effectRef>
          <a:fontRef idx="minor">
            <a:schemeClr val="lt1"/>
          </a:fontRef>
        </p:style>
        <p:txBody>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9pPr>
          </a:lstStyle>
          <a:p>
            <a:pPr>
              <a:defRPr/>
            </a:pPr>
            <a:r>
              <a:rPr lang="es-ES_tradnl" kern="0" dirty="0" smtClean="0"/>
              <a:t>PROYECTO INVESTIGADOR</a:t>
            </a:r>
            <a:endParaRPr lang="es-ES" kern="0" dirty="0"/>
          </a:p>
        </p:txBody>
      </p:sp>
      <p:pic>
        <p:nvPicPr>
          <p:cNvPr id="131077"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492250"/>
            <a:ext cx="35242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ángulo 1"/>
          <p:cNvSpPr>
            <a:spLocks noChangeArrowheads="1"/>
          </p:cNvSpPr>
          <p:nvPr/>
        </p:nvSpPr>
        <p:spPr bwMode="auto">
          <a:xfrm>
            <a:off x="179388" y="268288"/>
            <a:ext cx="8713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ltLang="es-ES">
                <a:solidFill>
                  <a:schemeClr val="tx1"/>
                </a:solidFill>
                <a:latin typeface="Tahoma" panose="020B0604030504040204" pitchFamily="34" charset="0"/>
                <a:cs typeface="Times New Roman" panose="02020603050405020304" pitchFamily="18" charset="0"/>
              </a:rPr>
              <a:t>En relación a las etapas descritas, 7 líneas de trabajo relacionadas con el aprovechamiento de la biomasa</a:t>
            </a:r>
            <a:endParaRPr lang="es-ES" altLang="es-ES">
              <a:solidFill>
                <a:schemeClr val="tx1"/>
              </a:solidFill>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ángulo 1"/>
          <p:cNvSpPr>
            <a:spLocks noChangeArrowheads="1"/>
          </p:cNvSpPr>
          <p:nvPr/>
        </p:nvSpPr>
        <p:spPr bwMode="auto">
          <a:xfrm>
            <a:off x="179388" y="268288"/>
            <a:ext cx="8713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ltLang="es-ES">
                <a:solidFill>
                  <a:schemeClr val="tx1"/>
                </a:solidFill>
                <a:latin typeface="Tahoma" panose="020B0604030504040204" pitchFamily="34" charset="0"/>
                <a:cs typeface="Times New Roman" panose="02020603050405020304" pitchFamily="18" charset="0"/>
              </a:rPr>
              <a:t>En relación a las etapas descritas, 7 líneas de trabajo relacionadas con el aprovechamiento de la biomasa</a:t>
            </a:r>
            <a:endParaRPr lang="es-ES" altLang="es-ES">
              <a:solidFill>
                <a:schemeClr val="tx1"/>
              </a:solidFill>
            </a:endParaRPr>
          </a:p>
        </p:txBody>
      </p:sp>
      <p:sp>
        <p:nvSpPr>
          <p:cNvPr id="133123" name="Rectángulo 2"/>
          <p:cNvSpPr>
            <a:spLocks noChangeArrowheads="1"/>
          </p:cNvSpPr>
          <p:nvPr/>
        </p:nvSpPr>
        <p:spPr bwMode="auto">
          <a:xfrm>
            <a:off x="179388" y="1204913"/>
            <a:ext cx="84248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tLang="es-ES">
                <a:solidFill>
                  <a:schemeClr val="tx1"/>
                </a:solidFill>
                <a:latin typeface="Tahoma" panose="020B0604030504040204" pitchFamily="34" charset="0"/>
                <a:cs typeface="Times New Roman" panose="02020603050405020304" pitchFamily="18" charset="0"/>
              </a:rPr>
              <a:t>1. Determinación de la cantidad de biomasa residual agrícola y forestal producida en operaciones de poda</a:t>
            </a:r>
            <a:endParaRPr lang="es-ES" altLang="es-ES">
              <a:solidFill>
                <a:schemeClr val="tx1"/>
              </a:solidFill>
            </a:endParaRPr>
          </a:p>
        </p:txBody>
      </p:sp>
      <p:sp>
        <p:nvSpPr>
          <p:cNvPr id="4" name="Flecha doblada 3"/>
          <p:cNvSpPr/>
          <p:nvPr/>
        </p:nvSpPr>
        <p:spPr bwMode="auto">
          <a:xfrm flipV="1">
            <a:off x="3348038" y="1816100"/>
            <a:ext cx="503237" cy="468313"/>
          </a:xfrm>
          <a:prstGeom prst="ben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Clr>
                <a:srgbClr val="000000"/>
              </a:buClr>
              <a:buSzPct val="100000"/>
              <a:buFont typeface="Times New Roman" pitchFamily="16" charset="0"/>
              <a:buNone/>
              <a:defRPr/>
            </a:pPr>
            <a:endParaRPr lang="es-ES">
              <a:latin typeface="Arial" charset="0"/>
            </a:endParaRPr>
          </a:p>
        </p:txBody>
      </p:sp>
      <p:sp>
        <p:nvSpPr>
          <p:cNvPr id="133125" name="Rectángulo 4"/>
          <p:cNvSpPr>
            <a:spLocks noChangeArrowheads="1"/>
          </p:cNvSpPr>
          <p:nvPr/>
        </p:nvSpPr>
        <p:spPr bwMode="auto">
          <a:xfrm>
            <a:off x="4138613" y="1962150"/>
            <a:ext cx="422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_tradnl" altLang="es-ES">
                <a:solidFill>
                  <a:schemeClr val="tx1"/>
                </a:solidFill>
                <a:latin typeface="Tahoma" panose="020B0604030504040204" pitchFamily="34" charset="0"/>
                <a:cs typeface="Times New Roman" panose="02020603050405020304" pitchFamily="18" charset="0"/>
              </a:rPr>
              <a:t>obteniéndose ecuaciones de predicción </a:t>
            </a:r>
            <a:endParaRPr lang="es-ES" altLang="es-ES">
              <a:solidFill>
                <a:schemeClr val="tx1"/>
              </a:solidFill>
            </a:endParaRPr>
          </a:p>
        </p:txBody>
      </p:sp>
      <p:pic>
        <p:nvPicPr>
          <p:cNvPr id="133126" name="4 Marcador de contenido" descr="C:\Users\magsaj1\Desktop\wazne linki pruning\topping pruning.png"/>
          <p:cNvPicPr>
            <a:picLocks/>
          </p:cNvPicPr>
          <p:nvPr/>
        </p:nvPicPr>
        <p:blipFill>
          <a:blip r:embed="rId2" cstate="print">
            <a:extLst>
              <a:ext uri="{28A0092B-C50C-407E-A947-70E740481C1C}">
                <a14:useLocalDpi xmlns:a14="http://schemas.microsoft.com/office/drawing/2010/main" val="0"/>
              </a:ext>
            </a:extLst>
          </a:blip>
          <a:srcRect b="13966"/>
          <a:stretch>
            <a:fillRect/>
          </a:stretch>
        </p:blipFill>
        <p:spPr bwMode="auto">
          <a:xfrm>
            <a:off x="4781550" y="2716213"/>
            <a:ext cx="40386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ángulo 1"/>
          <p:cNvSpPr>
            <a:spLocks noChangeArrowheads="1"/>
          </p:cNvSpPr>
          <p:nvPr/>
        </p:nvSpPr>
        <p:spPr bwMode="auto">
          <a:xfrm>
            <a:off x="179388" y="268288"/>
            <a:ext cx="8713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ltLang="es-ES">
                <a:solidFill>
                  <a:schemeClr val="tx1"/>
                </a:solidFill>
                <a:latin typeface="Tahoma" panose="020B0604030504040204" pitchFamily="34" charset="0"/>
                <a:cs typeface="Times New Roman" panose="02020603050405020304" pitchFamily="18" charset="0"/>
              </a:rPr>
              <a:t>En relación a las etapas descritas, 7 líneas de trabajo relacionadas con el aprovechamiento de la biomasa</a:t>
            </a:r>
            <a:endParaRPr lang="es-ES" altLang="es-ES">
              <a:solidFill>
                <a:schemeClr val="tx1"/>
              </a:solidFill>
            </a:endParaRPr>
          </a:p>
        </p:txBody>
      </p:sp>
      <p:sp>
        <p:nvSpPr>
          <p:cNvPr id="134147" name="Rectángulo 2"/>
          <p:cNvSpPr>
            <a:spLocks noChangeArrowheads="1"/>
          </p:cNvSpPr>
          <p:nvPr/>
        </p:nvSpPr>
        <p:spPr bwMode="auto">
          <a:xfrm>
            <a:off x="179388" y="1204913"/>
            <a:ext cx="84248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tLang="es-ES">
                <a:solidFill>
                  <a:schemeClr val="tx1"/>
                </a:solidFill>
                <a:latin typeface="Tahoma" panose="020B0604030504040204" pitchFamily="34" charset="0"/>
                <a:cs typeface="Times New Roman" panose="02020603050405020304" pitchFamily="18" charset="0"/>
              </a:rPr>
              <a:t>1. Determinación de la cantidad de biomasa residual agrícola y forestal producida en operaciones de poda</a:t>
            </a:r>
            <a:endParaRPr lang="es-ES" altLang="es-ES">
              <a:solidFill>
                <a:schemeClr val="tx1"/>
              </a:solidFill>
            </a:endParaRPr>
          </a:p>
        </p:txBody>
      </p:sp>
      <p:sp>
        <p:nvSpPr>
          <p:cNvPr id="4" name="Flecha doblada 3"/>
          <p:cNvSpPr/>
          <p:nvPr/>
        </p:nvSpPr>
        <p:spPr bwMode="auto">
          <a:xfrm flipV="1">
            <a:off x="3348038" y="1816100"/>
            <a:ext cx="503237" cy="468313"/>
          </a:xfrm>
          <a:prstGeom prst="ben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Clr>
                <a:srgbClr val="000000"/>
              </a:buClr>
              <a:buSzPct val="100000"/>
              <a:buFont typeface="Times New Roman" pitchFamily="16" charset="0"/>
              <a:buNone/>
              <a:defRPr/>
            </a:pPr>
            <a:endParaRPr lang="es-ES">
              <a:latin typeface="Arial" charset="0"/>
            </a:endParaRPr>
          </a:p>
        </p:txBody>
      </p:sp>
      <p:sp>
        <p:nvSpPr>
          <p:cNvPr id="134149" name="Rectángulo 4"/>
          <p:cNvSpPr>
            <a:spLocks noChangeArrowheads="1"/>
          </p:cNvSpPr>
          <p:nvPr/>
        </p:nvSpPr>
        <p:spPr bwMode="auto">
          <a:xfrm>
            <a:off x="4138613" y="1962150"/>
            <a:ext cx="422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_tradnl" altLang="es-ES">
                <a:solidFill>
                  <a:schemeClr val="tx1"/>
                </a:solidFill>
                <a:latin typeface="Tahoma" panose="020B0604030504040204" pitchFamily="34" charset="0"/>
                <a:cs typeface="Times New Roman" panose="02020603050405020304" pitchFamily="18" charset="0"/>
              </a:rPr>
              <a:t>obteniéndose ecuaciones de predicción </a:t>
            </a:r>
            <a:endParaRPr lang="es-ES" altLang="es-ES">
              <a:solidFill>
                <a:schemeClr val="tx1"/>
              </a:solidFill>
            </a:endParaRPr>
          </a:p>
        </p:txBody>
      </p:sp>
      <p:sp>
        <p:nvSpPr>
          <p:cNvPr id="134150" name="Rectángulo 5"/>
          <p:cNvSpPr>
            <a:spLocks noChangeArrowheads="1"/>
          </p:cNvSpPr>
          <p:nvPr/>
        </p:nvSpPr>
        <p:spPr bwMode="auto">
          <a:xfrm>
            <a:off x="179388" y="2573338"/>
            <a:ext cx="8496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tLang="es-ES">
                <a:solidFill>
                  <a:schemeClr val="tx1"/>
                </a:solidFill>
                <a:latin typeface="Tahoma" panose="020B0604030504040204" pitchFamily="34" charset="0"/>
                <a:cs typeface="Times New Roman" panose="02020603050405020304" pitchFamily="18" charset="0"/>
              </a:rPr>
              <a:t>2. Determinación de la biomasa en la planta entera a partir de dendrometría adaptada </a:t>
            </a:r>
            <a:endParaRPr lang="es-ES" altLang="es-ES">
              <a:solidFill>
                <a:schemeClr val="tx1"/>
              </a:solidFill>
            </a:endParaRPr>
          </a:p>
        </p:txBody>
      </p:sp>
      <p:pic>
        <p:nvPicPr>
          <p:cNvPr id="134151" name="Imagen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3022600"/>
            <a:ext cx="205105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ángulo 1"/>
          <p:cNvSpPr>
            <a:spLocks noChangeArrowheads="1"/>
          </p:cNvSpPr>
          <p:nvPr/>
        </p:nvSpPr>
        <p:spPr bwMode="auto">
          <a:xfrm>
            <a:off x="468313" y="339725"/>
            <a:ext cx="84248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tLang="es-ES">
                <a:solidFill>
                  <a:schemeClr val="tx1"/>
                </a:solidFill>
                <a:latin typeface="Tahoma" panose="020B0604030504040204" pitchFamily="34" charset="0"/>
                <a:cs typeface="Times New Roman" panose="02020603050405020304" pitchFamily="18" charset="0"/>
              </a:rPr>
              <a:t>3. Evaluación de biomasa residual de poda de árboles urbanos a partir de dendrometría y TLS (Terrester laser scanner) </a:t>
            </a:r>
            <a:endParaRPr lang="es-ES" altLang="es-ES">
              <a:solidFill>
                <a:schemeClr val="tx1"/>
              </a:solidFill>
            </a:endParaRPr>
          </a:p>
        </p:txBody>
      </p:sp>
      <p:sp>
        <p:nvSpPr>
          <p:cNvPr id="135171" name="Rectángulo 2"/>
          <p:cNvSpPr>
            <a:spLocks noChangeArrowheads="1"/>
          </p:cNvSpPr>
          <p:nvPr/>
        </p:nvSpPr>
        <p:spPr bwMode="auto">
          <a:xfrm>
            <a:off x="468313" y="3489325"/>
            <a:ext cx="7920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tLang="es-ES">
                <a:solidFill>
                  <a:schemeClr val="tx1"/>
                </a:solidFill>
                <a:latin typeface="Tahoma" panose="020B0604030504040204" pitchFamily="34" charset="0"/>
                <a:cs typeface="Times New Roman" panose="02020603050405020304" pitchFamily="18" charset="0"/>
              </a:rPr>
              <a:t>4. Análisis técnico, económico y energético de sistemas de cosecha de la biomasa </a:t>
            </a:r>
            <a:endParaRPr lang="es-ES" altLang="es-ES">
              <a:solidFill>
                <a:schemeClr val="tx1"/>
              </a:solidFill>
            </a:endParaRPr>
          </a:p>
        </p:txBody>
      </p:sp>
      <p:pic>
        <p:nvPicPr>
          <p:cNvPr id="135172"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162050"/>
            <a:ext cx="7189788"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ángulo 1"/>
          <p:cNvSpPr>
            <a:spLocks noChangeArrowheads="1"/>
          </p:cNvSpPr>
          <p:nvPr/>
        </p:nvSpPr>
        <p:spPr bwMode="auto">
          <a:xfrm>
            <a:off x="468313" y="484188"/>
            <a:ext cx="8207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tLang="es-ES">
                <a:solidFill>
                  <a:schemeClr val="tx1"/>
                </a:solidFill>
                <a:latin typeface="Tahoma" panose="020B0604030504040204" pitchFamily="34" charset="0"/>
                <a:cs typeface="Times New Roman" panose="02020603050405020304" pitchFamily="18" charset="0"/>
              </a:rPr>
              <a:t>5. Desarrollo de modelos logísticos para optimizar la recogida y abastecimiento de  biomasa a centros de transformación, como borvemar model y bioloco </a:t>
            </a:r>
            <a:endParaRPr lang="es-ES" altLang="es-ES">
              <a:solidFill>
                <a:schemeClr val="tx1"/>
              </a:solidFill>
            </a:endParaRPr>
          </a:p>
        </p:txBody>
      </p:sp>
      <p:sp>
        <p:nvSpPr>
          <p:cNvPr id="130051" name="Rectángulo 2"/>
          <p:cNvSpPr>
            <a:spLocks noChangeArrowheads="1"/>
          </p:cNvSpPr>
          <p:nvPr/>
        </p:nvSpPr>
        <p:spPr bwMode="auto">
          <a:xfrm>
            <a:off x="401638" y="1822450"/>
            <a:ext cx="820896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ES_tradnl" altLang="es-ES" b="1">
                <a:solidFill>
                  <a:schemeClr val="tx1"/>
                </a:solidFill>
              </a:rPr>
              <a:t> </a:t>
            </a:r>
            <a:r>
              <a:rPr lang="es-ES_tradnl" altLang="es-ES">
                <a:solidFill>
                  <a:schemeClr val="tx1"/>
                </a:solidFill>
              </a:rPr>
              <a:t>6. Aplicación de teledetección en los procesos de valoración e inventariación de biomasa. Aplicación de tecnología Lidar aéreo, complementación con imágenes espectrales y aplicación de Lidar Terrestre (TLS)</a:t>
            </a:r>
            <a:endParaRPr lang="es-ES" altLang="es-ES">
              <a:solidFill>
                <a:schemeClr val="tx1"/>
              </a:solidFill>
            </a:endParaRPr>
          </a:p>
        </p:txBody>
      </p:sp>
      <p:sp>
        <p:nvSpPr>
          <p:cNvPr id="130052" name="Rectángulo 3"/>
          <p:cNvSpPr>
            <a:spLocks noChangeArrowheads="1"/>
          </p:cNvSpPr>
          <p:nvPr/>
        </p:nvSpPr>
        <p:spPr bwMode="auto">
          <a:xfrm>
            <a:off x="438150" y="3436938"/>
            <a:ext cx="82089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tLang="es-ES">
                <a:solidFill>
                  <a:schemeClr val="tx1"/>
                </a:solidFill>
                <a:latin typeface="Tahoma" panose="020B0604030504040204" pitchFamily="34" charset="0"/>
                <a:cs typeface="Times New Roman" panose="02020603050405020304" pitchFamily="18" charset="0"/>
              </a:rPr>
              <a:t>7. Caracterización de los residuos obtenidos tanto desde el punto de vista energético como industrial, determinando la aptitud de los materiales para distintos procesos </a:t>
            </a:r>
            <a:endParaRPr lang="es-ES" altLang="es-E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0051"/>
                                        </p:tgtEl>
                                        <p:attrNameLst>
                                          <p:attrName>style.visibility</p:attrName>
                                        </p:attrNameLst>
                                      </p:cBhvr>
                                      <p:to>
                                        <p:strVal val="visible"/>
                                      </p:to>
                                    </p:set>
                                    <p:anim calcmode="lin" valueType="num">
                                      <p:cBhvr additive="base">
                                        <p:cTn id="7" dur="500" fill="hold"/>
                                        <p:tgtEl>
                                          <p:spTgt spid="130051"/>
                                        </p:tgtEl>
                                        <p:attrNameLst>
                                          <p:attrName>ppt_x</p:attrName>
                                        </p:attrNameLst>
                                      </p:cBhvr>
                                      <p:tavLst>
                                        <p:tav tm="0">
                                          <p:val>
                                            <p:strVal val="0-#ppt_w/2"/>
                                          </p:val>
                                        </p:tav>
                                        <p:tav tm="100000">
                                          <p:val>
                                            <p:strVal val="#ppt_x"/>
                                          </p:val>
                                        </p:tav>
                                      </p:tavLst>
                                    </p:anim>
                                    <p:anim calcmode="lin" valueType="num">
                                      <p:cBhvr additive="base">
                                        <p:cTn id="8" dur="500" fill="hold"/>
                                        <p:tgtEl>
                                          <p:spTgt spid="13005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0052"/>
                                        </p:tgtEl>
                                        <p:attrNameLst>
                                          <p:attrName>style.visibility</p:attrName>
                                        </p:attrNameLst>
                                      </p:cBhvr>
                                      <p:to>
                                        <p:strVal val="visible"/>
                                      </p:to>
                                    </p:set>
                                    <p:anim calcmode="lin" valueType="num">
                                      <p:cBhvr additive="base">
                                        <p:cTn id="13" dur="500" fill="hold"/>
                                        <p:tgtEl>
                                          <p:spTgt spid="130052"/>
                                        </p:tgtEl>
                                        <p:attrNameLst>
                                          <p:attrName>ppt_x</p:attrName>
                                        </p:attrNameLst>
                                      </p:cBhvr>
                                      <p:tavLst>
                                        <p:tav tm="0">
                                          <p:val>
                                            <p:strVal val="0-#ppt_w/2"/>
                                          </p:val>
                                        </p:tav>
                                        <p:tav tm="100000">
                                          <p:val>
                                            <p:strVal val="#ppt_x"/>
                                          </p:val>
                                        </p:tav>
                                      </p:tavLst>
                                    </p:anim>
                                    <p:anim calcmode="lin" valueType="num">
                                      <p:cBhvr additive="base">
                                        <p:cTn id="14" dur="500" fill="hold"/>
                                        <p:tgtEl>
                                          <p:spTgt spid="1300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p:bldP spid="13005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ítulo 1"/>
          <p:cNvSpPr>
            <a:spLocks noGrp="1"/>
          </p:cNvSpPr>
          <p:nvPr>
            <p:ph type="ctrTitle"/>
          </p:nvPr>
        </p:nvSpPr>
        <p:spPr>
          <a:xfrm>
            <a:off x="685800" y="1598613"/>
            <a:ext cx="7772400" cy="974725"/>
          </a:xfrm>
          <a:solidFill>
            <a:srgbClr val="C00000"/>
          </a:solidFill>
        </p:spPr>
        <p:txBody>
          <a:bodyPr/>
          <a:lstStyle/>
          <a:p>
            <a:r>
              <a:rPr lang="es-ES" altLang="es-ES" sz="3200" smtClean="0">
                <a:solidFill>
                  <a:schemeClr val="bg1"/>
                </a:solidFill>
              </a:rPr>
              <a:t>Mirando al futuro</a:t>
            </a:r>
          </a:p>
        </p:txBody>
      </p:sp>
      <p:sp>
        <p:nvSpPr>
          <p:cNvPr id="3" name="Subtítulo 2"/>
          <p:cNvSpPr>
            <a:spLocks noGrp="1"/>
          </p:cNvSpPr>
          <p:nvPr>
            <p:ph type="subTitle" idx="1"/>
          </p:nvPr>
        </p:nvSpPr>
        <p:spPr>
          <a:xfrm>
            <a:off x="1371600" y="2916238"/>
            <a:ext cx="6400800" cy="1314450"/>
          </a:xfrm>
        </p:spPr>
        <p:txBody>
          <a:bodyPr/>
          <a:lstStyle/>
          <a:p>
            <a:pPr>
              <a:defRPr/>
            </a:pPr>
            <a:endParaRPr lang="es-ES" dirty="0"/>
          </a:p>
        </p:txBody>
      </p:sp>
      <p:sp>
        <p:nvSpPr>
          <p:cNvPr id="2" name="Flecha abajo 1"/>
          <p:cNvSpPr>
            <a:spLocks noChangeArrowheads="1"/>
          </p:cNvSpPr>
          <p:nvPr/>
        </p:nvSpPr>
        <p:spPr bwMode="auto">
          <a:xfrm>
            <a:off x="4211638" y="2789238"/>
            <a:ext cx="720725" cy="647700"/>
          </a:xfrm>
          <a:prstGeom prst="downArrow">
            <a:avLst>
              <a:gd name="adj1" fmla="val 50000"/>
              <a:gd name="adj2" fmla="val 50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Clr>
                <a:srgbClr val="000000"/>
              </a:buClr>
              <a:buSzPct val="100000"/>
              <a:buFont typeface="Times New Roman" panose="02020603050405020304" pitchFamily="18" charset="0"/>
              <a:buNone/>
            </a:pPr>
            <a:endParaRPr lang="es-ES" altLang="es-ES"/>
          </a:p>
        </p:txBody>
      </p:sp>
      <p:sp>
        <p:nvSpPr>
          <p:cNvPr id="4" name="CuadroTexto 3"/>
          <p:cNvSpPr txBox="1">
            <a:spLocks noChangeArrowheads="1"/>
          </p:cNvSpPr>
          <p:nvPr/>
        </p:nvSpPr>
        <p:spPr bwMode="auto">
          <a:xfrm>
            <a:off x="2951163" y="3779838"/>
            <a:ext cx="3241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ES">
                <a:solidFill>
                  <a:schemeClr val="tx1"/>
                </a:solidFill>
              </a:rPr>
              <a:t>8 proyectos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CuadroTexto 3"/>
          <p:cNvSpPr txBox="1">
            <a:spLocks noChangeArrowheads="1"/>
          </p:cNvSpPr>
          <p:nvPr/>
        </p:nvSpPr>
        <p:spPr bwMode="auto">
          <a:xfrm>
            <a:off x="179388" y="196850"/>
            <a:ext cx="87137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ltLang="es-ES" dirty="0" smtClean="0">
                <a:solidFill>
                  <a:schemeClr val="tx1"/>
                </a:solidFill>
              </a:rPr>
              <a:t>1. </a:t>
            </a:r>
            <a:r>
              <a:rPr lang="es-ES" altLang="es-ES" b="1" dirty="0">
                <a:solidFill>
                  <a:schemeClr val="tx1"/>
                </a:solidFill>
              </a:rPr>
              <a:t>Trabajos de cuantificación y caracterización </a:t>
            </a:r>
            <a:r>
              <a:rPr lang="es-ES" altLang="es-ES" dirty="0">
                <a:solidFill>
                  <a:schemeClr val="tx1"/>
                </a:solidFill>
              </a:rPr>
              <a:t>de especies poco estudiadas y con elevado potencial productivo en cuanto a la biomasa con posible destino energético.</a:t>
            </a:r>
          </a:p>
          <a:p>
            <a:r>
              <a:rPr lang="es-ES" altLang="es-ES" dirty="0">
                <a:solidFill>
                  <a:schemeClr val="tx1"/>
                </a:solidFill>
              </a:rPr>
              <a:t> </a:t>
            </a:r>
          </a:p>
          <a:p>
            <a:r>
              <a:rPr lang="es-ES" altLang="es-ES" dirty="0">
                <a:solidFill>
                  <a:schemeClr val="tx1"/>
                </a:solidFill>
              </a:rPr>
              <a:t>Análisis </a:t>
            </a:r>
            <a:r>
              <a:rPr lang="es-ES" altLang="es-ES" dirty="0" err="1">
                <a:solidFill>
                  <a:schemeClr val="tx1"/>
                </a:solidFill>
              </a:rPr>
              <a:t>dendrométricos</a:t>
            </a:r>
            <a:endParaRPr lang="es-ES" altLang="es-ES" dirty="0">
              <a:solidFill>
                <a:schemeClr val="tx1"/>
              </a:solidFill>
            </a:endParaRPr>
          </a:p>
          <a:p>
            <a:r>
              <a:rPr lang="es-ES" altLang="es-ES" dirty="0">
                <a:solidFill>
                  <a:schemeClr val="tx1"/>
                </a:solidFill>
              </a:rPr>
              <a:t>Técnicas basadas en teledetección, escáner terrestre, y drones</a:t>
            </a:r>
          </a:p>
          <a:p>
            <a:r>
              <a:rPr lang="es-ES" altLang="es-ES" dirty="0">
                <a:solidFill>
                  <a:schemeClr val="tx1"/>
                </a:solidFill>
              </a:rPr>
              <a:t>Laboratorio de Propiedades Físicas y Bioenergía de la UPV</a:t>
            </a:r>
          </a:p>
          <a:p>
            <a:r>
              <a:rPr lang="es-ES" altLang="es-ES" dirty="0">
                <a:solidFill>
                  <a:schemeClr val="tx1"/>
                </a:solidFill>
              </a:rPr>
              <a:t>Laboratorio Biomasa, Universidad Estatal de Bolívar</a:t>
            </a:r>
          </a:p>
          <a:p>
            <a:endParaRPr lang="es-ES" altLang="es-ES" dirty="0">
              <a:solidFill>
                <a:schemeClr val="tx1"/>
              </a:solidFill>
            </a:endParaRPr>
          </a:p>
          <a:p>
            <a:endParaRPr lang="es-ES" altLang="es-ES" dirty="0">
              <a:solidFill>
                <a:schemeClr val="tx1"/>
              </a:solidFill>
            </a:endParaRPr>
          </a:p>
          <a:p>
            <a:endParaRPr lang="es-ES" altLang="es-ES" dirty="0">
              <a:solidFill>
                <a:schemeClr val="tx1"/>
              </a:solidFill>
            </a:endParaRPr>
          </a:p>
          <a:p>
            <a:endParaRPr lang="es-ES" altLang="es-ES" dirty="0">
              <a:solidFill>
                <a:schemeClr val="tx1"/>
              </a:solidFill>
            </a:endParaRPr>
          </a:p>
        </p:txBody>
      </p:sp>
      <p:sp>
        <p:nvSpPr>
          <p:cNvPr id="132099" name="Rectángulo 4"/>
          <p:cNvSpPr>
            <a:spLocks noChangeArrowheads="1"/>
          </p:cNvSpPr>
          <p:nvPr/>
        </p:nvSpPr>
        <p:spPr bwMode="auto">
          <a:xfrm>
            <a:off x="107950" y="2573338"/>
            <a:ext cx="8712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C" altLang="es-ES" i="1">
                <a:solidFill>
                  <a:srgbClr val="C00000"/>
                </a:solidFill>
                <a:latin typeface="Tahoma" panose="020B0604030504040204" pitchFamily="34" charset="0"/>
                <a:cs typeface="Times New Roman" panose="02020603050405020304" pitchFamily="18" charset="0"/>
              </a:rPr>
              <a:t>Phragmites australis</a:t>
            </a:r>
            <a:r>
              <a:rPr lang="es-EC" altLang="es-ES">
                <a:solidFill>
                  <a:srgbClr val="C00000"/>
                </a:solidFill>
                <a:latin typeface="Tahoma" panose="020B0604030504040204" pitchFamily="34" charset="0"/>
                <a:cs typeface="Times New Roman" panose="02020603050405020304" pitchFamily="18" charset="0"/>
              </a:rPr>
              <a:t> (Cav.) Trin, Adelfa (</a:t>
            </a:r>
            <a:r>
              <a:rPr lang="es-EC" altLang="es-ES" i="1">
                <a:solidFill>
                  <a:srgbClr val="C00000"/>
                </a:solidFill>
                <a:latin typeface="Tahoma" panose="020B0604030504040204" pitchFamily="34" charset="0"/>
                <a:cs typeface="Times New Roman" panose="02020603050405020304" pitchFamily="18" charset="0"/>
              </a:rPr>
              <a:t>Nerium oleander</a:t>
            </a:r>
            <a:r>
              <a:rPr lang="es-EC" altLang="es-ES">
                <a:solidFill>
                  <a:srgbClr val="C00000"/>
                </a:solidFill>
                <a:latin typeface="Tahoma" panose="020B0604030504040204" pitchFamily="34" charset="0"/>
                <a:cs typeface="Times New Roman" panose="02020603050405020304" pitchFamily="18" charset="0"/>
              </a:rPr>
              <a:t>), Acebuche (</a:t>
            </a:r>
            <a:r>
              <a:rPr lang="es-EC" altLang="es-ES" i="1">
                <a:solidFill>
                  <a:srgbClr val="C00000"/>
                </a:solidFill>
                <a:latin typeface="Tahoma" panose="020B0604030504040204" pitchFamily="34" charset="0"/>
                <a:cs typeface="Times New Roman" panose="02020603050405020304" pitchFamily="18" charset="0"/>
              </a:rPr>
              <a:t>Olea europaea sylvestris</a:t>
            </a:r>
            <a:r>
              <a:rPr lang="es-EC" altLang="es-ES">
                <a:solidFill>
                  <a:srgbClr val="C00000"/>
                </a:solidFill>
                <a:latin typeface="Tahoma" panose="020B0604030504040204" pitchFamily="34" charset="0"/>
                <a:cs typeface="Times New Roman" panose="02020603050405020304" pitchFamily="18" charset="0"/>
              </a:rPr>
              <a:t>), Tarall (</a:t>
            </a:r>
            <a:r>
              <a:rPr lang="es-EC" altLang="es-ES" i="1">
                <a:solidFill>
                  <a:srgbClr val="C00000"/>
                </a:solidFill>
                <a:latin typeface="Tahoma" panose="020B0604030504040204" pitchFamily="34" charset="0"/>
                <a:cs typeface="Times New Roman" panose="02020603050405020304" pitchFamily="18" charset="0"/>
              </a:rPr>
              <a:t>Tamarix africana</a:t>
            </a:r>
            <a:r>
              <a:rPr lang="es-EC" altLang="es-ES">
                <a:solidFill>
                  <a:srgbClr val="C00000"/>
                </a:solidFill>
                <a:latin typeface="Tahoma" panose="020B0604030504040204" pitchFamily="34" charset="0"/>
                <a:cs typeface="Times New Roman" panose="02020603050405020304" pitchFamily="18" charset="0"/>
              </a:rPr>
              <a:t>), </a:t>
            </a:r>
            <a:r>
              <a:rPr lang="es-EC" altLang="es-ES" i="1">
                <a:solidFill>
                  <a:srgbClr val="C00000"/>
                </a:solidFill>
                <a:latin typeface="Tahoma" panose="020B0604030504040204" pitchFamily="34" charset="0"/>
                <a:cs typeface="Times New Roman" panose="02020603050405020304" pitchFamily="18" charset="0"/>
              </a:rPr>
              <a:t>Arundo donax </a:t>
            </a:r>
            <a:r>
              <a:rPr lang="es-EC" altLang="es-ES">
                <a:solidFill>
                  <a:srgbClr val="C00000"/>
                </a:solidFill>
                <a:latin typeface="Tahoma" panose="020B0604030504040204" pitchFamily="34" charset="0"/>
                <a:cs typeface="Times New Roman" panose="02020603050405020304" pitchFamily="18" charset="0"/>
              </a:rPr>
              <a:t>L., </a:t>
            </a:r>
            <a:r>
              <a:rPr lang="es-EC" altLang="es-ES" i="1">
                <a:solidFill>
                  <a:srgbClr val="C00000"/>
                </a:solidFill>
                <a:latin typeface="Tahoma" panose="020B0604030504040204" pitchFamily="34" charset="0"/>
                <a:cs typeface="Times New Roman" panose="02020603050405020304" pitchFamily="18" charset="0"/>
              </a:rPr>
              <a:t>Salix alba</a:t>
            </a:r>
            <a:r>
              <a:rPr lang="es-EC" altLang="es-ES">
                <a:solidFill>
                  <a:srgbClr val="C00000"/>
                </a:solidFill>
                <a:latin typeface="Tahoma" panose="020B0604030504040204" pitchFamily="34" charset="0"/>
                <a:cs typeface="Times New Roman" panose="02020603050405020304" pitchFamily="18" charset="0"/>
              </a:rPr>
              <a:t> L. y z</a:t>
            </a:r>
            <a:r>
              <a:rPr lang="es-EC" altLang="es-ES" i="1">
                <a:solidFill>
                  <a:srgbClr val="C00000"/>
                </a:solidFill>
                <a:latin typeface="Tahoma" panose="020B0604030504040204" pitchFamily="34" charset="0"/>
                <a:cs typeface="Times New Roman" panose="02020603050405020304" pitchFamily="18" charset="0"/>
              </a:rPr>
              <a:t>arzamora (Rubus </a:t>
            </a:r>
            <a:r>
              <a:rPr lang="es-EC" altLang="es-ES">
                <a:solidFill>
                  <a:srgbClr val="C00000"/>
                </a:solidFill>
                <a:latin typeface="Tahoma" panose="020B0604030504040204" pitchFamily="34" charset="0"/>
                <a:cs typeface="Times New Roman" panose="02020603050405020304" pitchFamily="18" charset="0"/>
              </a:rPr>
              <a:t>L.) en las riberas de los ríos Turia y Palancia. </a:t>
            </a:r>
            <a:endParaRPr lang="es-ES" altLang="es-ES">
              <a:solidFill>
                <a:srgbClr val="C00000"/>
              </a:solidFill>
            </a:endParaRPr>
          </a:p>
        </p:txBody>
      </p:sp>
      <p:sp>
        <p:nvSpPr>
          <p:cNvPr id="2" name="Rectángulo 1"/>
          <p:cNvSpPr/>
          <p:nvPr/>
        </p:nvSpPr>
        <p:spPr>
          <a:xfrm>
            <a:off x="179388" y="3478213"/>
            <a:ext cx="8597900" cy="923925"/>
          </a:xfrm>
          <a:prstGeom prst="rect">
            <a:avLst/>
          </a:prstGeom>
        </p:spPr>
        <p:txBody>
          <a:bodyPr>
            <a:spAutoFit/>
          </a:bodyPr>
          <a:lstStyle/>
          <a:p>
            <a:pPr>
              <a:defRPr/>
            </a:pPr>
            <a:endParaRPr lang="es-ES" dirty="0">
              <a:solidFill>
                <a:schemeClr val="tx1"/>
              </a:solidFill>
            </a:endParaRPr>
          </a:p>
          <a:p>
            <a:pPr>
              <a:defRPr/>
            </a:pPr>
            <a:r>
              <a:rPr lang="es-ES" dirty="0">
                <a:solidFill>
                  <a:schemeClr val="accent6"/>
                </a:solidFill>
              </a:rPr>
              <a:t>Cabuya, el </a:t>
            </a:r>
            <a:r>
              <a:rPr lang="es-ES" dirty="0" err="1">
                <a:solidFill>
                  <a:schemeClr val="accent6"/>
                </a:solidFill>
              </a:rPr>
              <a:t>borojó</a:t>
            </a:r>
            <a:r>
              <a:rPr lang="es-ES" dirty="0">
                <a:solidFill>
                  <a:schemeClr val="accent6"/>
                </a:solidFill>
              </a:rPr>
              <a:t>, la quinua, la guaba, </a:t>
            </a:r>
            <a:r>
              <a:rPr lang="es-ES" dirty="0" err="1">
                <a:solidFill>
                  <a:schemeClr val="accent6"/>
                </a:solidFill>
              </a:rPr>
              <a:t>gayambo</a:t>
            </a:r>
            <a:r>
              <a:rPr lang="es-ES" dirty="0">
                <a:solidFill>
                  <a:schemeClr val="accent6"/>
                </a:solidFill>
              </a:rPr>
              <a:t>, cacao, </a:t>
            </a:r>
            <a:r>
              <a:rPr lang="es-ES" dirty="0" err="1">
                <a:solidFill>
                  <a:schemeClr val="accent6"/>
                </a:solidFill>
              </a:rPr>
              <a:t>neem</a:t>
            </a:r>
            <a:r>
              <a:rPr lang="es-ES" dirty="0">
                <a:solidFill>
                  <a:schemeClr val="accent6"/>
                </a:solidFill>
              </a:rPr>
              <a:t>, mango, aguacate, el árbol lechero, entre otros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2099"/>
                                        </p:tgtEl>
                                        <p:attrNameLst>
                                          <p:attrName>style.visibility</p:attrName>
                                        </p:attrNameLst>
                                      </p:cBhvr>
                                      <p:to>
                                        <p:strVal val="visible"/>
                                      </p:to>
                                    </p:set>
                                    <p:anim calcmode="lin" valueType="num">
                                      <p:cBhvr additive="base">
                                        <p:cTn id="7" dur="500" fill="hold"/>
                                        <p:tgtEl>
                                          <p:spTgt spid="132099"/>
                                        </p:tgtEl>
                                        <p:attrNameLst>
                                          <p:attrName>ppt_x</p:attrName>
                                        </p:attrNameLst>
                                      </p:cBhvr>
                                      <p:tavLst>
                                        <p:tav tm="0">
                                          <p:val>
                                            <p:strVal val="0-#ppt_w/2"/>
                                          </p:val>
                                        </p:tav>
                                        <p:tav tm="100000">
                                          <p:val>
                                            <p:strVal val="#ppt_x"/>
                                          </p:val>
                                        </p:tav>
                                      </p:tavLst>
                                    </p:anim>
                                    <p:anim calcmode="lin" valueType="num">
                                      <p:cBhvr additive="base">
                                        <p:cTn id="8" dur="500" fill="hold"/>
                                        <p:tgtEl>
                                          <p:spTgt spid="1320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p:bldP spid="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ángulo 3"/>
          <p:cNvSpPr>
            <a:spLocks noChangeArrowheads="1"/>
          </p:cNvSpPr>
          <p:nvPr/>
        </p:nvSpPr>
        <p:spPr bwMode="auto">
          <a:xfrm>
            <a:off x="323850" y="484188"/>
            <a:ext cx="8208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ltLang="es-ES" dirty="0" smtClean="0">
                <a:solidFill>
                  <a:schemeClr val="tx1"/>
                </a:solidFill>
              </a:rPr>
              <a:t>2. </a:t>
            </a:r>
            <a:r>
              <a:rPr lang="es-ES" altLang="es-ES" dirty="0">
                <a:solidFill>
                  <a:schemeClr val="tx1"/>
                </a:solidFill>
              </a:rPr>
              <a:t>Análisis de la implantación de </a:t>
            </a:r>
            <a:r>
              <a:rPr lang="es-ES" altLang="es-ES" b="1" dirty="0">
                <a:solidFill>
                  <a:schemeClr val="tx1"/>
                </a:solidFill>
              </a:rPr>
              <a:t>cadenas aprovechamiento de biomasa</a:t>
            </a:r>
          </a:p>
        </p:txBody>
      </p:sp>
      <p:pic>
        <p:nvPicPr>
          <p:cNvPr id="139267" name="Imagen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23925"/>
            <a:ext cx="2600325"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CuadroTexto 8"/>
          <p:cNvSpPr txBox="1">
            <a:spLocks noChangeArrowheads="1"/>
          </p:cNvSpPr>
          <p:nvPr/>
        </p:nvSpPr>
        <p:spPr bwMode="auto">
          <a:xfrm>
            <a:off x="3276600" y="989013"/>
            <a:ext cx="561657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C" altLang="es-ES" sz="1200"/>
              <a:t> </a:t>
            </a:r>
            <a:r>
              <a:rPr lang="es-EC" altLang="es-ES" sz="1200">
                <a:solidFill>
                  <a:schemeClr val="tx1"/>
                </a:solidFill>
              </a:rPr>
              <a:t>Obj. 1. Definición de los residuos generados en las diferentes etapas de las cadenas de </a:t>
            </a:r>
            <a:r>
              <a:rPr lang="es-ES_tradnl" altLang="es-ES" sz="1200">
                <a:solidFill>
                  <a:schemeClr val="tx1"/>
                </a:solidFill>
              </a:rPr>
              <a:t>aprovechamiento campo-industria.</a:t>
            </a:r>
            <a:endParaRPr lang="es-ES" altLang="es-ES" sz="1200">
              <a:solidFill>
                <a:schemeClr val="tx1"/>
              </a:solidFill>
            </a:endParaRPr>
          </a:p>
          <a:p>
            <a:r>
              <a:rPr lang="es-ES_tradnl" altLang="es-ES" sz="1200">
                <a:solidFill>
                  <a:schemeClr val="tx1"/>
                </a:solidFill>
              </a:rPr>
              <a:t> </a:t>
            </a:r>
            <a:endParaRPr lang="es-ES" altLang="es-ES" sz="1200">
              <a:solidFill>
                <a:schemeClr val="tx1"/>
              </a:solidFill>
            </a:endParaRPr>
          </a:p>
          <a:p>
            <a:r>
              <a:rPr lang="es-ES_tradnl" altLang="es-ES" sz="1200">
                <a:solidFill>
                  <a:schemeClr val="tx1"/>
                </a:solidFill>
              </a:rPr>
              <a:t>Obj. 2. Caracterización termoquímica:</a:t>
            </a:r>
            <a:endParaRPr lang="es-ES" altLang="es-ES" sz="1200">
              <a:solidFill>
                <a:schemeClr val="tx1"/>
              </a:solidFill>
            </a:endParaRPr>
          </a:p>
          <a:p>
            <a:endParaRPr lang="es-ES_tradnl" altLang="es-ES" sz="1200">
              <a:solidFill>
                <a:schemeClr val="tx1"/>
              </a:solidFill>
            </a:endParaRPr>
          </a:p>
          <a:p>
            <a:r>
              <a:rPr lang="es-ES_tradnl" altLang="es-ES" sz="1200">
                <a:solidFill>
                  <a:schemeClr val="tx1"/>
                </a:solidFill>
              </a:rPr>
              <a:t>Obj. 3. Desarrollo de modelos predictivos que permitan calcular la cantidad de biomasa, C fijado, emisiones y residuos generados en cada una de las fases de la cadena a partir de variables fácilmente medibles.</a:t>
            </a:r>
            <a:endParaRPr lang="es-ES" altLang="es-ES" sz="1200">
              <a:solidFill>
                <a:schemeClr val="tx1"/>
              </a:solidFill>
            </a:endParaRPr>
          </a:p>
          <a:p>
            <a:r>
              <a:rPr lang="es-ES_tradnl" altLang="es-ES" sz="1200">
                <a:solidFill>
                  <a:schemeClr val="tx1"/>
                </a:solidFill>
              </a:rPr>
              <a:t> </a:t>
            </a:r>
            <a:endParaRPr lang="es-ES" altLang="es-ES" sz="1200">
              <a:solidFill>
                <a:schemeClr val="tx1"/>
              </a:solidFill>
            </a:endParaRPr>
          </a:p>
          <a:p>
            <a:r>
              <a:rPr lang="es-ES_tradnl" altLang="es-ES" sz="1200">
                <a:solidFill>
                  <a:schemeClr val="tx1"/>
                </a:solidFill>
              </a:rPr>
              <a:t>Obj. 4. Análisis logístico: Condiciones de transporte, almacenamiento, evaluación económica </a:t>
            </a:r>
            <a:endParaRPr lang="es-ES" altLang="es-ES" sz="1200">
              <a:solidFill>
                <a:schemeClr val="tx1"/>
              </a:solidFill>
            </a:endParaRPr>
          </a:p>
          <a:p>
            <a:r>
              <a:rPr lang="es-EC" altLang="es-ES" sz="1200">
                <a:solidFill>
                  <a:schemeClr val="tx1"/>
                </a:solidFill>
              </a:rPr>
              <a:t> </a:t>
            </a:r>
            <a:endParaRPr lang="es-ES" altLang="es-ES" sz="1200">
              <a:solidFill>
                <a:schemeClr val="tx1"/>
              </a:solidFill>
            </a:endParaRPr>
          </a:p>
          <a:p>
            <a:r>
              <a:rPr lang="es-EC" altLang="es-ES" sz="1200">
                <a:solidFill>
                  <a:schemeClr val="tx1"/>
                </a:solidFill>
              </a:rPr>
              <a:t>Obj. 5. Evaluación de las tecnologías para aprovechamiento energético y reducción de emisiones a lo largo de la cadena. Balance energético, Balance de emisiones, Huella de Carbono, Evaluación económica global</a:t>
            </a:r>
            <a:endParaRPr lang="es-ES" altLang="es-ES" sz="1200">
              <a:solidFill>
                <a:schemeClr val="tx1"/>
              </a:solidFill>
            </a:endParaRPr>
          </a:p>
          <a:p>
            <a:endParaRPr lang="es-ES" altLang="es-ES" sz="120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ángulo 3"/>
          <p:cNvSpPr>
            <a:spLocks noChangeArrowheads="1"/>
          </p:cNvSpPr>
          <p:nvPr/>
        </p:nvSpPr>
        <p:spPr bwMode="auto">
          <a:xfrm>
            <a:off x="358775" y="628650"/>
            <a:ext cx="8426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ltLang="es-ES" dirty="0" smtClean="0">
                <a:solidFill>
                  <a:schemeClr val="tx1"/>
                </a:solidFill>
              </a:rPr>
              <a:t>3. </a:t>
            </a:r>
            <a:r>
              <a:rPr lang="es-ES" altLang="es-ES" dirty="0">
                <a:solidFill>
                  <a:schemeClr val="tx1"/>
                </a:solidFill>
              </a:rPr>
              <a:t>Análisis de los impactos de la globalización de los biocombustibles en el mercado agroalimentario. </a:t>
            </a:r>
          </a:p>
        </p:txBody>
      </p:sp>
      <p:pic>
        <p:nvPicPr>
          <p:cNvPr id="140291"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25" y="1547813"/>
            <a:ext cx="2065338"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5625" y="3459163"/>
            <a:ext cx="75565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Imagen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03563" y="3449638"/>
            <a:ext cx="135572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4" name="Imagen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3455988"/>
            <a:ext cx="1033462"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5" name="Imagen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13350" y="3448050"/>
            <a:ext cx="101282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6" name="Imagen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43713" y="3543300"/>
            <a:ext cx="1604962"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7" name="Imagen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16725" y="2292350"/>
            <a:ext cx="16033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8" name="Flecha derecha 12"/>
          <p:cNvSpPr>
            <a:spLocks noChangeArrowheads="1"/>
          </p:cNvSpPr>
          <p:nvPr/>
        </p:nvSpPr>
        <p:spPr bwMode="auto">
          <a:xfrm>
            <a:off x="2581275" y="1547813"/>
            <a:ext cx="522288" cy="449262"/>
          </a:xfrm>
          <a:prstGeom prst="rightArrow">
            <a:avLst>
              <a:gd name="adj1" fmla="val 50000"/>
              <a:gd name="adj2" fmla="val 4986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Clr>
                <a:srgbClr val="000000"/>
              </a:buClr>
              <a:buSzPct val="100000"/>
              <a:buFont typeface="Times New Roman" panose="02020603050405020304" pitchFamily="18" charset="0"/>
              <a:buNone/>
            </a:pPr>
            <a:endParaRPr lang="es-ES" altLang="es-ES"/>
          </a:p>
        </p:txBody>
      </p:sp>
      <p:sp>
        <p:nvSpPr>
          <p:cNvPr id="14" name="CuadroTexto 13"/>
          <p:cNvSpPr txBox="1"/>
          <p:nvPr/>
        </p:nvSpPr>
        <p:spPr>
          <a:xfrm>
            <a:off x="3332163" y="1547813"/>
            <a:ext cx="2519362" cy="369887"/>
          </a:xfrm>
          <a:prstGeom prst="rect">
            <a:avLst/>
          </a:prstGeom>
          <a:noFill/>
        </p:spPr>
        <p:txBody>
          <a:bodyPr>
            <a:spAutoFit/>
          </a:bodyPr>
          <a:lstStyle/>
          <a:p>
            <a:pPr>
              <a:defRPr/>
            </a:pPr>
            <a:r>
              <a:rPr lang="es-ES" dirty="0">
                <a:solidFill>
                  <a:schemeClr val="accent6"/>
                </a:solidFill>
              </a:rPr>
              <a:t>2 doctorandos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527175" y="442913"/>
            <a:ext cx="3632200" cy="520700"/>
          </a:xfrm>
          <a:prstGeom prst="rect">
            <a:avLst/>
          </a:prstGeom>
          <a:noFill/>
          <a:ln w="9525">
            <a:noFill/>
            <a:miter lim="800000"/>
            <a:headEnd/>
            <a:tailEnd/>
          </a:ln>
          <a:effectLst/>
        </p:spPr>
        <p:txBody>
          <a:bodyPr wrap="none" lIns="68601" tIns="34301" rIns="68601" bIns="0" anchor="ctr">
            <a:spAutoFit/>
          </a:bodyPr>
          <a:lstStyle/>
          <a:p>
            <a:pPr algn="ctr" defTabSz="685983" eaLnBrk="1" hangingPunct="1">
              <a:defRPr/>
            </a:pPr>
            <a:r>
              <a:rPr lang="es-ES" u="sng">
                <a:solidFill>
                  <a:schemeClr val="tx1"/>
                </a:solidFill>
                <a:latin typeface="Times New Roman" pitchFamily="18" charset="0"/>
                <a:cs typeface="Arial" pitchFamily="34" charset="0"/>
              </a:rPr>
              <a:t>Efecto sobre </a:t>
            </a:r>
            <a:r>
              <a:rPr lang="es-ES" i="1" u="sng">
                <a:solidFill>
                  <a:schemeClr val="tx1"/>
                </a:solidFill>
                <a:latin typeface="Times New Roman" pitchFamily="18" charset="0"/>
                <a:cs typeface="Arial" pitchFamily="34" charset="0"/>
              </a:rPr>
              <a:t>Frakliniella occidentalis</a:t>
            </a:r>
            <a:endParaRPr lang="es-ES" u="sng">
              <a:solidFill>
                <a:schemeClr val="tx1"/>
              </a:solidFill>
              <a:latin typeface="Times New Roman" pitchFamily="18" charset="0"/>
              <a:cs typeface="Arial" pitchFamily="34" charset="0"/>
            </a:endParaRPr>
          </a:p>
          <a:p>
            <a:pPr algn="ctr" defTabSz="685983" eaLnBrk="1" hangingPunct="1">
              <a:defRPr/>
            </a:pPr>
            <a:endParaRPr lang="es-ES" sz="1350">
              <a:solidFill>
                <a:schemeClr val="tx1"/>
              </a:solidFill>
              <a:cs typeface="Arial" pitchFamily="34" charset="0"/>
            </a:endParaRPr>
          </a:p>
        </p:txBody>
      </p:sp>
      <p:graphicFrame>
        <p:nvGraphicFramePr>
          <p:cNvPr id="23555" name="Object 3"/>
          <p:cNvGraphicFramePr>
            <a:graphicFrameLocks noChangeAspect="1"/>
          </p:cNvGraphicFramePr>
          <p:nvPr/>
        </p:nvGraphicFramePr>
        <p:xfrm>
          <a:off x="1330325" y="736600"/>
          <a:ext cx="6373813" cy="3748088"/>
        </p:xfrm>
        <a:graphic>
          <a:graphicData uri="http://schemas.openxmlformats.org/presentationml/2006/ole">
            <mc:AlternateContent xmlns:mc="http://schemas.openxmlformats.org/markup-compatibility/2006">
              <mc:Choice xmlns:v="urn:schemas-microsoft-com:vml" Requires="v">
                <p:oleObj spid="_x0000_s23574" name="Picture" r:id="rId3" imgW="4167291" imgH="2095056" progId="Word.Picture.8">
                  <p:embed/>
                </p:oleObj>
              </mc:Choice>
              <mc:Fallback>
                <p:oleObj name="Picture" r:id="rId3" imgW="4167291" imgH="2095056" progId="Word.Picture.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325" y="736600"/>
                        <a:ext cx="6373813"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23850" y="196850"/>
            <a:ext cx="8424863" cy="4662488"/>
          </a:xfrm>
          <a:prstGeom prst="rect">
            <a:avLst/>
          </a:prstGeom>
          <a:noFill/>
        </p:spPr>
        <p:txBody>
          <a:bodyPr>
            <a:spAutoFit/>
          </a:bodyPr>
          <a:lstStyle/>
          <a:p>
            <a:pPr indent="228600" algn="just">
              <a:lnSpc>
                <a:spcPct val="150000"/>
              </a:lnSpc>
              <a:spcAft>
                <a:spcPts val="0"/>
              </a:spcAft>
              <a:defRPr/>
            </a:pPr>
            <a:r>
              <a:rPr lang="es-ES" dirty="0" smtClean="0">
                <a:solidFill>
                  <a:schemeClr val="tx1"/>
                </a:solidFill>
                <a:latin typeface="Tahoma" panose="020B0604030504040204" pitchFamily="34" charset="0"/>
                <a:ea typeface="Times New Roman" panose="02020603050405020304" pitchFamily="18" charset="0"/>
              </a:rPr>
              <a:t>4. </a:t>
            </a:r>
            <a:r>
              <a:rPr lang="es-ES" dirty="0">
                <a:solidFill>
                  <a:schemeClr val="tx1"/>
                </a:solidFill>
                <a:latin typeface="Tahoma" panose="020B0604030504040204" pitchFamily="34" charset="0"/>
                <a:ea typeface="Times New Roman" panose="02020603050405020304" pitchFamily="18" charset="0"/>
              </a:rPr>
              <a:t>Liderazgo de la red IBEROMASA, financiado por el Programa Iberoamericano de Ciencia y Tecnología para el Desarrollo. </a:t>
            </a:r>
          </a:p>
          <a:p>
            <a:pPr indent="228600" algn="just">
              <a:lnSpc>
                <a:spcPct val="150000"/>
              </a:lnSpc>
              <a:spcAft>
                <a:spcPts val="0"/>
              </a:spcAft>
              <a:defRPr/>
            </a:pPr>
            <a:endParaRPr lang="es-ES" dirty="0">
              <a:solidFill>
                <a:schemeClr val="tx1"/>
              </a:solidFill>
              <a:latin typeface="Tahoma" panose="020B0604030504040204" pitchFamily="34" charset="0"/>
              <a:ea typeface="Times New Roman" panose="02020603050405020304" pitchFamily="18" charset="0"/>
            </a:endParaRPr>
          </a:p>
          <a:p>
            <a:pPr indent="228600" algn="just">
              <a:lnSpc>
                <a:spcPct val="150000"/>
              </a:lnSpc>
              <a:spcAft>
                <a:spcPts val="0"/>
              </a:spcAft>
              <a:defRPr/>
            </a:pPr>
            <a:endParaRPr lang="es-ES" dirty="0">
              <a:solidFill>
                <a:schemeClr val="tx1"/>
              </a:solidFill>
              <a:latin typeface="Tahoma" panose="020B0604030504040204" pitchFamily="34" charset="0"/>
              <a:ea typeface="Times New Roman" panose="02020603050405020304" pitchFamily="18" charset="0"/>
            </a:endParaRPr>
          </a:p>
          <a:p>
            <a:pPr indent="228600" algn="just">
              <a:lnSpc>
                <a:spcPct val="150000"/>
              </a:lnSpc>
              <a:spcAft>
                <a:spcPts val="0"/>
              </a:spcAft>
              <a:defRPr/>
            </a:pPr>
            <a:endParaRPr lang="es-ES" dirty="0">
              <a:solidFill>
                <a:schemeClr val="tx1"/>
              </a:solidFill>
              <a:latin typeface="Tahoma" panose="020B0604030504040204" pitchFamily="34" charset="0"/>
              <a:ea typeface="Times New Roman" panose="02020603050405020304" pitchFamily="18" charset="0"/>
            </a:endParaRPr>
          </a:p>
          <a:p>
            <a:pPr indent="228600" algn="just">
              <a:lnSpc>
                <a:spcPct val="150000"/>
              </a:lnSpc>
              <a:spcAft>
                <a:spcPts val="0"/>
              </a:spcAft>
              <a:defRPr/>
            </a:pPr>
            <a:endParaRPr lang="es-ES" dirty="0">
              <a:solidFill>
                <a:schemeClr val="tx1"/>
              </a:solidFill>
              <a:latin typeface="Tahoma" panose="020B0604030504040204" pitchFamily="34" charset="0"/>
              <a:ea typeface="Times New Roman" panose="02020603050405020304" pitchFamily="18" charset="0"/>
            </a:endParaRPr>
          </a:p>
          <a:p>
            <a:pPr indent="228600" algn="just">
              <a:lnSpc>
                <a:spcPct val="150000"/>
              </a:lnSpc>
              <a:spcAft>
                <a:spcPts val="0"/>
              </a:spcAft>
              <a:defRPr/>
            </a:pPr>
            <a:endParaRPr lang="es-ES" dirty="0">
              <a:solidFill>
                <a:schemeClr val="tx1"/>
              </a:solidFill>
              <a:latin typeface="Tahoma" panose="020B0604030504040204" pitchFamily="34" charset="0"/>
              <a:ea typeface="Times New Roman" panose="02020603050405020304" pitchFamily="18" charset="0"/>
            </a:endParaRPr>
          </a:p>
          <a:p>
            <a:pPr indent="228600" algn="just">
              <a:lnSpc>
                <a:spcPct val="150000"/>
              </a:lnSpc>
              <a:spcAft>
                <a:spcPts val="0"/>
              </a:spcAft>
              <a:defRPr/>
            </a:pPr>
            <a:endParaRPr lang="es-ES" dirty="0">
              <a:solidFill>
                <a:schemeClr val="tx1"/>
              </a:solidFill>
              <a:latin typeface="Tahoma" panose="020B0604030504040204" pitchFamily="34" charset="0"/>
              <a:ea typeface="Times New Roman" panose="02020603050405020304" pitchFamily="18" charset="0"/>
            </a:endParaRPr>
          </a:p>
          <a:p>
            <a:pPr indent="228600" algn="just">
              <a:lnSpc>
                <a:spcPct val="150000"/>
              </a:lnSpc>
              <a:spcAft>
                <a:spcPts val="0"/>
              </a:spcAft>
              <a:defRPr/>
            </a:pPr>
            <a:r>
              <a:rPr lang="es-ES" dirty="0">
                <a:solidFill>
                  <a:schemeClr val="tx1"/>
                </a:solidFill>
                <a:latin typeface="Tahoma" panose="020B0604030504040204" pitchFamily="34" charset="0"/>
                <a:ea typeface="Times New Roman" panose="02020603050405020304" pitchFamily="18" charset="0"/>
              </a:rPr>
              <a:t>“</a:t>
            </a:r>
            <a:r>
              <a:rPr lang="es-ES" dirty="0">
                <a:solidFill>
                  <a:schemeClr val="accent6"/>
                </a:solidFill>
                <a:latin typeface="Tahoma" panose="020B0604030504040204" pitchFamily="34" charset="0"/>
                <a:ea typeface="Times New Roman" panose="02020603050405020304" pitchFamily="18" charset="0"/>
              </a:rPr>
              <a:t>Optimización de los procesos de extracción de biomasa sólida para uso energético y sus implicaciones logísticas</a:t>
            </a:r>
            <a:r>
              <a:rPr lang="es-ES" dirty="0">
                <a:solidFill>
                  <a:schemeClr val="tx1"/>
                </a:solidFill>
                <a:latin typeface="Tahoma" panose="020B0604030504040204" pitchFamily="34" charset="0"/>
                <a:ea typeface="Times New Roman" panose="02020603050405020304" pitchFamily="18" charset="0"/>
              </a:rPr>
              <a:t>” </a:t>
            </a:r>
          </a:p>
          <a:p>
            <a:pPr indent="228600" algn="just">
              <a:lnSpc>
                <a:spcPct val="150000"/>
              </a:lnSpc>
              <a:spcAft>
                <a:spcPts val="0"/>
              </a:spcAft>
              <a:defRPr/>
            </a:pPr>
            <a:r>
              <a:rPr lang="es-ES" dirty="0">
                <a:solidFill>
                  <a:schemeClr val="tx1"/>
                </a:solidFill>
                <a:latin typeface="Tahoma" panose="020B0604030504040204" pitchFamily="34" charset="0"/>
                <a:ea typeface="Times New Roman" panose="02020603050405020304" pitchFamily="18" charset="0"/>
              </a:rPr>
              <a:t>participan </a:t>
            </a:r>
            <a:r>
              <a:rPr lang="es-ES" dirty="0" smtClean="0">
                <a:solidFill>
                  <a:schemeClr val="tx1"/>
                </a:solidFill>
                <a:latin typeface="Tahoma" panose="020B0604030504040204" pitchFamily="34" charset="0"/>
                <a:ea typeface="Times New Roman" panose="02020603050405020304" pitchFamily="18" charset="0"/>
              </a:rPr>
              <a:t>130 </a:t>
            </a:r>
            <a:r>
              <a:rPr lang="es-ES" dirty="0">
                <a:solidFill>
                  <a:schemeClr val="tx1"/>
                </a:solidFill>
                <a:latin typeface="Tahoma" panose="020B0604030504040204" pitchFamily="34" charset="0"/>
                <a:ea typeface="Times New Roman" panose="02020603050405020304" pitchFamily="18" charset="0"/>
              </a:rPr>
              <a:t>investigadores de 24 grupos de investigación de 17 países. </a:t>
            </a:r>
            <a:r>
              <a:rPr lang="es-ES" dirty="0">
                <a:latin typeface="Tahoma" panose="020B0604030504040204" pitchFamily="34" charset="0"/>
                <a:ea typeface="Times New Roman" panose="02020603050405020304" pitchFamily="18" charset="0"/>
              </a:rPr>
              <a:t> </a:t>
            </a:r>
            <a:endParaRPr lang="es-ES" dirty="0"/>
          </a:p>
        </p:txBody>
      </p:sp>
      <p:pic>
        <p:nvPicPr>
          <p:cNvPr id="141315"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0" y="1230313"/>
            <a:ext cx="35337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6" name="Imagen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725" y="915988"/>
            <a:ext cx="263525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23850" y="339725"/>
            <a:ext cx="8280400" cy="4755148"/>
          </a:xfrm>
          <a:prstGeom prst="rect">
            <a:avLst/>
          </a:prstGeom>
          <a:noFill/>
        </p:spPr>
        <p:txBody>
          <a:bodyPr>
            <a:spAutoFit/>
          </a:bodyPr>
          <a:lstStyle/>
          <a:p>
            <a:pPr indent="228600" algn="just">
              <a:lnSpc>
                <a:spcPct val="150000"/>
              </a:lnSpc>
              <a:spcAft>
                <a:spcPts val="0"/>
              </a:spcAft>
              <a:defRPr/>
            </a:pPr>
            <a:r>
              <a:rPr lang="es-ES" dirty="0" smtClean="0">
                <a:solidFill>
                  <a:schemeClr val="tx1"/>
                </a:solidFill>
                <a:latin typeface="Tahoma" panose="020B0604030504040204" pitchFamily="34" charset="0"/>
                <a:ea typeface="Times New Roman" panose="02020603050405020304" pitchFamily="18" charset="0"/>
              </a:rPr>
              <a:t>4. </a:t>
            </a:r>
            <a:r>
              <a:rPr lang="es-ES" dirty="0">
                <a:solidFill>
                  <a:schemeClr val="tx1"/>
                </a:solidFill>
                <a:latin typeface="Tahoma" panose="020B0604030504040204" pitchFamily="34" charset="0"/>
                <a:ea typeface="Times New Roman" panose="02020603050405020304" pitchFamily="18" charset="0"/>
              </a:rPr>
              <a:t>Análisis de los procesos de fermentación anaerobia para la producción de metano de materias primas poco conocidas y procesos de </a:t>
            </a:r>
            <a:r>
              <a:rPr lang="es-ES" dirty="0" err="1">
                <a:solidFill>
                  <a:schemeClr val="tx1"/>
                </a:solidFill>
                <a:latin typeface="Tahoma" panose="020B0604030504040204" pitchFamily="34" charset="0"/>
                <a:ea typeface="Times New Roman" panose="02020603050405020304" pitchFamily="18" charset="0"/>
              </a:rPr>
              <a:t>codigestión</a:t>
            </a:r>
            <a:r>
              <a:rPr lang="es-ES" dirty="0">
                <a:solidFill>
                  <a:schemeClr val="tx1"/>
                </a:solidFill>
                <a:latin typeface="Tahoma" panose="020B0604030504040204" pitchFamily="34" charset="0"/>
                <a:ea typeface="Times New Roman" panose="02020603050405020304" pitchFamily="18" charset="0"/>
              </a:rPr>
              <a:t>.</a:t>
            </a:r>
          </a:p>
          <a:p>
            <a:pPr indent="228600" algn="just">
              <a:lnSpc>
                <a:spcPct val="150000"/>
              </a:lnSpc>
              <a:spcAft>
                <a:spcPts val="0"/>
              </a:spcAft>
              <a:defRPr/>
            </a:pPr>
            <a:endParaRPr lang="es-ES" dirty="0">
              <a:solidFill>
                <a:schemeClr val="tx1"/>
              </a:solidFill>
              <a:latin typeface="Tahoma" panose="020B0604030504040204" pitchFamily="34" charset="0"/>
              <a:ea typeface="Times New Roman" panose="02020603050405020304" pitchFamily="18" charset="0"/>
            </a:endParaRPr>
          </a:p>
          <a:p>
            <a:pPr indent="228600" algn="just">
              <a:lnSpc>
                <a:spcPct val="150000"/>
              </a:lnSpc>
              <a:spcAft>
                <a:spcPts val="0"/>
              </a:spcAft>
              <a:defRPr/>
            </a:pPr>
            <a:endParaRPr lang="es-ES" sz="2000" dirty="0">
              <a:solidFill>
                <a:schemeClr val="tx1"/>
              </a:solidFill>
              <a:latin typeface="Times New Roman" panose="02020603050405020304" pitchFamily="18" charset="0"/>
              <a:ea typeface="Times New Roman" panose="02020603050405020304" pitchFamily="18" charset="0"/>
            </a:endParaRPr>
          </a:p>
          <a:p>
            <a:pPr indent="228600" algn="just">
              <a:lnSpc>
                <a:spcPct val="150000"/>
              </a:lnSpc>
              <a:spcAft>
                <a:spcPts val="0"/>
              </a:spcAft>
              <a:defRPr/>
            </a:pPr>
            <a:endParaRPr lang="es-ES" sz="2000" dirty="0">
              <a:solidFill>
                <a:schemeClr val="tx1"/>
              </a:solidFill>
              <a:latin typeface="Times New Roman" panose="02020603050405020304" pitchFamily="18" charset="0"/>
              <a:ea typeface="Times New Roman" panose="02020603050405020304" pitchFamily="18" charset="0"/>
            </a:endParaRPr>
          </a:p>
          <a:p>
            <a:pPr indent="228600" algn="just">
              <a:lnSpc>
                <a:spcPct val="150000"/>
              </a:lnSpc>
              <a:spcAft>
                <a:spcPts val="0"/>
              </a:spcAft>
              <a:defRPr/>
            </a:pPr>
            <a:r>
              <a:rPr lang="es-ES" dirty="0">
                <a:solidFill>
                  <a:schemeClr val="tx1"/>
                </a:solidFill>
                <a:latin typeface="Tahoma" panose="020B0604030504040204" pitchFamily="34" charset="0"/>
                <a:ea typeface="Times New Roman" panose="02020603050405020304" pitchFamily="18" charset="0"/>
              </a:rPr>
              <a:t> </a:t>
            </a:r>
            <a:endParaRPr lang="es-ES" sz="2000" dirty="0">
              <a:solidFill>
                <a:schemeClr val="tx1"/>
              </a:solidFill>
              <a:latin typeface="Times New Roman" panose="02020603050405020304" pitchFamily="18" charset="0"/>
              <a:ea typeface="Times New Roman" panose="02020603050405020304" pitchFamily="18" charset="0"/>
            </a:endParaRPr>
          </a:p>
          <a:p>
            <a:pPr indent="228600" algn="just">
              <a:lnSpc>
                <a:spcPct val="150000"/>
              </a:lnSpc>
              <a:spcAft>
                <a:spcPts val="0"/>
              </a:spcAft>
              <a:defRPr/>
            </a:pPr>
            <a:r>
              <a:rPr lang="es-ES" dirty="0" smtClean="0">
                <a:solidFill>
                  <a:schemeClr val="tx1"/>
                </a:solidFill>
                <a:latin typeface="Tahoma" panose="020B0604030504040204" pitchFamily="34" charset="0"/>
                <a:ea typeface="Times New Roman" panose="02020603050405020304" pitchFamily="18" charset="0"/>
              </a:rPr>
              <a:t>5. </a:t>
            </a:r>
            <a:r>
              <a:rPr lang="es-ES" dirty="0">
                <a:solidFill>
                  <a:schemeClr val="tx1"/>
                </a:solidFill>
                <a:latin typeface="Tahoma" panose="020B0604030504040204" pitchFamily="34" charset="0"/>
                <a:ea typeface="Times New Roman" panose="02020603050405020304" pitchFamily="18" charset="0"/>
              </a:rPr>
              <a:t>Estudio de modelos logísticos eficientes. En concreto en el marco del proyecto SMART MULCH financiado por el Programa RETOS 2017 del Ministerio de Economía, Industria y Competitividad.</a:t>
            </a:r>
            <a:endParaRPr lang="es-ES" sz="2000" dirty="0">
              <a:solidFill>
                <a:schemeClr val="tx1"/>
              </a:solidFill>
              <a:latin typeface="Times New Roman" panose="02020603050405020304" pitchFamily="18" charset="0"/>
              <a:ea typeface="Times New Roman" panose="02020603050405020304" pitchFamily="18" charset="0"/>
            </a:endParaRPr>
          </a:p>
          <a:p>
            <a:pPr indent="228600" algn="just">
              <a:lnSpc>
                <a:spcPct val="150000"/>
              </a:lnSpc>
              <a:spcAft>
                <a:spcPts val="0"/>
              </a:spcAft>
              <a:defRPr/>
            </a:pPr>
            <a:r>
              <a:rPr lang="es-ES" dirty="0">
                <a:solidFill>
                  <a:schemeClr val="tx1"/>
                </a:solidFill>
                <a:latin typeface="Tahoma" panose="020B0604030504040204" pitchFamily="34" charset="0"/>
                <a:ea typeface="Times New Roman" panose="02020603050405020304" pitchFamily="18" charset="0"/>
              </a:rPr>
              <a:t> </a:t>
            </a:r>
            <a:endParaRPr lang="es-ES" sz="2000" dirty="0">
              <a:solidFill>
                <a:schemeClr val="tx1"/>
              </a:solidFill>
              <a:latin typeface="Times New Roman" panose="02020603050405020304" pitchFamily="18" charset="0"/>
              <a:ea typeface="Times New Roman" panose="02020603050405020304" pitchFamily="18" charset="0"/>
            </a:endParaRPr>
          </a:p>
          <a:p>
            <a:pPr>
              <a:defRPr/>
            </a:pPr>
            <a:endParaRPr lang="es-ES" dirty="0"/>
          </a:p>
        </p:txBody>
      </p:sp>
      <p:pic>
        <p:nvPicPr>
          <p:cNvPr id="142339" name="Imagen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77857" y="1564432"/>
            <a:ext cx="4519048" cy="97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539552" y="1575041"/>
            <a:ext cx="2736304" cy="369332"/>
          </a:xfrm>
          <a:prstGeom prst="rect">
            <a:avLst/>
          </a:prstGeom>
          <a:noFill/>
        </p:spPr>
        <p:txBody>
          <a:bodyPr wrap="square" rtlCol="0">
            <a:spAutoFit/>
          </a:bodyPr>
          <a:lstStyle/>
          <a:p>
            <a:pPr algn="ctr"/>
            <a:r>
              <a:rPr lang="es-ES" dirty="0" smtClean="0">
                <a:solidFill>
                  <a:schemeClr val="accent2"/>
                </a:solidFill>
              </a:rPr>
              <a:t>1 doctorando</a:t>
            </a:r>
            <a:endParaRPr lang="es-ES" dirty="0">
              <a:solidFill>
                <a:schemeClr val="accent2"/>
              </a:solidFill>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50825" y="339725"/>
            <a:ext cx="8713788" cy="4708981"/>
          </a:xfrm>
          <a:prstGeom prst="rect">
            <a:avLst/>
          </a:prstGeom>
          <a:noFill/>
        </p:spPr>
        <p:txBody>
          <a:bodyPr>
            <a:spAutoFit/>
          </a:bodyPr>
          <a:lstStyle/>
          <a:p>
            <a:pPr indent="228600" algn="just">
              <a:lnSpc>
                <a:spcPct val="150000"/>
              </a:lnSpc>
              <a:spcAft>
                <a:spcPts val="0"/>
              </a:spcAft>
              <a:defRPr/>
            </a:pPr>
            <a:r>
              <a:rPr lang="es-ES" dirty="0" smtClean="0">
                <a:solidFill>
                  <a:schemeClr val="tx1"/>
                </a:solidFill>
                <a:latin typeface="Tahoma" panose="020B0604030504040204" pitchFamily="34" charset="0"/>
                <a:ea typeface="Times New Roman" panose="02020603050405020304" pitchFamily="18" charset="0"/>
              </a:rPr>
              <a:t>6. Participación </a:t>
            </a:r>
            <a:r>
              <a:rPr lang="es-ES" dirty="0">
                <a:solidFill>
                  <a:schemeClr val="tx1"/>
                </a:solidFill>
                <a:latin typeface="Tahoma" panose="020B0604030504040204" pitchFamily="34" charset="0"/>
                <a:ea typeface="Times New Roman" panose="02020603050405020304" pitchFamily="18" charset="0"/>
              </a:rPr>
              <a:t>en el proceso de </a:t>
            </a:r>
            <a:r>
              <a:rPr lang="es-ES" b="1" dirty="0">
                <a:solidFill>
                  <a:schemeClr val="tx1"/>
                </a:solidFill>
                <a:latin typeface="Tahoma" panose="020B0604030504040204" pitchFamily="34" charset="0"/>
                <a:ea typeface="Times New Roman" panose="02020603050405020304" pitchFamily="18" charset="0"/>
              </a:rPr>
              <a:t>unificación de los protocolos y de normas de caracterización</a:t>
            </a:r>
            <a:r>
              <a:rPr lang="es-ES" dirty="0">
                <a:solidFill>
                  <a:schemeClr val="tx1"/>
                </a:solidFill>
                <a:latin typeface="Tahoma" panose="020B0604030504040204" pitchFamily="34" charset="0"/>
                <a:ea typeface="Times New Roman" panose="02020603050405020304" pitchFamily="18" charset="0"/>
              </a:rPr>
              <a:t> y formulación de estándares de biocombustibles sólidos en México, llevado a cabo a través de del proyecto Fondo de Sustentabilidad Energética, auspiciado por SENER-CONACYT, Centros Mexicanos de Innovación en Energía y Bioenergía, que tiene una duración entre 2017 y 2021</a:t>
            </a:r>
          </a:p>
          <a:p>
            <a:pPr indent="228600" algn="just">
              <a:lnSpc>
                <a:spcPct val="150000"/>
              </a:lnSpc>
              <a:spcAft>
                <a:spcPts val="0"/>
              </a:spcAft>
              <a:defRPr/>
            </a:pPr>
            <a:endParaRPr lang="es-ES" dirty="0">
              <a:solidFill>
                <a:schemeClr val="tx1"/>
              </a:solidFill>
              <a:latin typeface="Tahoma" panose="020B0604030504040204" pitchFamily="34" charset="0"/>
              <a:ea typeface="Times New Roman" panose="02020603050405020304" pitchFamily="18" charset="0"/>
            </a:endParaRPr>
          </a:p>
          <a:p>
            <a:pPr indent="228600" algn="just">
              <a:lnSpc>
                <a:spcPct val="150000"/>
              </a:lnSpc>
              <a:spcAft>
                <a:spcPts val="0"/>
              </a:spcAft>
              <a:defRPr/>
            </a:pPr>
            <a:endParaRPr lang="es-ES" sz="2000" dirty="0">
              <a:solidFill>
                <a:schemeClr val="tx1"/>
              </a:solidFill>
              <a:latin typeface="Tahoma" panose="020B0604030504040204" pitchFamily="34" charset="0"/>
              <a:ea typeface="Times New Roman" panose="02020603050405020304" pitchFamily="18" charset="0"/>
            </a:endParaRPr>
          </a:p>
          <a:p>
            <a:pPr indent="228600" algn="just">
              <a:lnSpc>
                <a:spcPct val="150000"/>
              </a:lnSpc>
              <a:spcAft>
                <a:spcPts val="0"/>
              </a:spcAft>
              <a:defRPr/>
            </a:pPr>
            <a:endParaRPr lang="es-ES" sz="2000" dirty="0">
              <a:solidFill>
                <a:schemeClr val="tx1"/>
              </a:solidFill>
              <a:latin typeface="Times New Roman" panose="02020603050405020304" pitchFamily="18" charset="0"/>
              <a:ea typeface="Times New Roman" panose="02020603050405020304" pitchFamily="18" charset="0"/>
            </a:endParaRPr>
          </a:p>
          <a:p>
            <a:pPr indent="228600" algn="just">
              <a:lnSpc>
                <a:spcPct val="150000"/>
              </a:lnSpc>
              <a:spcAft>
                <a:spcPts val="0"/>
              </a:spcAft>
              <a:defRPr/>
            </a:pPr>
            <a:r>
              <a:rPr lang="es-ES" dirty="0">
                <a:solidFill>
                  <a:schemeClr val="tx1"/>
                </a:solidFill>
                <a:latin typeface="Tahoma" panose="020B0604030504040204" pitchFamily="34" charset="0"/>
                <a:ea typeface="Times New Roman" panose="02020603050405020304" pitchFamily="18" charset="0"/>
              </a:rPr>
              <a:t> </a:t>
            </a:r>
            <a:endParaRPr lang="es-ES" sz="2000" dirty="0">
              <a:solidFill>
                <a:schemeClr val="tx1"/>
              </a:solidFill>
              <a:latin typeface="Times New Roman" panose="02020603050405020304" pitchFamily="18" charset="0"/>
              <a:ea typeface="Times New Roman" panose="02020603050405020304" pitchFamily="18" charset="0"/>
            </a:endParaRPr>
          </a:p>
          <a:p>
            <a:pPr indent="228600" algn="just">
              <a:lnSpc>
                <a:spcPct val="150000"/>
              </a:lnSpc>
              <a:spcAft>
                <a:spcPts val="0"/>
              </a:spcAft>
              <a:defRPr/>
            </a:pPr>
            <a:r>
              <a:rPr lang="es-ES" dirty="0" smtClean="0">
                <a:solidFill>
                  <a:schemeClr val="tx1"/>
                </a:solidFill>
                <a:latin typeface="Tahoma" panose="020B0604030504040204" pitchFamily="34" charset="0"/>
                <a:ea typeface="Times New Roman" panose="02020603050405020304" pitchFamily="18" charset="0"/>
              </a:rPr>
              <a:t>7. </a:t>
            </a:r>
            <a:r>
              <a:rPr lang="es-ES" dirty="0">
                <a:solidFill>
                  <a:schemeClr val="tx1"/>
                </a:solidFill>
                <a:latin typeface="Tahoma" panose="020B0604030504040204" pitchFamily="34" charset="0"/>
                <a:ea typeface="Times New Roman" panose="02020603050405020304" pitchFamily="18" charset="0"/>
              </a:rPr>
              <a:t>Estudio de la captura de CO</a:t>
            </a:r>
            <a:r>
              <a:rPr lang="es-ES" baseline="-25000" dirty="0">
                <a:solidFill>
                  <a:schemeClr val="tx1"/>
                </a:solidFill>
                <a:latin typeface="Tahoma" panose="020B0604030504040204" pitchFamily="34" charset="0"/>
                <a:ea typeface="Times New Roman" panose="02020603050405020304" pitchFamily="18" charset="0"/>
              </a:rPr>
              <a:t>2</a:t>
            </a:r>
            <a:r>
              <a:rPr lang="es-ES" dirty="0">
                <a:solidFill>
                  <a:schemeClr val="tx1"/>
                </a:solidFill>
                <a:latin typeface="Tahoma" panose="020B0604030504040204" pitchFamily="34" charset="0"/>
                <a:ea typeface="Times New Roman" panose="02020603050405020304" pitchFamily="18" charset="0"/>
              </a:rPr>
              <a:t> con dispositivos artificiales. </a:t>
            </a:r>
            <a:endParaRPr lang="es-ES" sz="2000" dirty="0">
              <a:solidFill>
                <a:schemeClr val="tx1"/>
              </a:solidFill>
              <a:latin typeface="Times New Roman" panose="02020603050405020304" pitchFamily="18" charset="0"/>
              <a:ea typeface="Times New Roman" panose="02020603050405020304" pitchFamily="18" charset="0"/>
            </a:endParaRPr>
          </a:p>
          <a:p>
            <a:pPr>
              <a:defRPr/>
            </a:pPr>
            <a:endParaRPr lang="es-ES" dirty="0">
              <a:solidFill>
                <a:schemeClr val="tx1"/>
              </a:solidFill>
            </a:endParaRPr>
          </a:p>
        </p:txBody>
      </p:sp>
      <p:pic>
        <p:nvPicPr>
          <p:cNvPr id="143363"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789238"/>
            <a:ext cx="16668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4"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040063"/>
            <a:ext cx="29622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14909" y="412304"/>
            <a:ext cx="5265203" cy="504056"/>
          </a:xfrm>
          <a:prstGeom prst="rect">
            <a:avLst/>
          </a:prstGeom>
          <a:solidFill>
            <a:srgbClr val="C00000"/>
          </a:solidFill>
          <a:ln>
            <a:solidFill>
              <a:srgbClr val="FF0000"/>
            </a:solidFill>
          </a:ln>
        </p:spPr>
        <p:style>
          <a:lnRef idx="0">
            <a:schemeClr val="accent3"/>
          </a:lnRef>
          <a:fillRef idx="3">
            <a:schemeClr val="accent3"/>
          </a:fillRef>
          <a:effectRef idx="3">
            <a:schemeClr val="accent3"/>
          </a:effectRef>
          <a:fontRef idx="minor">
            <a:schemeClr val="lt1"/>
          </a:fontRef>
        </p:style>
        <p:txBody>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9pPr>
          </a:lstStyle>
          <a:p>
            <a:pPr>
              <a:defRPr/>
            </a:pPr>
            <a:r>
              <a:rPr lang="es-ES_tradnl" kern="0" dirty="0" smtClean="0"/>
              <a:t>TRABAJO DE INVESTIGACIÓN</a:t>
            </a:r>
            <a:endParaRPr lang="es-ES" kern="0" dirty="0"/>
          </a:p>
        </p:txBody>
      </p:sp>
      <p:sp>
        <p:nvSpPr>
          <p:cNvPr id="5" name="Rectángulo 4"/>
          <p:cNvSpPr>
            <a:spLocks noChangeArrowheads="1"/>
          </p:cNvSpPr>
          <p:nvPr/>
        </p:nvSpPr>
        <p:spPr bwMode="auto">
          <a:xfrm>
            <a:off x="0" y="1704975"/>
            <a:ext cx="56403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es-ES" altLang="es-ES" b="1">
                <a:solidFill>
                  <a:schemeClr val="tx1"/>
                </a:solidFill>
                <a:latin typeface="Tahoma" panose="020B0604030504040204" pitchFamily="34" charset="0"/>
                <a:ea typeface="Calibri" panose="020F0502020204030204" pitchFamily="34" charset="0"/>
                <a:cs typeface="Times New Roman" panose="02020603050405020304" pitchFamily="18" charset="0"/>
              </a:rPr>
              <a:t>CARACTERIZACIÓN COMPLETA DE LOS RESIDUOS DE PODA DEL ÁRBOL DEL LECHERO COMO MATERIA PRIMA PARA BIOCOMBUSTIBLE</a:t>
            </a:r>
            <a:endParaRPr lang="es-ES" altLang="es-ES">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44390" name="Imagen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412750"/>
            <a:ext cx="287655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ítulo 1"/>
          <p:cNvSpPr>
            <a:spLocks noGrp="1"/>
          </p:cNvSpPr>
          <p:nvPr>
            <p:ph type="ctrTitle"/>
          </p:nvPr>
        </p:nvSpPr>
        <p:spPr>
          <a:xfrm>
            <a:off x="685800" y="1598613"/>
            <a:ext cx="7772400" cy="1103312"/>
          </a:xfrm>
        </p:spPr>
        <p:txBody>
          <a:bodyPr/>
          <a:lstStyle/>
          <a:p>
            <a:endParaRPr lang="es-ES" altLang="es-ES" smtClean="0"/>
          </a:p>
        </p:txBody>
      </p:sp>
      <p:pic>
        <p:nvPicPr>
          <p:cNvPr id="145411"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6988"/>
            <a:ext cx="4335463"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2"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623888"/>
            <a:ext cx="45593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Imagen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613025"/>
            <a:ext cx="3705225"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ítulo 1"/>
          <p:cNvSpPr>
            <a:spLocks noGrp="1"/>
          </p:cNvSpPr>
          <p:nvPr>
            <p:ph type="ctrTitle"/>
          </p:nvPr>
        </p:nvSpPr>
        <p:spPr>
          <a:xfrm>
            <a:off x="685800" y="1598613"/>
            <a:ext cx="7772400" cy="1103312"/>
          </a:xfrm>
        </p:spPr>
        <p:txBody>
          <a:bodyPr/>
          <a:lstStyle/>
          <a:p>
            <a:endParaRPr lang="es-ES" altLang="es-ES" smtClean="0"/>
          </a:p>
        </p:txBody>
      </p:sp>
      <p:sp>
        <p:nvSpPr>
          <p:cNvPr id="3" name="Subtítulo 2"/>
          <p:cNvSpPr>
            <a:spLocks noGrp="1"/>
          </p:cNvSpPr>
          <p:nvPr>
            <p:ph type="subTitle" idx="1"/>
          </p:nvPr>
        </p:nvSpPr>
        <p:spPr>
          <a:xfrm>
            <a:off x="1371600" y="2916238"/>
            <a:ext cx="6400800" cy="1314450"/>
          </a:xfrm>
        </p:spPr>
        <p:txBody>
          <a:bodyPr/>
          <a:lstStyle/>
          <a:p>
            <a:pPr>
              <a:defRPr/>
            </a:pPr>
            <a:endParaRPr lang="es-ES"/>
          </a:p>
        </p:txBody>
      </p:sp>
      <p:pic>
        <p:nvPicPr>
          <p:cNvPr id="146436"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633538"/>
            <a:ext cx="18288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406400"/>
            <a:ext cx="247015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8" name="Imagen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311150"/>
            <a:ext cx="138112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9" name="Imagen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14888" y="430213"/>
            <a:ext cx="198913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ítulo 1"/>
          <p:cNvSpPr>
            <a:spLocks noGrp="1"/>
          </p:cNvSpPr>
          <p:nvPr>
            <p:ph type="ctrTitle"/>
          </p:nvPr>
        </p:nvSpPr>
        <p:spPr>
          <a:xfrm>
            <a:off x="685800" y="1598613"/>
            <a:ext cx="7772400" cy="1103312"/>
          </a:xfrm>
        </p:spPr>
        <p:txBody>
          <a:bodyPr/>
          <a:lstStyle/>
          <a:p>
            <a:endParaRPr lang="es-ES" altLang="es-ES" smtClean="0"/>
          </a:p>
        </p:txBody>
      </p:sp>
      <p:sp>
        <p:nvSpPr>
          <p:cNvPr id="3" name="Subtítulo 2"/>
          <p:cNvSpPr>
            <a:spLocks noGrp="1"/>
          </p:cNvSpPr>
          <p:nvPr>
            <p:ph type="subTitle" idx="1"/>
          </p:nvPr>
        </p:nvSpPr>
        <p:spPr>
          <a:xfrm>
            <a:off x="1371600" y="2916238"/>
            <a:ext cx="6400800" cy="1314450"/>
          </a:xfrm>
        </p:spPr>
        <p:txBody>
          <a:bodyPr/>
          <a:lstStyle/>
          <a:p>
            <a:pPr>
              <a:defRPr/>
            </a:pPr>
            <a:endParaRPr lang="es-ES"/>
          </a:p>
        </p:txBody>
      </p:sp>
      <p:pic>
        <p:nvPicPr>
          <p:cNvPr id="147460"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557213"/>
            <a:ext cx="7553325"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CuadroTexto 3"/>
          <p:cNvSpPr txBox="1">
            <a:spLocks noChangeArrowheads="1"/>
          </p:cNvSpPr>
          <p:nvPr/>
        </p:nvSpPr>
        <p:spPr bwMode="auto">
          <a:xfrm>
            <a:off x="250825" y="268288"/>
            <a:ext cx="87137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s-ES" altLang="es-ES">
              <a:solidFill>
                <a:schemeClr val="tx1"/>
              </a:solidFill>
            </a:endParaRPr>
          </a:p>
          <a:p>
            <a:r>
              <a:rPr lang="es-ES" altLang="es-ES">
                <a:solidFill>
                  <a:schemeClr val="tx1"/>
                </a:solidFill>
              </a:rPr>
              <a:t>Estos residuos comprenden mezclas de madera y hojas, a las que se le somete a:</a:t>
            </a:r>
          </a:p>
          <a:p>
            <a:endParaRPr lang="es-ES" altLang="es-ES">
              <a:solidFill>
                <a:schemeClr val="tx1"/>
              </a:solidFill>
            </a:endParaRPr>
          </a:p>
          <a:p>
            <a:r>
              <a:rPr lang="es-ES" altLang="es-ES">
                <a:solidFill>
                  <a:schemeClr val="tx1"/>
                </a:solidFill>
              </a:rPr>
              <a:t>1. Análisis dendrométrico</a:t>
            </a:r>
          </a:p>
          <a:p>
            <a:r>
              <a:rPr lang="es-ES" altLang="es-ES">
                <a:solidFill>
                  <a:schemeClr val="tx1"/>
                </a:solidFill>
              </a:rPr>
              <a:t>2. Análisis calorífico</a:t>
            </a:r>
          </a:p>
          <a:p>
            <a:r>
              <a:rPr lang="es-ES" altLang="es-ES">
                <a:solidFill>
                  <a:schemeClr val="tx1"/>
                </a:solidFill>
              </a:rPr>
              <a:t>3. Análisis elemental </a:t>
            </a:r>
          </a:p>
          <a:p>
            <a:r>
              <a:rPr lang="es-ES" altLang="es-ES">
                <a:solidFill>
                  <a:schemeClr val="tx1"/>
                </a:solidFill>
              </a:rPr>
              <a:t>4. Análisis proximal </a:t>
            </a:r>
          </a:p>
          <a:p>
            <a:r>
              <a:rPr lang="es-ES" altLang="es-ES">
                <a:solidFill>
                  <a:schemeClr val="tx1"/>
                </a:solidFill>
              </a:rPr>
              <a:t>5. Análisis termogravimétrico</a:t>
            </a:r>
          </a:p>
          <a:p>
            <a:r>
              <a:rPr lang="es-ES" altLang="es-ES">
                <a:solidFill>
                  <a:schemeClr val="tx1"/>
                </a:solidFill>
              </a:rPr>
              <a:t>6. Fermentabilidad. </a:t>
            </a:r>
          </a:p>
          <a:p>
            <a:r>
              <a:rPr lang="es-ES" altLang="es-ES">
                <a:solidFill>
                  <a:schemeClr val="tx1"/>
                </a:solidFill>
              </a:rPr>
              <a:t> </a:t>
            </a:r>
          </a:p>
          <a:p>
            <a:r>
              <a:rPr lang="es-ES" altLang="es-ES">
                <a:solidFill>
                  <a:schemeClr val="tx1"/>
                </a:solidFill>
              </a:rPr>
              <a:t>7. Validar métodos rápidos de determinación de contenido de volátiles y cenizas mediante TGA, </a:t>
            </a:r>
          </a:p>
          <a:p>
            <a:endParaRPr lang="es-ES" altLang="es-ES">
              <a:solidFill>
                <a:schemeClr val="tx1"/>
              </a:solidFill>
            </a:endParaRPr>
          </a:p>
          <a:p>
            <a:r>
              <a:rPr lang="es-ES" altLang="es-ES">
                <a:solidFill>
                  <a:schemeClr val="tx1"/>
                </a:solidFill>
              </a:rPr>
              <a:t>8. Revisión bibliográfica de los modelos cinéticos existentes en la fermentación para su aplicación a la fermentación del lechero en codigestión con excrementos de porcino.</a:t>
            </a:r>
            <a:r>
              <a:rPr lang="es-ES" altLang="es-ES" b="1">
                <a:solidFill>
                  <a:schemeClr val="tx1"/>
                </a:solidFill>
              </a:rPr>
              <a:t> </a:t>
            </a:r>
            <a:endParaRPr lang="es-ES" altLang="es-ES">
              <a:solidFill>
                <a:schemeClr val="tx1"/>
              </a:solidFill>
            </a:endParaRPr>
          </a:p>
          <a:p>
            <a:endParaRPr lang="es-ES" altLang="es-ES">
              <a:solidFill>
                <a:schemeClr val="tx1"/>
              </a:solidFill>
            </a:endParaRPr>
          </a:p>
        </p:txBody>
      </p:sp>
      <p:sp>
        <p:nvSpPr>
          <p:cNvPr id="148483" name="CuadroTexto 1"/>
          <p:cNvSpPr txBox="1">
            <a:spLocks noChangeArrowheads="1"/>
          </p:cNvSpPr>
          <p:nvPr/>
        </p:nvSpPr>
        <p:spPr bwMode="auto">
          <a:xfrm>
            <a:off x="4500563" y="1492250"/>
            <a:ext cx="2879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ES" sz="2800" b="1">
                <a:solidFill>
                  <a:srgbClr val="C00000"/>
                </a:solidFill>
              </a:rPr>
              <a:t>OBJETIVOS</a:t>
            </a:r>
            <a:endParaRPr lang="es-ES" altLang="es-ES" b="1">
              <a:solidFill>
                <a:srgbClr val="C00000"/>
              </a:solidFill>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ítulo 3"/>
          <p:cNvSpPr>
            <a:spLocks noGrp="1"/>
          </p:cNvSpPr>
          <p:nvPr>
            <p:ph type="title"/>
          </p:nvPr>
        </p:nvSpPr>
        <p:spPr/>
        <p:txBody>
          <a:bodyPr/>
          <a:lstStyle/>
          <a:p>
            <a:r>
              <a:rPr lang="es-ES" altLang="es-ES" smtClean="0"/>
              <a:t>Análisis dendrométrico</a:t>
            </a:r>
          </a:p>
        </p:txBody>
      </p:sp>
      <p:pic>
        <p:nvPicPr>
          <p:cNvPr id="149507" name="Imagen4"/>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552950" y="1198563"/>
            <a:ext cx="2736850" cy="3389312"/>
          </a:xfrm>
        </p:spPr>
      </p:pic>
      <p:pic>
        <p:nvPicPr>
          <p:cNvPr id="149508" name="Imagen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1204913"/>
            <a:ext cx="2386013"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1835150" y="1060450"/>
          <a:ext cx="4608512" cy="2925808"/>
        </p:xfrm>
        <a:graphic>
          <a:graphicData uri="http://schemas.openxmlformats.org/drawingml/2006/table">
            <a:tbl>
              <a:tblPr firstRow="1" bandRow="1">
                <a:tableStyleId>{5940675A-B579-460E-94D1-54222C63F5DA}</a:tableStyleId>
              </a:tblPr>
              <a:tblGrid>
                <a:gridCol w="2304256">
                  <a:extLst>
                    <a:ext uri="{9D8B030D-6E8A-4147-A177-3AD203B41FA5}">
                      <a16:colId xmlns:a16="http://schemas.microsoft.com/office/drawing/2014/main" val="802851737"/>
                    </a:ext>
                  </a:extLst>
                </a:gridCol>
                <a:gridCol w="2304256">
                  <a:extLst>
                    <a:ext uri="{9D8B030D-6E8A-4147-A177-3AD203B41FA5}">
                      <a16:colId xmlns:a16="http://schemas.microsoft.com/office/drawing/2014/main" val="1717626634"/>
                    </a:ext>
                  </a:extLst>
                </a:gridCol>
              </a:tblGrid>
              <a:tr h="365720">
                <a:tc>
                  <a:txBody>
                    <a:bodyPr/>
                    <a:lstStyle/>
                    <a:p>
                      <a:pPr algn="ctr"/>
                      <a:r>
                        <a:rPr lang="es-ES" sz="1800" dirty="0" smtClean="0"/>
                        <a:t>Madera</a:t>
                      </a:r>
                      <a:endParaRPr lang="es-ES" sz="1800" dirty="0"/>
                    </a:p>
                  </a:txBody>
                  <a:tcPr marT="45703" marB="45703"/>
                </a:tc>
                <a:tc>
                  <a:txBody>
                    <a:bodyPr/>
                    <a:lstStyle/>
                    <a:p>
                      <a:pPr algn="ctr"/>
                      <a:r>
                        <a:rPr lang="es-ES" sz="1800" dirty="0" smtClean="0"/>
                        <a:t>Hojas</a:t>
                      </a:r>
                      <a:endParaRPr lang="es-ES" sz="1800" dirty="0"/>
                    </a:p>
                  </a:txBody>
                  <a:tcPr marT="45703" marB="45703"/>
                </a:tc>
                <a:extLst>
                  <a:ext uri="{0D108BD9-81ED-4DB2-BD59-A6C34878D82A}">
                    <a16:rowId xmlns:a16="http://schemas.microsoft.com/office/drawing/2014/main" val="501403507"/>
                  </a:ext>
                </a:extLst>
              </a:tr>
              <a:tr h="365720">
                <a:tc>
                  <a:txBody>
                    <a:bodyPr/>
                    <a:lstStyle/>
                    <a:p>
                      <a:pPr algn="ctr"/>
                      <a:r>
                        <a:rPr lang="es-ES_tradnl" sz="1800" kern="1200" dirty="0" smtClean="0">
                          <a:solidFill>
                            <a:schemeClr val="tx1"/>
                          </a:solidFill>
                          <a:effectLst/>
                          <a:latin typeface="+mn-lt"/>
                          <a:ea typeface="+mn-ea"/>
                          <a:cs typeface="+mn-cs"/>
                        </a:rPr>
                        <a:t>100%</a:t>
                      </a:r>
                      <a:endParaRPr lang="es-ES" sz="1800" dirty="0"/>
                    </a:p>
                  </a:txBody>
                  <a:tcPr marT="45703" marB="45703"/>
                </a:tc>
                <a:tc>
                  <a:txBody>
                    <a:bodyPr/>
                    <a:lstStyle/>
                    <a:p>
                      <a:pPr algn="ctr"/>
                      <a:r>
                        <a:rPr lang="es-ES" sz="1800" dirty="0" smtClean="0"/>
                        <a:t>0%</a:t>
                      </a:r>
                      <a:endParaRPr lang="es-ES" sz="1800" dirty="0"/>
                    </a:p>
                  </a:txBody>
                  <a:tcPr marT="45703" marB="45703"/>
                </a:tc>
                <a:extLst>
                  <a:ext uri="{0D108BD9-81ED-4DB2-BD59-A6C34878D82A}">
                    <a16:rowId xmlns:a16="http://schemas.microsoft.com/office/drawing/2014/main" val="186719709"/>
                  </a:ext>
                </a:extLst>
              </a:tr>
              <a:tr h="365720">
                <a:tc>
                  <a:txBody>
                    <a:bodyPr/>
                    <a:lstStyle/>
                    <a:p>
                      <a:pPr algn="ctr"/>
                      <a:r>
                        <a:rPr lang="es-ES" sz="1800" dirty="0" smtClean="0"/>
                        <a:t>90%</a:t>
                      </a:r>
                      <a:endParaRPr lang="es-ES" sz="1800" dirty="0"/>
                    </a:p>
                  </a:txBody>
                  <a:tcPr marT="45703" marB="45703"/>
                </a:tc>
                <a:tc>
                  <a:txBody>
                    <a:bodyPr/>
                    <a:lstStyle/>
                    <a:p>
                      <a:pPr algn="ctr"/>
                      <a:r>
                        <a:rPr lang="es-ES" sz="1800" dirty="0" smtClean="0"/>
                        <a:t>10%</a:t>
                      </a:r>
                      <a:endParaRPr lang="es-ES" sz="1800" dirty="0"/>
                    </a:p>
                  </a:txBody>
                  <a:tcPr marT="45703" marB="45703"/>
                </a:tc>
                <a:extLst>
                  <a:ext uri="{0D108BD9-81ED-4DB2-BD59-A6C34878D82A}">
                    <a16:rowId xmlns:a16="http://schemas.microsoft.com/office/drawing/2014/main" val="3751784948"/>
                  </a:ext>
                </a:extLst>
              </a:tr>
              <a:tr h="365720">
                <a:tc>
                  <a:txBody>
                    <a:bodyPr/>
                    <a:lstStyle/>
                    <a:p>
                      <a:pPr algn="ctr"/>
                      <a:r>
                        <a:rPr lang="es-ES" sz="1800" dirty="0" smtClean="0"/>
                        <a:t>80%</a:t>
                      </a:r>
                      <a:endParaRPr lang="es-ES" sz="1800" dirty="0"/>
                    </a:p>
                  </a:txBody>
                  <a:tcPr marT="45703" marB="45703"/>
                </a:tc>
                <a:tc>
                  <a:txBody>
                    <a:bodyPr/>
                    <a:lstStyle/>
                    <a:p>
                      <a:pPr algn="ctr"/>
                      <a:r>
                        <a:rPr lang="es-ES" sz="1800" dirty="0" smtClean="0"/>
                        <a:t>20%</a:t>
                      </a:r>
                      <a:endParaRPr lang="es-ES" sz="1800" dirty="0"/>
                    </a:p>
                  </a:txBody>
                  <a:tcPr marT="45703" marB="45703"/>
                </a:tc>
                <a:extLst>
                  <a:ext uri="{0D108BD9-81ED-4DB2-BD59-A6C34878D82A}">
                    <a16:rowId xmlns:a16="http://schemas.microsoft.com/office/drawing/2014/main" val="1616569874"/>
                  </a:ext>
                </a:extLst>
              </a:tr>
              <a:tr h="365720">
                <a:tc>
                  <a:txBody>
                    <a:bodyPr/>
                    <a:lstStyle/>
                    <a:p>
                      <a:pPr algn="ctr"/>
                      <a:r>
                        <a:rPr lang="es-ES" sz="1800" dirty="0" smtClean="0"/>
                        <a:t>70%</a:t>
                      </a:r>
                      <a:endParaRPr lang="es-ES" sz="1800" dirty="0"/>
                    </a:p>
                  </a:txBody>
                  <a:tcPr marT="45703" marB="45703"/>
                </a:tc>
                <a:tc>
                  <a:txBody>
                    <a:bodyPr/>
                    <a:lstStyle/>
                    <a:p>
                      <a:pPr algn="ctr"/>
                      <a:r>
                        <a:rPr lang="es-ES" sz="1800" dirty="0" smtClean="0"/>
                        <a:t>30%</a:t>
                      </a:r>
                      <a:endParaRPr lang="es-ES" sz="1800" dirty="0"/>
                    </a:p>
                  </a:txBody>
                  <a:tcPr marT="45703" marB="45703"/>
                </a:tc>
                <a:extLst>
                  <a:ext uri="{0D108BD9-81ED-4DB2-BD59-A6C34878D82A}">
                    <a16:rowId xmlns:a16="http://schemas.microsoft.com/office/drawing/2014/main" val="111143438"/>
                  </a:ext>
                </a:extLst>
              </a:tr>
              <a:tr h="365720">
                <a:tc>
                  <a:txBody>
                    <a:bodyPr/>
                    <a:lstStyle/>
                    <a:p>
                      <a:pPr algn="ctr"/>
                      <a:r>
                        <a:rPr lang="es-ES" sz="1800" dirty="0" smtClean="0"/>
                        <a:t>60%</a:t>
                      </a:r>
                      <a:endParaRPr lang="es-ES" sz="1800" dirty="0"/>
                    </a:p>
                  </a:txBody>
                  <a:tcPr marT="45703" marB="45703"/>
                </a:tc>
                <a:tc>
                  <a:txBody>
                    <a:bodyPr/>
                    <a:lstStyle/>
                    <a:p>
                      <a:pPr algn="ctr"/>
                      <a:r>
                        <a:rPr lang="es-ES" sz="1800" dirty="0" smtClean="0"/>
                        <a:t>40%</a:t>
                      </a:r>
                      <a:endParaRPr lang="es-ES" sz="1800" dirty="0"/>
                    </a:p>
                  </a:txBody>
                  <a:tcPr marT="45703" marB="45703"/>
                </a:tc>
                <a:extLst>
                  <a:ext uri="{0D108BD9-81ED-4DB2-BD59-A6C34878D82A}">
                    <a16:rowId xmlns:a16="http://schemas.microsoft.com/office/drawing/2014/main" val="3951270856"/>
                  </a:ext>
                </a:extLst>
              </a:tr>
              <a:tr h="365720">
                <a:tc>
                  <a:txBody>
                    <a:bodyPr/>
                    <a:lstStyle/>
                    <a:p>
                      <a:pPr algn="ctr"/>
                      <a:r>
                        <a:rPr lang="es-ES" sz="1800" dirty="0" smtClean="0"/>
                        <a:t>50%</a:t>
                      </a:r>
                      <a:endParaRPr lang="es-ES" sz="1800" dirty="0"/>
                    </a:p>
                  </a:txBody>
                  <a:tcPr marT="45703" marB="45703"/>
                </a:tc>
                <a:tc>
                  <a:txBody>
                    <a:bodyPr/>
                    <a:lstStyle/>
                    <a:p>
                      <a:pPr algn="ctr"/>
                      <a:r>
                        <a:rPr lang="es-ES" sz="1800" dirty="0" smtClean="0"/>
                        <a:t>50%</a:t>
                      </a:r>
                      <a:endParaRPr lang="es-ES" sz="1800" dirty="0"/>
                    </a:p>
                  </a:txBody>
                  <a:tcPr marT="45703" marB="45703"/>
                </a:tc>
                <a:extLst>
                  <a:ext uri="{0D108BD9-81ED-4DB2-BD59-A6C34878D82A}">
                    <a16:rowId xmlns:a16="http://schemas.microsoft.com/office/drawing/2014/main" val="952623711"/>
                  </a:ext>
                </a:extLst>
              </a:tr>
              <a:tr h="365720">
                <a:tc>
                  <a:txBody>
                    <a:bodyPr/>
                    <a:lstStyle/>
                    <a:p>
                      <a:pPr algn="ctr"/>
                      <a:r>
                        <a:rPr lang="es-ES" sz="1800" dirty="0" smtClean="0"/>
                        <a:t>0%</a:t>
                      </a:r>
                      <a:endParaRPr lang="es-ES" sz="1800" dirty="0"/>
                    </a:p>
                  </a:txBody>
                  <a:tcPr marT="45703" marB="45703"/>
                </a:tc>
                <a:tc>
                  <a:txBody>
                    <a:bodyPr/>
                    <a:lstStyle/>
                    <a:p>
                      <a:pPr algn="ctr"/>
                      <a:r>
                        <a:rPr lang="es-ES" sz="1800" dirty="0" smtClean="0"/>
                        <a:t>100%</a:t>
                      </a:r>
                      <a:endParaRPr lang="es-ES" sz="1800" dirty="0"/>
                    </a:p>
                  </a:txBody>
                  <a:tcPr marT="45703" marB="45703"/>
                </a:tc>
                <a:extLst>
                  <a:ext uri="{0D108BD9-81ED-4DB2-BD59-A6C34878D82A}">
                    <a16:rowId xmlns:a16="http://schemas.microsoft.com/office/drawing/2014/main" val="3834130793"/>
                  </a:ext>
                </a:extLst>
              </a:tr>
            </a:tbl>
          </a:graphicData>
        </a:graphic>
      </p:graphicFrame>
      <p:sp>
        <p:nvSpPr>
          <p:cNvPr id="150559" name="Rectángulo 4"/>
          <p:cNvSpPr>
            <a:spLocks noChangeArrowheads="1"/>
          </p:cNvSpPr>
          <p:nvPr/>
        </p:nvSpPr>
        <p:spPr bwMode="auto">
          <a:xfrm>
            <a:off x="1476375" y="268288"/>
            <a:ext cx="623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tLang="es-ES">
                <a:solidFill>
                  <a:schemeClr val="tx1"/>
                </a:solidFill>
              </a:rPr>
              <a:t>Muestras con distintos porcentajes de madera y hoja</a:t>
            </a:r>
            <a:endParaRPr lang="es-ES" altLang="es-E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txBox="1">
            <a:spLocks/>
          </p:cNvSpPr>
          <p:nvPr/>
        </p:nvSpPr>
        <p:spPr>
          <a:xfrm>
            <a:off x="539750" y="3363913"/>
            <a:ext cx="8229600" cy="1192212"/>
          </a:xfrm>
          <a:prstGeom prst="rect">
            <a:avLst/>
          </a:prstGeom>
        </p:spPr>
        <p:txBody>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9pPr>
          </a:lstStyle>
          <a:p>
            <a:pPr algn="l">
              <a:defRPr/>
            </a:pPr>
            <a:r>
              <a:rPr lang="es-ES_tradnl" sz="1800" kern="0" dirty="0" smtClean="0"/>
              <a:t>Tesis doctoral: </a:t>
            </a:r>
            <a:r>
              <a:rPr lang="es-ES_tradnl" sz="1800" b="1" kern="0" dirty="0" smtClean="0"/>
              <a:t>Estudio de la aplicación de radiación de microondas en la desinfección de suelos</a:t>
            </a:r>
            <a:r>
              <a:rPr lang="es-ES" sz="1800" kern="0" dirty="0" smtClean="0"/>
              <a:t/>
            </a:r>
            <a:br>
              <a:rPr lang="es-ES" sz="1800" kern="0" dirty="0" smtClean="0"/>
            </a:br>
            <a:r>
              <a:rPr lang="es-ES_tradnl" sz="1600" kern="0" dirty="0" smtClean="0"/>
              <a:t>Director: Dr. Carlos Gracia López</a:t>
            </a:r>
            <a:r>
              <a:rPr lang="es-ES" sz="1600" kern="0" dirty="0" smtClean="0"/>
              <a:t/>
            </a:r>
            <a:br>
              <a:rPr lang="es-ES" sz="1600" kern="0" dirty="0" smtClean="0"/>
            </a:br>
            <a:r>
              <a:rPr lang="es-ES_tradnl" sz="1600" kern="0" dirty="0" smtClean="0"/>
              <a:t>Calificación Sobresaliente Cum Laude</a:t>
            </a:r>
            <a:r>
              <a:rPr lang="es-ES_tradnl" sz="4000" kern="0" dirty="0" smtClean="0">
                <a:solidFill>
                  <a:schemeClr val="tx1"/>
                </a:solidFill>
                <a:latin typeface="Arial" pitchFamily="34" charset="0"/>
                <a:cs typeface="Arial" pitchFamily="34" charset="0"/>
              </a:rPr>
              <a:t/>
            </a:r>
            <a:br>
              <a:rPr lang="es-ES_tradnl" sz="4000" kern="0" dirty="0" smtClean="0">
                <a:solidFill>
                  <a:schemeClr val="tx1"/>
                </a:solidFill>
                <a:latin typeface="Arial" pitchFamily="34" charset="0"/>
                <a:cs typeface="Arial" pitchFamily="34" charset="0"/>
              </a:rPr>
            </a:br>
            <a:endParaRPr lang="es-ES" sz="1800" kern="0" dirty="0"/>
          </a:p>
        </p:txBody>
      </p:sp>
      <p:graphicFrame>
        <p:nvGraphicFramePr>
          <p:cNvPr id="10" name="3 Tabla"/>
          <p:cNvGraphicFramePr>
            <a:graphicFrameLocks noGrp="1"/>
          </p:cNvGraphicFramePr>
          <p:nvPr/>
        </p:nvGraphicFramePr>
        <p:xfrm>
          <a:off x="539552" y="412304"/>
          <a:ext cx="8136905" cy="2520280"/>
        </p:xfrm>
        <a:graphic>
          <a:graphicData uri="http://schemas.openxmlformats.org/drawingml/2006/table">
            <a:tbl>
              <a:tblPr>
                <a:effectLst>
                  <a:outerShdw blurRad="50800" dist="38100" algn="l" rotWithShape="0">
                    <a:prstClr val="black">
                      <a:alpha val="40000"/>
                    </a:prstClr>
                  </a:outerShdw>
                </a:effectLst>
              </a:tblPr>
              <a:tblGrid>
                <a:gridCol w="2712301">
                  <a:extLst>
                    <a:ext uri="{9D8B030D-6E8A-4147-A177-3AD203B41FA5}">
                      <a16:colId xmlns:a16="http://schemas.microsoft.com/office/drawing/2014/main" val="20000"/>
                    </a:ext>
                  </a:extLst>
                </a:gridCol>
                <a:gridCol w="3987172">
                  <a:extLst>
                    <a:ext uri="{9D8B030D-6E8A-4147-A177-3AD203B41FA5}">
                      <a16:colId xmlns:a16="http://schemas.microsoft.com/office/drawing/2014/main" val="20001"/>
                    </a:ext>
                  </a:extLst>
                </a:gridCol>
                <a:gridCol w="1437432">
                  <a:extLst>
                    <a:ext uri="{9D8B030D-6E8A-4147-A177-3AD203B41FA5}">
                      <a16:colId xmlns:a16="http://schemas.microsoft.com/office/drawing/2014/main" val="20002"/>
                    </a:ext>
                  </a:extLst>
                </a:gridCol>
              </a:tblGrid>
              <a:tr h="1260140">
                <a:tc>
                  <a:txBody>
                    <a:bodyPr/>
                    <a:lstStyle/>
                    <a:p>
                      <a:pPr algn="ctr">
                        <a:spcAft>
                          <a:spcPts val="0"/>
                        </a:spcAft>
                      </a:pPr>
                      <a:r>
                        <a:rPr lang="es-ES_tradnl" sz="1600" b="1" dirty="0">
                          <a:latin typeface="Arial"/>
                          <a:ea typeface="Times New Roman"/>
                          <a:cs typeface="Arial"/>
                        </a:rPr>
                        <a:t>DIPLOMA DE ESTUDIOS AVANZADOS</a:t>
                      </a:r>
                      <a:endParaRPr lang="es-ES" sz="1600" b="1" dirty="0">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chemeClr val="accent5">
                        <a:lumMod val="20000"/>
                        <a:lumOff val="80000"/>
                        <a:alpha val="0"/>
                      </a:schemeClr>
                    </a:solidFill>
                  </a:tcPr>
                </a:tc>
                <a:tc>
                  <a:txBody>
                    <a:bodyPr/>
                    <a:lstStyle/>
                    <a:p>
                      <a:pPr algn="ctr">
                        <a:spcAft>
                          <a:spcPts val="0"/>
                        </a:spcAft>
                      </a:pPr>
                      <a:r>
                        <a:rPr lang="es-ES_tradnl" sz="1600" dirty="0">
                          <a:latin typeface="Arial"/>
                          <a:ea typeface="Times New Roman"/>
                          <a:cs typeface="Arial"/>
                        </a:rPr>
                        <a:t>Universidad Politécnica de Valencia</a:t>
                      </a:r>
                      <a:endParaRPr lang="es-ES" sz="1600" dirty="0">
                        <a:latin typeface="Arial"/>
                        <a:ea typeface="Times New Roman"/>
                        <a:cs typeface="Times New Roman"/>
                      </a:endParaRPr>
                    </a:p>
                    <a:p>
                      <a:pPr algn="ctr">
                        <a:spcAft>
                          <a:spcPts val="0"/>
                        </a:spcAft>
                      </a:pPr>
                      <a:r>
                        <a:rPr lang="es-ES_tradnl" sz="1600" dirty="0">
                          <a:latin typeface="Arial"/>
                          <a:ea typeface="Times New Roman"/>
                          <a:cs typeface="Arial"/>
                        </a:rPr>
                        <a:t>Dep. de Mecanización y Tecnología Agraria</a:t>
                      </a:r>
                      <a:endParaRPr lang="es-ES" sz="1600" dirty="0">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chemeClr val="accent5">
                        <a:lumMod val="20000"/>
                        <a:lumOff val="80000"/>
                        <a:alpha val="0"/>
                      </a:schemeClr>
                    </a:solidFill>
                  </a:tcPr>
                </a:tc>
                <a:tc>
                  <a:txBody>
                    <a:bodyPr/>
                    <a:lstStyle/>
                    <a:p>
                      <a:pPr algn="ctr">
                        <a:spcAft>
                          <a:spcPts val="0"/>
                        </a:spcAft>
                      </a:pPr>
                      <a:endParaRPr lang="es-ES_tradnl" sz="1400">
                        <a:latin typeface="Arial"/>
                        <a:ea typeface="Times New Roman"/>
                        <a:cs typeface="Arial"/>
                      </a:endParaRPr>
                    </a:p>
                    <a:p>
                      <a:pPr algn="ctr">
                        <a:spcAft>
                          <a:spcPts val="0"/>
                        </a:spcAft>
                      </a:pPr>
                      <a:r>
                        <a:rPr lang="es-ES_tradnl" sz="1400">
                          <a:latin typeface="Arial"/>
                          <a:ea typeface="Times New Roman"/>
                          <a:cs typeface="Arial"/>
                        </a:rPr>
                        <a:t>29 de Abril de 2003</a:t>
                      </a:r>
                      <a:endParaRPr lang="es-ES" sz="1600">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chemeClr val="accent5">
                        <a:lumMod val="20000"/>
                        <a:lumOff val="80000"/>
                        <a:alpha val="0"/>
                      </a:schemeClr>
                    </a:solidFill>
                  </a:tcPr>
                </a:tc>
                <a:extLst>
                  <a:ext uri="{0D108BD9-81ED-4DB2-BD59-A6C34878D82A}">
                    <a16:rowId xmlns:a16="http://schemas.microsoft.com/office/drawing/2014/main" val="10000"/>
                  </a:ext>
                </a:extLst>
              </a:tr>
              <a:tr h="1260140">
                <a:tc>
                  <a:txBody>
                    <a:bodyPr/>
                    <a:lstStyle/>
                    <a:p>
                      <a:pPr algn="ctr">
                        <a:spcAft>
                          <a:spcPts val="0"/>
                        </a:spcAft>
                      </a:pPr>
                      <a:r>
                        <a:rPr lang="es-ES_tradnl" sz="1600" b="1" dirty="0">
                          <a:latin typeface="Arial"/>
                          <a:ea typeface="Times New Roman"/>
                          <a:cs typeface="Arial"/>
                        </a:rPr>
                        <a:t>DOCTOR    </a:t>
                      </a:r>
                      <a:endParaRPr lang="es-ES" sz="1600" b="1" dirty="0">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chemeClr val="accent5">
                        <a:lumMod val="20000"/>
                        <a:lumOff val="80000"/>
                        <a:alpha val="0"/>
                      </a:schemeClr>
                    </a:solidFill>
                  </a:tcPr>
                </a:tc>
                <a:tc>
                  <a:txBody>
                    <a:bodyPr/>
                    <a:lstStyle/>
                    <a:p>
                      <a:pPr algn="ctr">
                        <a:spcAft>
                          <a:spcPts val="0"/>
                        </a:spcAft>
                      </a:pPr>
                      <a:r>
                        <a:rPr lang="es-ES_tradnl" sz="1600" dirty="0">
                          <a:latin typeface="Arial"/>
                          <a:ea typeface="Times New Roman"/>
                          <a:cs typeface="Arial"/>
                        </a:rPr>
                        <a:t>Universidad Politécnica de Valencia</a:t>
                      </a:r>
                      <a:endParaRPr lang="es-ES" sz="1600" dirty="0">
                        <a:latin typeface="Arial"/>
                        <a:ea typeface="Times New Roman"/>
                        <a:cs typeface="Times New Roman"/>
                      </a:endParaRPr>
                    </a:p>
                    <a:p>
                      <a:pPr algn="ctr">
                        <a:spcAft>
                          <a:spcPts val="0"/>
                        </a:spcAft>
                      </a:pPr>
                      <a:r>
                        <a:rPr lang="es-ES_tradnl" sz="1600" dirty="0" err="1">
                          <a:latin typeface="Arial"/>
                          <a:ea typeface="Times New Roman"/>
                          <a:cs typeface="Arial"/>
                        </a:rPr>
                        <a:t>Dep</a:t>
                      </a:r>
                      <a:r>
                        <a:rPr lang="es-ES_tradnl" sz="1600" dirty="0">
                          <a:latin typeface="Arial"/>
                          <a:ea typeface="Times New Roman"/>
                          <a:cs typeface="Arial"/>
                        </a:rPr>
                        <a:t>. de Mecanización y Tecnología Agraria</a:t>
                      </a:r>
                      <a:endParaRPr lang="es-ES" sz="1600" dirty="0">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chemeClr val="accent5">
                        <a:lumMod val="20000"/>
                        <a:lumOff val="80000"/>
                        <a:alpha val="0"/>
                      </a:schemeClr>
                    </a:solidFill>
                  </a:tcPr>
                </a:tc>
                <a:tc>
                  <a:txBody>
                    <a:bodyPr/>
                    <a:lstStyle/>
                    <a:p>
                      <a:pPr algn="ctr">
                        <a:spcAft>
                          <a:spcPts val="0"/>
                        </a:spcAft>
                      </a:pPr>
                      <a:endParaRPr lang="es-ES_tradnl" sz="1400" dirty="0">
                        <a:latin typeface="Arial"/>
                        <a:ea typeface="Times New Roman"/>
                        <a:cs typeface="Arial"/>
                      </a:endParaRPr>
                    </a:p>
                    <a:p>
                      <a:pPr algn="ctr">
                        <a:spcAft>
                          <a:spcPts val="0"/>
                        </a:spcAft>
                      </a:pPr>
                      <a:r>
                        <a:rPr lang="es-ES_tradnl" sz="1400" dirty="0">
                          <a:latin typeface="Arial"/>
                          <a:ea typeface="Times New Roman"/>
                          <a:cs typeface="Arial"/>
                        </a:rPr>
                        <a:t>21 de Noviembre de 2003</a:t>
                      </a:r>
                      <a:endParaRPr lang="es-ES" sz="1600" dirty="0">
                        <a:latin typeface="Arial"/>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chemeClr val="accent5">
                        <a:lumMod val="20000"/>
                        <a:lumOff val="80000"/>
                        <a:alpha val="0"/>
                      </a:schemeClr>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303213" y="268288"/>
            <a:ext cx="82296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9pPr>
          </a:lstStyle>
          <a:p>
            <a:pPr algn="l">
              <a:defRPr/>
            </a:pPr>
            <a:r>
              <a:rPr lang="es-ES_tradnl" sz="2000" kern="0" dirty="0" smtClean="0">
                <a:solidFill>
                  <a:srgbClr val="C00000"/>
                </a:solidFill>
                <a:latin typeface="Arial" panose="020B0604020202020204" pitchFamily="34" charset="0"/>
                <a:cs typeface="Arial" panose="020B0604020202020204" pitchFamily="34" charset="0"/>
              </a:rPr>
              <a:t>Poder calorífico</a:t>
            </a:r>
            <a:endParaRPr lang="es-ES" sz="2000" kern="0" dirty="0">
              <a:solidFill>
                <a:srgbClr val="C00000"/>
              </a:solidFill>
              <a:latin typeface="Arial" panose="020B0604020202020204" pitchFamily="34" charset="0"/>
              <a:cs typeface="Arial" panose="020B0604020202020204" pitchFamily="34" charset="0"/>
            </a:endParaRPr>
          </a:p>
        </p:txBody>
      </p:sp>
      <p:sp>
        <p:nvSpPr>
          <p:cNvPr id="5" name="2 Marcador de contenido"/>
          <p:cNvSpPr txBox="1">
            <a:spLocks/>
          </p:cNvSpPr>
          <p:nvPr/>
        </p:nvSpPr>
        <p:spPr bwMode="auto">
          <a:xfrm>
            <a:off x="323850" y="989013"/>
            <a:ext cx="4248150"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ormAutofit fontScale="92500" lnSpcReduction="20000"/>
          </a:bodyPr>
          <a:lstStyle>
            <a:lvl1pPr marL="0" indent="0" algn="ctr" defTabSz="449263" rtl="0" eaLnBrk="0" fontAlgn="base" hangingPunct="0">
              <a:spcBef>
                <a:spcPts val="500"/>
              </a:spcBef>
              <a:spcAft>
                <a:spcPct val="0"/>
              </a:spcAft>
              <a:buClr>
                <a:srgbClr val="000000"/>
              </a:buClr>
              <a:buSzPct val="100000"/>
              <a:buFont typeface="Times New Roman" panose="02020603050405020304" pitchFamily="18" charset="0"/>
              <a:buNone/>
              <a:defRPr sz="2000">
                <a:solidFill>
                  <a:schemeClr val="tx1">
                    <a:tint val="75000"/>
                  </a:schemeClr>
                </a:solidFill>
                <a:latin typeface="+mn-lt"/>
                <a:ea typeface="+mn-ea"/>
                <a:cs typeface="+mn-cs"/>
              </a:defRPr>
            </a:lvl1pPr>
            <a:lvl2pPr marL="342991" indent="0" algn="ctr" defTabSz="449263" rtl="0" eaLnBrk="0" fontAlgn="base" hangingPunct="0">
              <a:spcBef>
                <a:spcPts val="450"/>
              </a:spcBef>
              <a:spcAft>
                <a:spcPct val="0"/>
              </a:spcAft>
              <a:buClr>
                <a:srgbClr val="000000"/>
              </a:buClr>
              <a:buSzPct val="100000"/>
              <a:buFont typeface="Times New Roman" panose="02020603050405020304" pitchFamily="18" charset="0"/>
              <a:buNone/>
              <a:defRPr>
                <a:solidFill>
                  <a:schemeClr val="tx1">
                    <a:tint val="75000"/>
                  </a:schemeClr>
                </a:solidFill>
                <a:latin typeface="+mn-lt"/>
                <a:ea typeface="+mn-ea"/>
                <a:cs typeface="+mn-cs"/>
              </a:defRPr>
            </a:lvl2pPr>
            <a:lvl3pPr marL="685983" indent="0" algn="ctr" defTabSz="449263" rtl="0" eaLnBrk="0" fontAlgn="base" hangingPunct="0">
              <a:spcBef>
                <a:spcPts val="400"/>
              </a:spcBef>
              <a:spcAft>
                <a:spcPct val="0"/>
              </a:spcAft>
              <a:buClr>
                <a:srgbClr val="000000"/>
              </a:buClr>
              <a:buSzPct val="100000"/>
              <a:buFont typeface="Times New Roman" panose="02020603050405020304" pitchFamily="18" charset="0"/>
              <a:buNone/>
              <a:defRPr sz="1600">
                <a:solidFill>
                  <a:schemeClr val="tx1">
                    <a:tint val="75000"/>
                  </a:schemeClr>
                </a:solidFill>
                <a:latin typeface="+mn-lt"/>
                <a:ea typeface="+mn-ea"/>
                <a:cs typeface="+mn-cs"/>
              </a:defRPr>
            </a:lvl3pPr>
            <a:lvl4pPr marL="1028974" indent="0" algn="ctr" defTabSz="449263" rtl="0" eaLnBrk="0" fontAlgn="base" hangingPunct="0">
              <a:spcBef>
                <a:spcPts val="350"/>
              </a:spcBef>
              <a:spcAft>
                <a:spcPct val="0"/>
              </a:spcAft>
              <a:buClr>
                <a:srgbClr val="000000"/>
              </a:buClr>
              <a:buSzPct val="100000"/>
              <a:buFont typeface="Times New Roman" panose="02020603050405020304" pitchFamily="18" charset="0"/>
              <a:buNone/>
              <a:defRPr sz="1400">
                <a:solidFill>
                  <a:schemeClr val="tx1">
                    <a:tint val="75000"/>
                  </a:schemeClr>
                </a:solidFill>
                <a:latin typeface="+mn-lt"/>
                <a:ea typeface="+mn-ea"/>
                <a:cs typeface="+mn-cs"/>
              </a:defRPr>
            </a:lvl4pPr>
            <a:lvl5pPr marL="1371966" indent="0" algn="ctr" defTabSz="449263" rtl="0" eaLnBrk="0" fontAlgn="base" hangingPunct="0">
              <a:spcBef>
                <a:spcPts val="350"/>
              </a:spcBef>
              <a:spcAft>
                <a:spcPct val="0"/>
              </a:spcAft>
              <a:buClr>
                <a:srgbClr val="000000"/>
              </a:buClr>
              <a:buSzPct val="100000"/>
              <a:buFont typeface="Times New Roman" panose="02020603050405020304" pitchFamily="18" charset="0"/>
              <a:buNone/>
              <a:defRPr sz="1400">
                <a:solidFill>
                  <a:schemeClr val="tx1">
                    <a:tint val="75000"/>
                  </a:schemeClr>
                </a:solidFill>
                <a:latin typeface="+mn-lt"/>
                <a:ea typeface="+mn-ea"/>
                <a:cs typeface="+mn-cs"/>
              </a:defRPr>
            </a:lvl5pPr>
            <a:lvl6pPr marL="1714957"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6pPr>
            <a:lvl7pPr marL="2057949"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7pPr>
            <a:lvl8pPr marL="2400940"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8pPr>
            <a:lvl9pPr marL="2743932"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9pPr>
          </a:lstStyle>
          <a:p>
            <a:pPr algn="just">
              <a:defRPr/>
            </a:pPr>
            <a:r>
              <a:rPr lang="es-ES_tradnl" b="1" i="1" kern="0" dirty="0" smtClean="0">
                <a:solidFill>
                  <a:schemeClr val="tx1"/>
                </a:solidFill>
              </a:rPr>
              <a:t>Poder calorífico bruto a volumen constante</a:t>
            </a:r>
            <a:r>
              <a:rPr lang="es-ES_tradnl" kern="0" dirty="0" smtClean="0">
                <a:solidFill>
                  <a:schemeClr val="tx1"/>
                </a:solidFill>
              </a:rPr>
              <a:t>, (</a:t>
            </a:r>
            <a:r>
              <a:rPr lang="es-ES_tradnl" i="1" kern="0" dirty="0" smtClean="0">
                <a:solidFill>
                  <a:schemeClr val="tx1"/>
                </a:solidFill>
              </a:rPr>
              <a:t>Poder calorífico superior, </a:t>
            </a:r>
            <a:r>
              <a:rPr lang="es-ES_tradnl" kern="0" dirty="0" smtClean="0">
                <a:solidFill>
                  <a:schemeClr val="tx1"/>
                </a:solidFill>
              </a:rPr>
              <a:t>PCS).</a:t>
            </a:r>
            <a:r>
              <a:rPr lang="es-ES_tradnl" i="1" kern="0" dirty="0" smtClean="0">
                <a:solidFill>
                  <a:schemeClr val="tx1"/>
                </a:solidFill>
              </a:rPr>
              <a:t> </a:t>
            </a:r>
            <a:endParaRPr lang="es-ES" kern="0" dirty="0" smtClean="0">
              <a:solidFill>
                <a:schemeClr val="tx1"/>
              </a:solidFill>
            </a:endParaRPr>
          </a:p>
          <a:p>
            <a:pPr>
              <a:defRPr/>
            </a:pPr>
            <a:endParaRPr lang="es-ES" kern="0" dirty="0" smtClean="0">
              <a:solidFill>
                <a:schemeClr val="tx1"/>
              </a:solidFill>
            </a:endParaRPr>
          </a:p>
          <a:p>
            <a:pPr algn="just">
              <a:defRPr/>
            </a:pPr>
            <a:r>
              <a:rPr lang="es-ES_tradnl" i="1" kern="0" dirty="0" smtClean="0">
                <a:solidFill>
                  <a:schemeClr val="tx1"/>
                </a:solidFill>
              </a:rPr>
              <a:t>Poder calorífico neto a volumen constante,</a:t>
            </a:r>
            <a:r>
              <a:rPr lang="es-ES_tradnl" kern="0" dirty="0" smtClean="0">
                <a:solidFill>
                  <a:schemeClr val="tx1"/>
                </a:solidFill>
              </a:rPr>
              <a:t> (</a:t>
            </a:r>
            <a:r>
              <a:rPr lang="es-ES_tradnl" i="1" kern="0" dirty="0" smtClean="0">
                <a:solidFill>
                  <a:schemeClr val="tx1"/>
                </a:solidFill>
              </a:rPr>
              <a:t>Poder calorífico inferior, </a:t>
            </a:r>
            <a:r>
              <a:rPr lang="es-ES_tradnl" kern="0" dirty="0" smtClean="0">
                <a:solidFill>
                  <a:schemeClr val="tx1"/>
                </a:solidFill>
              </a:rPr>
              <a:t>PCI). </a:t>
            </a:r>
            <a:r>
              <a:rPr lang="es-ES_tradnl" i="1" kern="0" dirty="0" smtClean="0">
                <a:solidFill>
                  <a:schemeClr val="tx1"/>
                </a:solidFill>
              </a:rPr>
              <a:t> </a:t>
            </a:r>
          </a:p>
          <a:p>
            <a:pPr algn="just">
              <a:defRPr/>
            </a:pPr>
            <a:endParaRPr lang="es-ES" kern="0" dirty="0" smtClean="0">
              <a:solidFill>
                <a:schemeClr val="tx1"/>
              </a:solidFill>
            </a:endParaRPr>
          </a:p>
          <a:p>
            <a:pPr algn="just">
              <a:defRPr/>
            </a:pPr>
            <a:r>
              <a:rPr lang="es-ES_tradnl" i="1" kern="0" dirty="0" smtClean="0">
                <a:solidFill>
                  <a:schemeClr val="tx1"/>
                </a:solidFill>
              </a:rPr>
              <a:t>Poder calorífico neto a presión constante</a:t>
            </a:r>
            <a:endParaRPr lang="es-ES" kern="0" dirty="0" smtClean="0">
              <a:solidFill>
                <a:schemeClr val="tx1"/>
              </a:solidFill>
            </a:endParaRPr>
          </a:p>
        </p:txBody>
      </p:sp>
      <p:pic>
        <p:nvPicPr>
          <p:cNvPr id="151556" name="Imagen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274638"/>
            <a:ext cx="3795713"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4" descr="http://www.infocomercial.com/img/productos/72242/640/0/1/determinador-de-poder-calorifico-leco-ac500w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194050"/>
            <a:ext cx="3249612"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4"/>
          <p:cNvSpPr txBox="1">
            <a:spLocks noChangeArrowheads="1"/>
          </p:cNvSpPr>
          <p:nvPr/>
        </p:nvSpPr>
        <p:spPr bwMode="auto">
          <a:xfrm>
            <a:off x="323850" y="268288"/>
            <a:ext cx="80645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tLang="es-ES" sz="2000">
                <a:solidFill>
                  <a:srgbClr val="C00000"/>
                </a:solidFill>
              </a:rPr>
              <a:t>Composición elemental: </a:t>
            </a:r>
            <a:r>
              <a:rPr lang="es-ES" altLang="es-ES">
                <a:solidFill>
                  <a:srgbClr val="C00000"/>
                </a:solidFill>
              </a:rPr>
              <a:t> </a:t>
            </a:r>
            <a:r>
              <a:rPr lang="es-ES" altLang="es-ES">
                <a:solidFill>
                  <a:schemeClr val="tx1"/>
                </a:solidFill>
              </a:rPr>
              <a:t>C H N O S Cl</a:t>
            </a:r>
          </a:p>
          <a:p>
            <a:endParaRPr lang="es-ES" altLang="es-ES"/>
          </a:p>
        </p:txBody>
      </p:sp>
      <p:pic>
        <p:nvPicPr>
          <p:cNvPr id="152579" name="Imagen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7888" y="946150"/>
            <a:ext cx="3825875"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Imagen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148013"/>
            <a:ext cx="800735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6"/>
          <p:cNvSpPr txBox="1">
            <a:spLocks noChangeArrowheads="1"/>
          </p:cNvSpPr>
          <p:nvPr/>
        </p:nvSpPr>
        <p:spPr bwMode="auto">
          <a:xfrm>
            <a:off x="225425" y="1651000"/>
            <a:ext cx="28432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s-ES" altLang="es-ES">
                <a:solidFill>
                  <a:schemeClr val="tx1"/>
                </a:solidFill>
              </a:rPr>
              <a:t>MOLES DE O2</a:t>
            </a:r>
          </a:p>
        </p:txBody>
      </p:sp>
      <p:graphicFrame>
        <p:nvGraphicFramePr>
          <p:cNvPr id="153603" name="Object 7"/>
          <p:cNvGraphicFramePr>
            <a:graphicFrameLocks noChangeAspect="1"/>
          </p:cNvGraphicFramePr>
          <p:nvPr/>
        </p:nvGraphicFramePr>
        <p:xfrm>
          <a:off x="2268538" y="1563688"/>
          <a:ext cx="1600200" cy="576262"/>
        </p:xfrm>
        <a:graphic>
          <a:graphicData uri="http://schemas.openxmlformats.org/presentationml/2006/ole">
            <mc:AlternateContent xmlns:mc="http://schemas.openxmlformats.org/markup-compatibility/2006">
              <mc:Choice xmlns:v="urn:schemas-microsoft-com:vml" Requires="v">
                <p:oleObj spid="_x0000_s153703" name="Ecuación" r:id="rId3" imgW="1079032" imgH="393529" progId="Equation.3">
                  <p:embed/>
                </p:oleObj>
              </mc:Choice>
              <mc:Fallback>
                <p:oleObj name="Ecuación" r:id="rId3" imgW="1079032" imgH="393529"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1563688"/>
                        <a:ext cx="16002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3604" name="Object 9"/>
          <p:cNvGraphicFramePr>
            <a:graphicFrameLocks noChangeAspect="1"/>
          </p:cNvGraphicFramePr>
          <p:nvPr/>
        </p:nvGraphicFramePr>
        <p:xfrm>
          <a:off x="1403350" y="876300"/>
          <a:ext cx="5276850" cy="566738"/>
        </p:xfrm>
        <a:graphic>
          <a:graphicData uri="http://schemas.openxmlformats.org/presentationml/2006/ole">
            <mc:AlternateContent xmlns:mc="http://schemas.openxmlformats.org/markup-compatibility/2006">
              <mc:Choice xmlns:v="urn:schemas-microsoft-com:vml" Requires="v">
                <p:oleObj spid="_x0000_s153704" name="Ecuación" r:id="rId5" imgW="3644900" imgH="393700" progId="Equation.3">
                  <p:embed/>
                </p:oleObj>
              </mc:Choice>
              <mc:Fallback>
                <p:oleObj name="Ecuación" r:id="rId5" imgW="3644900" imgH="3937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876300"/>
                        <a:ext cx="52768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Rectangle 3"/>
          <p:cNvSpPr txBox="1">
            <a:spLocks noChangeArrowheads="1"/>
          </p:cNvSpPr>
          <p:nvPr/>
        </p:nvSpPr>
        <p:spPr bwMode="auto">
          <a:xfrm>
            <a:off x="495300" y="287338"/>
            <a:ext cx="822960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0" indent="0" algn="ctr" defTabSz="449263" rtl="0" eaLnBrk="0" fontAlgn="base" hangingPunct="0">
              <a:spcBef>
                <a:spcPts val="500"/>
              </a:spcBef>
              <a:spcAft>
                <a:spcPct val="0"/>
              </a:spcAft>
              <a:buClr>
                <a:srgbClr val="000000"/>
              </a:buClr>
              <a:buSzPct val="100000"/>
              <a:buFont typeface="Times New Roman" panose="02020603050405020304" pitchFamily="18" charset="0"/>
              <a:buNone/>
              <a:defRPr sz="2000">
                <a:solidFill>
                  <a:schemeClr val="tx1">
                    <a:tint val="75000"/>
                  </a:schemeClr>
                </a:solidFill>
                <a:latin typeface="+mn-lt"/>
                <a:ea typeface="+mn-ea"/>
                <a:cs typeface="+mn-cs"/>
              </a:defRPr>
            </a:lvl1pPr>
            <a:lvl2pPr marL="342991" indent="0" algn="ctr" defTabSz="449263" rtl="0" eaLnBrk="0" fontAlgn="base" hangingPunct="0">
              <a:spcBef>
                <a:spcPts val="450"/>
              </a:spcBef>
              <a:spcAft>
                <a:spcPct val="0"/>
              </a:spcAft>
              <a:buClr>
                <a:srgbClr val="000000"/>
              </a:buClr>
              <a:buSzPct val="100000"/>
              <a:buFont typeface="Times New Roman" panose="02020603050405020304" pitchFamily="18" charset="0"/>
              <a:buNone/>
              <a:defRPr>
                <a:solidFill>
                  <a:schemeClr val="tx1">
                    <a:tint val="75000"/>
                  </a:schemeClr>
                </a:solidFill>
                <a:latin typeface="+mn-lt"/>
                <a:ea typeface="+mn-ea"/>
                <a:cs typeface="+mn-cs"/>
              </a:defRPr>
            </a:lvl2pPr>
            <a:lvl3pPr marL="685983" indent="0" algn="ctr" defTabSz="449263" rtl="0" eaLnBrk="0" fontAlgn="base" hangingPunct="0">
              <a:spcBef>
                <a:spcPts val="400"/>
              </a:spcBef>
              <a:spcAft>
                <a:spcPct val="0"/>
              </a:spcAft>
              <a:buClr>
                <a:srgbClr val="000000"/>
              </a:buClr>
              <a:buSzPct val="100000"/>
              <a:buFont typeface="Times New Roman" panose="02020603050405020304" pitchFamily="18" charset="0"/>
              <a:buNone/>
              <a:defRPr sz="1600">
                <a:solidFill>
                  <a:schemeClr val="tx1">
                    <a:tint val="75000"/>
                  </a:schemeClr>
                </a:solidFill>
                <a:latin typeface="+mn-lt"/>
                <a:ea typeface="+mn-ea"/>
                <a:cs typeface="+mn-cs"/>
              </a:defRPr>
            </a:lvl3pPr>
            <a:lvl4pPr marL="1028974" indent="0" algn="ctr" defTabSz="449263" rtl="0" eaLnBrk="0" fontAlgn="base" hangingPunct="0">
              <a:spcBef>
                <a:spcPts val="350"/>
              </a:spcBef>
              <a:spcAft>
                <a:spcPct val="0"/>
              </a:spcAft>
              <a:buClr>
                <a:srgbClr val="000000"/>
              </a:buClr>
              <a:buSzPct val="100000"/>
              <a:buFont typeface="Times New Roman" panose="02020603050405020304" pitchFamily="18" charset="0"/>
              <a:buNone/>
              <a:defRPr sz="1400">
                <a:solidFill>
                  <a:schemeClr val="tx1">
                    <a:tint val="75000"/>
                  </a:schemeClr>
                </a:solidFill>
                <a:latin typeface="+mn-lt"/>
                <a:ea typeface="+mn-ea"/>
                <a:cs typeface="+mn-cs"/>
              </a:defRPr>
            </a:lvl4pPr>
            <a:lvl5pPr marL="1371966" indent="0" algn="ctr" defTabSz="449263" rtl="0" eaLnBrk="0" fontAlgn="base" hangingPunct="0">
              <a:spcBef>
                <a:spcPts val="350"/>
              </a:spcBef>
              <a:spcAft>
                <a:spcPct val="0"/>
              </a:spcAft>
              <a:buClr>
                <a:srgbClr val="000000"/>
              </a:buClr>
              <a:buSzPct val="100000"/>
              <a:buFont typeface="Times New Roman" panose="02020603050405020304" pitchFamily="18" charset="0"/>
              <a:buNone/>
              <a:defRPr sz="1400">
                <a:solidFill>
                  <a:schemeClr val="tx1">
                    <a:tint val="75000"/>
                  </a:schemeClr>
                </a:solidFill>
                <a:latin typeface="+mn-lt"/>
                <a:ea typeface="+mn-ea"/>
                <a:cs typeface="+mn-cs"/>
              </a:defRPr>
            </a:lvl5pPr>
            <a:lvl6pPr marL="1714957"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6pPr>
            <a:lvl7pPr marL="2057949"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7pPr>
            <a:lvl8pPr marL="2400940"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8pPr>
            <a:lvl9pPr marL="2743932"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9pPr>
          </a:lstStyle>
          <a:p>
            <a:pPr algn="l">
              <a:defRPr/>
            </a:pPr>
            <a:r>
              <a:rPr lang="es-ES" kern="0" dirty="0" smtClean="0">
                <a:solidFill>
                  <a:srgbClr val="C00000"/>
                </a:solidFill>
                <a:latin typeface="Arial" panose="020B0604020202020204" pitchFamily="34" charset="0"/>
                <a:cs typeface="Arial" panose="020B0604020202020204" pitchFamily="34" charset="0"/>
              </a:rPr>
              <a:t>Cantidad de aire necesario para la combustión</a:t>
            </a:r>
            <a:endParaRPr lang="es-ES" kern="0" dirty="0">
              <a:solidFill>
                <a:srgbClr val="C00000"/>
              </a:solidFill>
              <a:latin typeface="Arial" panose="020B0604020202020204" pitchFamily="34" charset="0"/>
              <a:cs typeface="Arial" panose="020B0604020202020204" pitchFamily="34" charset="0"/>
            </a:endParaRPr>
          </a:p>
        </p:txBody>
      </p:sp>
      <p:sp>
        <p:nvSpPr>
          <p:cNvPr id="153606" name="Rectangle 5"/>
          <p:cNvSpPr>
            <a:spLocks noChangeArrowheads="1"/>
          </p:cNvSpPr>
          <p:nvPr/>
        </p:nvSpPr>
        <p:spPr bwMode="auto">
          <a:xfrm>
            <a:off x="0" y="3078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ltLang="es-ES"/>
          </a:p>
        </p:txBody>
      </p:sp>
      <p:graphicFrame>
        <p:nvGraphicFramePr>
          <p:cNvPr id="153607" name="Object 4"/>
          <p:cNvGraphicFramePr>
            <a:graphicFrameLocks noChangeAspect="1"/>
          </p:cNvGraphicFramePr>
          <p:nvPr/>
        </p:nvGraphicFramePr>
        <p:xfrm>
          <a:off x="495300" y="3340100"/>
          <a:ext cx="7461250" cy="547688"/>
        </p:xfrm>
        <a:graphic>
          <a:graphicData uri="http://schemas.openxmlformats.org/presentationml/2006/ole">
            <mc:AlternateContent xmlns:mc="http://schemas.openxmlformats.org/markup-compatibility/2006">
              <mc:Choice xmlns:v="urn:schemas-microsoft-com:vml" Requires="v">
                <p:oleObj spid="_x0000_s153705" name="Ecuación" r:id="rId7" imgW="5702300" imgH="419100" progId="Equation.3">
                  <p:embed/>
                </p:oleObj>
              </mc:Choice>
              <mc:Fallback>
                <p:oleObj name="Ecuación" r:id="rId7" imgW="5702300" imgH="4191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 y="3340100"/>
                        <a:ext cx="746125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08" name="Rectangle 8"/>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ltLang="es-ES"/>
          </a:p>
        </p:txBody>
      </p:sp>
      <p:sp>
        <p:nvSpPr>
          <p:cNvPr id="153609" name="Rectangle 10"/>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ltLang="es-ES"/>
          </a:p>
        </p:txBody>
      </p:sp>
      <p:sp>
        <p:nvSpPr>
          <p:cNvPr id="153610" name="Rectangle 12"/>
          <p:cNvSpPr>
            <a:spLocks noChangeArrowheads="1"/>
          </p:cNvSpPr>
          <p:nvPr/>
        </p:nvSpPr>
        <p:spPr bwMode="auto">
          <a:xfrm>
            <a:off x="0" y="3205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ltLang="es-ES"/>
          </a:p>
        </p:txBody>
      </p:sp>
      <p:graphicFrame>
        <p:nvGraphicFramePr>
          <p:cNvPr id="153611" name="Object 11"/>
          <p:cNvGraphicFramePr>
            <a:graphicFrameLocks noChangeAspect="1"/>
          </p:cNvGraphicFramePr>
          <p:nvPr/>
        </p:nvGraphicFramePr>
        <p:xfrm>
          <a:off x="7126288" y="3978275"/>
          <a:ext cx="984250" cy="711200"/>
        </p:xfrm>
        <a:graphic>
          <a:graphicData uri="http://schemas.openxmlformats.org/presentationml/2006/ole">
            <mc:AlternateContent xmlns:mc="http://schemas.openxmlformats.org/markup-compatibility/2006">
              <mc:Choice xmlns:v="urn:schemas-microsoft-com:vml" Requires="v">
                <p:oleObj spid="_x0000_s153706" name="Ecuación" r:id="rId9" imgW="622030" imgH="444307" progId="Equation.3">
                  <p:embed/>
                </p:oleObj>
              </mc:Choice>
              <mc:Fallback>
                <p:oleObj name="Ecuación" r:id="rId9" imgW="622030" imgH="444307" progId="Equation.3">
                  <p:embed/>
                  <p:pic>
                    <p:nvPicPr>
                      <p:cNvPr id="0"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6288" y="3978275"/>
                        <a:ext cx="984250" cy="711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12" name="Object 5"/>
          <p:cNvGraphicFramePr>
            <a:graphicFrameLocks noChangeAspect="1"/>
          </p:cNvGraphicFramePr>
          <p:nvPr/>
        </p:nvGraphicFramePr>
        <p:xfrm>
          <a:off x="495300" y="2408238"/>
          <a:ext cx="5084763" cy="609600"/>
        </p:xfrm>
        <a:graphic>
          <a:graphicData uri="http://schemas.openxmlformats.org/presentationml/2006/ole">
            <mc:AlternateContent xmlns:mc="http://schemas.openxmlformats.org/markup-compatibility/2006">
              <mc:Choice xmlns:v="urn:schemas-microsoft-com:vml" Requires="v">
                <p:oleObj spid="_x0000_s153707" name="Ecuación" r:id="rId11" imgW="3606800" imgH="431800" progId="Equation.3">
                  <p:embed/>
                </p:oleObj>
              </mc:Choice>
              <mc:Fallback>
                <p:oleObj name="Ecuación" r:id="rId11" imgW="3606800" imgH="431800" progId="Equation.3">
                  <p:embed/>
                  <p:pic>
                    <p:nvPicPr>
                      <p:cNvPr id="0"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5300" y="2408238"/>
                        <a:ext cx="50847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Imagen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204913"/>
            <a:ext cx="814387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Conector recto de flecha 8"/>
          <p:cNvCxnSpPr>
            <a:cxnSpLocks noChangeShapeType="1"/>
          </p:cNvCxnSpPr>
          <p:nvPr/>
        </p:nvCxnSpPr>
        <p:spPr bwMode="auto">
          <a:xfrm flipH="1">
            <a:off x="3563938" y="2139950"/>
            <a:ext cx="647700" cy="1008063"/>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Conector recto de flecha 9"/>
          <p:cNvCxnSpPr>
            <a:cxnSpLocks noChangeShapeType="1"/>
          </p:cNvCxnSpPr>
          <p:nvPr/>
        </p:nvCxnSpPr>
        <p:spPr bwMode="auto">
          <a:xfrm flipH="1">
            <a:off x="4427538" y="2139950"/>
            <a:ext cx="649287" cy="1008063"/>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Conector recto de flecha 10"/>
          <p:cNvCxnSpPr>
            <a:cxnSpLocks noChangeShapeType="1"/>
          </p:cNvCxnSpPr>
          <p:nvPr/>
        </p:nvCxnSpPr>
        <p:spPr bwMode="auto">
          <a:xfrm flipH="1">
            <a:off x="5076825" y="2139950"/>
            <a:ext cx="647700" cy="1008063"/>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Conector recto de flecha 11"/>
          <p:cNvCxnSpPr>
            <a:cxnSpLocks noChangeShapeType="1"/>
          </p:cNvCxnSpPr>
          <p:nvPr/>
        </p:nvCxnSpPr>
        <p:spPr bwMode="auto">
          <a:xfrm flipH="1">
            <a:off x="6300788" y="2139950"/>
            <a:ext cx="647700" cy="1008063"/>
          </a:xfrm>
          <a:prstGeom prst="straightConnector1">
            <a:avLst/>
          </a:prstGeom>
          <a:noFill/>
          <a:ln w="57150"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Rectángulo 12"/>
          <p:cNvSpPr/>
          <p:nvPr/>
        </p:nvSpPr>
        <p:spPr>
          <a:xfrm>
            <a:off x="323850" y="236538"/>
            <a:ext cx="6985000" cy="815975"/>
          </a:xfrm>
          <a:prstGeom prst="rect">
            <a:avLst/>
          </a:prstGeom>
        </p:spPr>
        <p:txBody>
          <a:bodyPr>
            <a:spAutoFit/>
          </a:bodyPr>
          <a:lstStyle/>
          <a:p>
            <a:pPr algn="just">
              <a:defRPr/>
            </a:pPr>
            <a:r>
              <a:rPr lang="es-ES_tradnl" i="1" kern="0" dirty="0">
                <a:solidFill>
                  <a:schemeClr val="tx1"/>
                </a:solidFill>
              </a:rPr>
              <a:t>Poder calorífico neto a volumen constante, (</a:t>
            </a:r>
            <a:r>
              <a:rPr lang="es-ES_tradnl" kern="0" dirty="0">
                <a:solidFill>
                  <a:schemeClr val="tx1"/>
                </a:solidFill>
              </a:rPr>
              <a:t>PCI). </a:t>
            </a:r>
            <a:r>
              <a:rPr lang="es-ES_tradnl" i="1" kern="0" dirty="0">
                <a:solidFill>
                  <a:schemeClr val="tx1"/>
                </a:solidFill>
              </a:rPr>
              <a:t> </a:t>
            </a:r>
          </a:p>
          <a:p>
            <a:pPr algn="just">
              <a:defRPr/>
            </a:pPr>
            <a:endParaRPr lang="es-ES" sz="1050" kern="0" dirty="0">
              <a:solidFill>
                <a:schemeClr val="tx1"/>
              </a:solidFill>
            </a:endParaRPr>
          </a:p>
          <a:p>
            <a:pPr algn="just">
              <a:defRPr/>
            </a:pPr>
            <a:r>
              <a:rPr lang="es-ES_tradnl" i="1" kern="0" dirty="0">
                <a:solidFill>
                  <a:schemeClr val="tx1"/>
                </a:solidFill>
              </a:rPr>
              <a:t>Poder calorífico neto a presión constante</a:t>
            </a:r>
            <a:endParaRPr lang="es-ES" kern="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5650" name="Object 19"/>
          <p:cNvGraphicFramePr>
            <a:graphicFrameLocks noChangeAspect="1"/>
          </p:cNvGraphicFramePr>
          <p:nvPr/>
        </p:nvGraphicFramePr>
        <p:xfrm>
          <a:off x="1690688" y="141288"/>
          <a:ext cx="3271837" cy="327025"/>
        </p:xfrm>
        <a:graphic>
          <a:graphicData uri="http://schemas.openxmlformats.org/presentationml/2006/ole">
            <mc:AlternateContent xmlns:mc="http://schemas.openxmlformats.org/markup-compatibility/2006">
              <mc:Choice xmlns:v="urn:schemas-microsoft-com:vml" Requires="v">
                <p:oleObj spid="_x0000_s155710" name="Ecuación" r:id="rId3" imgW="2286000" imgH="228600" progId="Equation.3">
                  <p:embed/>
                </p:oleObj>
              </mc:Choice>
              <mc:Fallback>
                <p:oleObj name="Ecuación" r:id="rId3" imgW="2286000" imgH="228600" progId="Equation.3">
                  <p:embed/>
                  <p:pic>
                    <p:nvPicPr>
                      <p:cNvPr id="0" name="Object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688" y="141288"/>
                        <a:ext cx="327183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5651" name="Object 18"/>
          <p:cNvGraphicFramePr>
            <a:graphicFrameLocks noChangeAspect="1"/>
          </p:cNvGraphicFramePr>
          <p:nvPr/>
        </p:nvGraphicFramePr>
        <p:xfrm>
          <a:off x="1619250" y="1131888"/>
          <a:ext cx="3600450" cy="558800"/>
        </p:xfrm>
        <a:graphic>
          <a:graphicData uri="http://schemas.openxmlformats.org/presentationml/2006/ole">
            <mc:AlternateContent xmlns:mc="http://schemas.openxmlformats.org/markup-compatibility/2006">
              <mc:Choice xmlns:v="urn:schemas-microsoft-com:vml" Requires="v">
                <p:oleObj spid="_x0000_s155711" name="Ecuación" r:id="rId5" imgW="2514600" imgH="393700" progId="Equation.3">
                  <p:embed/>
                </p:oleObj>
              </mc:Choice>
              <mc:Fallback>
                <p:oleObj name="Ecuación" r:id="rId5" imgW="2514600" imgH="393700" progId="Equation.3">
                  <p:embed/>
                  <p:pic>
                    <p:nvPicPr>
                      <p:cNvPr id="0" name="Object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1131888"/>
                        <a:ext cx="36004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5652" name="Object 17"/>
          <p:cNvGraphicFramePr>
            <a:graphicFrameLocks noChangeAspect="1"/>
          </p:cNvGraphicFramePr>
          <p:nvPr/>
        </p:nvGraphicFramePr>
        <p:xfrm>
          <a:off x="1690688" y="679450"/>
          <a:ext cx="3054350" cy="327025"/>
        </p:xfrm>
        <a:graphic>
          <a:graphicData uri="http://schemas.openxmlformats.org/presentationml/2006/ole">
            <mc:AlternateContent xmlns:mc="http://schemas.openxmlformats.org/markup-compatibility/2006">
              <mc:Choice xmlns:v="urn:schemas-microsoft-com:vml" Requires="v">
                <p:oleObj spid="_x0000_s155712" name="Ecuación" r:id="rId7" imgW="2133600" imgH="228600" progId="Equation.3">
                  <p:embed/>
                </p:oleObj>
              </mc:Choice>
              <mc:Fallback>
                <p:oleObj name="Ecuación" r:id="rId7" imgW="2133600" imgH="228600" progId="Equation.3">
                  <p:embed/>
                  <p:pic>
                    <p:nvPicPr>
                      <p:cNvPr id="0" name="Object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0688" y="679450"/>
                        <a:ext cx="30543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5653" name="AutoShape 24"/>
          <p:cNvSpPr>
            <a:spLocks/>
          </p:cNvSpPr>
          <p:nvPr/>
        </p:nvSpPr>
        <p:spPr bwMode="auto">
          <a:xfrm>
            <a:off x="1190625" y="304800"/>
            <a:ext cx="200025" cy="1193800"/>
          </a:xfrm>
          <a:prstGeom prst="leftBrace">
            <a:avLst>
              <a:gd name="adj1" fmla="val 8435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ltLang="es-ES" sz="1600">
              <a:solidFill>
                <a:schemeClr val="tx1"/>
              </a:solidFill>
            </a:endParaRPr>
          </a:p>
        </p:txBody>
      </p:sp>
      <p:sp>
        <p:nvSpPr>
          <p:cNvPr id="155654" name="Text Box 25"/>
          <p:cNvSpPr txBox="1">
            <a:spLocks noChangeArrowheads="1"/>
          </p:cNvSpPr>
          <p:nvPr/>
        </p:nvSpPr>
        <p:spPr bwMode="auto">
          <a:xfrm>
            <a:off x="80963" y="704850"/>
            <a:ext cx="11096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s-ES" altLang="es-ES" sz="1600">
                <a:solidFill>
                  <a:schemeClr val="tx1"/>
                </a:solidFill>
              </a:rPr>
              <a:t>ENERGÍA</a:t>
            </a:r>
          </a:p>
        </p:txBody>
      </p:sp>
      <p:pic>
        <p:nvPicPr>
          <p:cNvPr id="155655" name="Imagen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2212975"/>
            <a:ext cx="4065588"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539750" y="692150"/>
            <a:ext cx="8013700"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0" indent="0" algn="ctr" defTabSz="449263" rtl="0" eaLnBrk="0" fontAlgn="base" hangingPunct="0">
              <a:spcBef>
                <a:spcPts val="500"/>
              </a:spcBef>
              <a:spcAft>
                <a:spcPct val="0"/>
              </a:spcAft>
              <a:buClr>
                <a:srgbClr val="000000"/>
              </a:buClr>
              <a:buSzPct val="100000"/>
              <a:buFont typeface="Times New Roman" panose="02020603050405020304" pitchFamily="18" charset="0"/>
              <a:buNone/>
              <a:defRPr sz="2000">
                <a:solidFill>
                  <a:schemeClr val="tx1">
                    <a:tint val="75000"/>
                  </a:schemeClr>
                </a:solidFill>
                <a:latin typeface="+mn-lt"/>
                <a:ea typeface="+mn-ea"/>
                <a:cs typeface="+mn-cs"/>
              </a:defRPr>
            </a:lvl1pPr>
            <a:lvl2pPr marL="342991" indent="0" algn="ctr" defTabSz="449263" rtl="0" eaLnBrk="0" fontAlgn="base" hangingPunct="0">
              <a:spcBef>
                <a:spcPts val="450"/>
              </a:spcBef>
              <a:spcAft>
                <a:spcPct val="0"/>
              </a:spcAft>
              <a:buClr>
                <a:srgbClr val="000000"/>
              </a:buClr>
              <a:buSzPct val="100000"/>
              <a:buFont typeface="Times New Roman" panose="02020603050405020304" pitchFamily="18" charset="0"/>
              <a:buNone/>
              <a:defRPr>
                <a:solidFill>
                  <a:schemeClr val="tx1">
                    <a:tint val="75000"/>
                  </a:schemeClr>
                </a:solidFill>
                <a:latin typeface="+mn-lt"/>
                <a:ea typeface="+mn-ea"/>
                <a:cs typeface="+mn-cs"/>
              </a:defRPr>
            </a:lvl2pPr>
            <a:lvl3pPr marL="685983" indent="0" algn="ctr" defTabSz="449263" rtl="0" eaLnBrk="0" fontAlgn="base" hangingPunct="0">
              <a:spcBef>
                <a:spcPts val="400"/>
              </a:spcBef>
              <a:spcAft>
                <a:spcPct val="0"/>
              </a:spcAft>
              <a:buClr>
                <a:srgbClr val="000000"/>
              </a:buClr>
              <a:buSzPct val="100000"/>
              <a:buFont typeface="Times New Roman" panose="02020603050405020304" pitchFamily="18" charset="0"/>
              <a:buNone/>
              <a:defRPr sz="1600">
                <a:solidFill>
                  <a:schemeClr val="tx1">
                    <a:tint val="75000"/>
                  </a:schemeClr>
                </a:solidFill>
                <a:latin typeface="+mn-lt"/>
                <a:ea typeface="+mn-ea"/>
                <a:cs typeface="+mn-cs"/>
              </a:defRPr>
            </a:lvl3pPr>
            <a:lvl4pPr marL="1028974" indent="0" algn="ctr" defTabSz="449263" rtl="0" eaLnBrk="0" fontAlgn="base" hangingPunct="0">
              <a:spcBef>
                <a:spcPts val="350"/>
              </a:spcBef>
              <a:spcAft>
                <a:spcPct val="0"/>
              </a:spcAft>
              <a:buClr>
                <a:srgbClr val="000000"/>
              </a:buClr>
              <a:buSzPct val="100000"/>
              <a:buFont typeface="Times New Roman" panose="02020603050405020304" pitchFamily="18" charset="0"/>
              <a:buNone/>
              <a:defRPr sz="1400">
                <a:solidFill>
                  <a:schemeClr val="tx1">
                    <a:tint val="75000"/>
                  </a:schemeClr>
                </a:solidFill>
                <a:latin typeface="+mn-lt"/>
                <a:ea typeface="+mn-ea"/>
                <a:cs typeface="+mn-cs"/>
              </a:defRPr>
            </a:lvl4pPr>
            <a:lvl5pPr marL="1371966" indent="0" algn="ctr" defTabSz="449263" rtl="0" eaLnBrk="0" fontAlgn="base" hangingPunct="0">
              <a:spcBef>
                <a:spcPts val="350"/>
              </a:spcBef>
              <a:spcAft>
                <a:spcPct val="0"/>
              </a:spcAft>
              <a:buClr>
                <a:srgbClr val="000000"/>
              </a:buClr>
              <a:buSzPct val="100000"/>
              <a:buFont typeface="Times New Roman" panose="02020603050405020304" pitchFamily="18" charset="0"/>
              <a:buNone/>
              <a:defRPr sz="1400">
                <a:solidFill>
                  <a:schemeClr val="tx1">
                    <a:tint val="75000"/>
                  </a:schemeClr>
                </a:solidFill>
                <a:latin typeface="+mn-lt"/>
                <a:ea typeface="+mn-ea"/>
                <a:cs typeface="+mn-cs"/>
              </a:defRPr>
            </a:lvl5pPr>
            <a:lvl6pPr marL="1714957"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6pPr>
            <a:lvl7pPr marL="2057949"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7pPr>
            <a:lvl8pPr marL="2400940"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8pPr>
            <a:lvl9pPr marL="2743932"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9pPr>
          </a:lstStyle>
          <a:p>
            <a:pPr>
              <a:defRPr/>
            </a:pPr>
            <a:r>
              <a:rPr lang="es-ES" kern="0" dirty="0" smtClean="0">
                <a:solidFill>
                  <a:schemeClr val="tx1"/>
                </a:solidFill>
              </a:rPr>
              <a:t>Productos de la fermentación </a:t>
            </a:r>
            <a:r>
              <a:rPr lang="es-ES" kern="0" dirty="0" err="1" smtClean="0">
                <a:solidFill>
                  <a:schemeClr val="tx1"/>
                </a:solidFill>
              </a:rPr>
              <a:t>metánica</a:t>
            </a:r>
            <a:endParaRPr lang="es-ES" kern="0" dirty="0">
              <a:solidFill>
                <a:schemeClr val="tx1"/>
              </a:solidFill>
            </a:endParaRPr>
          </a:p>
        </p:txBody>
      </p:sp>
      <p:sp>
        <p:nvSpPr>
          <p:cNvPr id="156675" name="Rectangle 5"/>
          <p:cNvSpPr>
            <a:spLocks noChangeArrowheads="1"/>
          </p:cNvSpPr>
          <p:nvPr/>
        </p:nvSpPr>
        <p:spPr bwMode="auto">
          <a:xfrm>
            <a:off x="0" y="2854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ltLang="es-ES"/>
          </a:p>
        </p:txBody>
      </p:sp>
      <p:graphicFrame>
        <p:nvGraphicFramePr>
          <p:cNvPr id="156676" name="Object 4"/>
          <p:cNvGraphicFramePr>
            <a:graphicFrameLocks noChangeAspect="1"/>
          </p:cNvGraphicFramePr>
          <p:nvPr/>
        </p:nvGraphicFramePr>
        <p:xfrm>
          <a:off x="1042988" y="1363663"/>
          <a:ext cx="7416800" cy="766762"/>
        </p:xfrm>
        <a:graphic>
          <a:graphicData uri="http://schemas.openxmlformats.org/presentationml/2006/ole">
            <mc:AlternateContent xmlns:mc="http://schemas.openxmlformats.org/markup-compatibility/2006">
              <mc:Choice xmlns:v="urn:schemas-microsoft-com:vml" Requires="v">
                <p:oleObj spid="_x0000_s156695" name="Ecuación" r:id="rId3" imgW="4140200" imgH="431800" progId="Equation.3">
                  <p:embed/>
                </p:oleObj>
              </mc:Choice>
              <mc:Fallback>
                <p:oleObj name="Ecuación" r:id="rId3" imgW="4140200" imgH="4318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363663"/>
                        <a:ext cx="74168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4 Imagen" descr="Caldera1.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123825"/>
            <a:ext cx="171132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250825" y="989013"/>
            <a:ext cx="561657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ormAutofit/>
          </a:bodyPr>
          <a:lstStyle>
            <a:lvl1pPr marL="0" indent="0" algn="ctr" defTabSz="449263" rtl="0" eaLnBrk="0" fontAlgn="base" hangingPunct="0">
              <a:spcBef>
                <a:spcPts val="500"/>
              </a:spcBef>
              <a:spcAft>
                <a:spcPct val="0"/>
              </a:spcAft>
              <a:buClr>
                <a:srgbClr val="000000"/>
              </a:buClr>
              <a:buSzPct val="100000"/>
              <a:buFont typeface="Times New Roman" panose="02020603050405020304" pitchFamily="18" charset="0"/>
              <a:buNone/>
              <a:defRPr sz="2000">
                <a:solidFill>
                  <a:schemeClr val="tx1">
                    <a:tint val="75000"/>
                  </a:schemeClr>
                </a:solidFill>
                <a:latin typeface="+mn-lt"/>
                <a:ea typeface="+mn-ea"/>
                <a:cs typeface="+mn-cs"/>
              </a:defRPr>
            </a:lvl1pPr>
            <a:lvl2pPr marL="342991" indent="0" algn="ctr" defTabSz="449263" rtl="0" eaLnBrk="0" fontAlgn="base" hangingPunct="0">
              <a:spcBef>
                <a:spcPts val="450"/>
              </a:spcBef>
              <a:spcAft>
                <a:spcPct val="0"/>
              </a:spcAft>
              <a:buClr>
                <a:srgbClr val="000000"/>
              </a:buClr>
              <a:buSzPct val="100000"/>
              <a:buFont typeface="Times New Roman" panose="02020603050405020304" pitchFamily="18" charset="0"/>
              <a:buNone/>
              <a:defRPr>
                <a:solidFill>
                  <a:schemeClr val="tx1">
                    <a:tint val="75000"/>
                  </a:schemeClr>
                </a:solidFill>
                <a:latin typeface="+mn-lt"/>
                <a:ea typeface="+mn-ea"/>
                <a:cs typeface="+mn-cs"/>
              </a:defRPr>
            </a:lvl2pPr>
            <a:lvl3pPr marL="685983" indent="0" algn="ctr" defTabSz="449263" rtl="0" eaLnBrk="0" fontAlgn="base" hangingPunct="0">
              <a:spcBef>
                <a:spcPts val="400"/>
              </a:spcBef>
              <a:spcAft>
                <a:spcPct val="0"/>
              </a:spcAft>
              <a:buClr>
                <a:srgbClr val="000000"/>
              </a:buClr>
              <a:buSzPct val="100000"/>
              <a:buFont typeface="Times New Roman" panose="02020603050405020304" pitchFamily="18" charset="0"/>
              <a:buNone/>
              <a:defRPr sz="1600">
                <a:solidFill>
                  <a:schemeClr val="tx1">
                    <a:tint val="75000"/>
                  </a:schemeClr>
                </a:solidFill>
                <a:latin typeface="+mn-lt"/>
                <a:ea typeface="+mn-ea"/>
                <a:cs typeface="+mn-cs"/>
              </a:defRPr>
            </a:lvl3pPr>
            <a:lvl4pPr marL="1028974" indent="0" algn="ctr" defTabSz="449263" rtl="0" eaLnBrk="0" fontAlgn="base" hangingPunct="0">
              <a:spcBef>
                <a:spcPts val="350"/>
              </a:spcBef>
              <a:spcAft>
                <a:spcPct val="0"/>
              </a:spcAft>
              <a:buClr>
                <a:srgbClr val="000000"/>
              </a:buClr>
              <a:buSzPct val="100000"/>
              <a:buFont typeface="Times New Roman" panose="02020603050405020304" pitchFamily="18" charset="0"/>
              <a:buNone/>
              <a:defRPr sz="1400">
                <a:solidFill>
                  <a:schemeClr val="tx1">
                    <a:tint val="75000"/>
                  </a:schemeClr>
                </a:solidFill>
                <a:latin typeface="+mn-lt"/>
                <a:ea typeface="+mn-ea"/>
                <a:cs typeface="+mn-cs"/>
              </a:defRPr>
            </a:lvl4pPr>
            <a:lvl5pPr marL="1371966" indent="0" algn="ctr" defTabSz="449263" rtl="0" eaLnBrk="0" fontAlgn="base" hangingPunct="0">
              <a:spcBef>
                <a:spcPts val="350"/>
              </a:spcBef>
              <a:spcAft>
                <a:spcPct val="0"/>
              </a:spcAft>
              <a:buClr>
                <a:srgbClr val="000000"/>
              </a:buClr>
              <a:buSzPct val="100000"/>
              <a:buFont typeface="Times New Roman" panose="02020603050405020304" pitchFamily="18" charset="0"/>
              <a:buNone/>
              <a:defRPr sz="1400">
                <a:solidFill>
                  <a:schemeClr val="tx1">
                    <a:tint val="75000"/>
                  </a:schemeClr>
                </a:solidFill>
                <a:latin typeface="+mn-lt"/>
                <a:ea typeface="+mn-ea"/>
                <a:cs typeface="+mn-cs"/>
              </a:defRPr>
            </a:lvl5pPr>
            <a:lvl6pPr marL="1714957"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6pPr>
            <a:lvl7pPr marL="2057949"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7pPr>
            <a:lvl8pPr marL="2400940"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8pPr>
            <a:lvl9pPr marL="2743932"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9pPr>
          </a:lstStyle>
          <a:p>
            <a:pPr algn="l">
              <a:lnSpc>
                <a:spcPct val="80000"/>
              </a:lnSpc>
              <a:defRPr/>
            </a:pPr>
            <a:r>
              <a:rPr lang="es-ES" sz="1600" kern="0" dirty="0" smtClean="0">
                <a:solidFill>
                  <a:schemeClr val="tx1"/>
                </a:solidFill>
              </a:rPr>
              <a:t>Sólidos totales: Peso del material sólido después de secarse</a:t>
            </a:r>
          </a:p>
          <a:p>
            <a:pPr algn="l">
              <a:lnSpc>
                <a:spcPct val="80000"/>
              </a:lnSpc>
              <a:defRPr/>
            </a:pPr>
            <a:endParaRPr lang="es-ES" sz="1600" kern="0" dirty="0" smtClean="0">
              <a:solidFill>
                <a:schemeClr val="tx1"/>
              </a:solidFill>
            </a:endParaRPr>
          </a:p>
          <a:p>
            <a:pPr algn="l">
              <a:lnSpc>
                <a:spcPct val="80000"/>
              </a:lnSpc>
              <a:defRPr/>
            </a:pPr>
            <a:r>
              <a:rPr lang="es-ES" sz="1600" kern="0" dirty="0" smtClean="0">
                <a:solidFill>
                  <a:schemeClr val="tx1"/>
                </a:solidFill>
              </a:rPr>
              <a:t>Cenizas: Peso del solido después de calcinar a 550º 1 h</a:t>
            </a:r>
          </a:p>
          <a:p>
            <a:pPr algn="l">
              <a:lnSpc>
                <a:spcPct val="80000"/>
              </a:lnSpc>
              <a:defRPr/>
            </a:pPr>
            <a:endParaRPr lang="es-ES" sz="1600" kern="0" dirty="0" smtClean="0">
              <a:solidFill>
                <a:schemeClr val="tx1"/>
              </a:solidFill>
            </a:endParaRPr>
          </a:p>
          <a:p>
            <a:pPr algn="l">
              <a:lnSpc>
                <a:spcPct val="80000"/>
              </a:lnSpc>
              <a:defRPr/>
            </a:pPr>
            <a:r>
              <a:rPr lang="es-ES" sz="1600" kern="0" dirty="0" smtClean="0">
                <a:solidFill>
                  <a:schemeClr val="tx1"/>
                </a:solidFill>
              </a:rPr>
              <a:t>Sólidos volátiles: Peso del solido después de calcinar a 940º  4 min</a:t>
            </a:r>
          </a:p>
          <a:p>
            <a:pPr algn="l">
              <a:lnSpc>
                <a:spcPct val="80000"/>
              </a:lnSpc>
              <a:defRPr/>
            </a:pPr>
            <a:endParaRPr lang="es-ES" sz="1600" kern="0" dirty="0" smtClean="0">
              <a:solidFill>
                <a:schemeClr val="tx1"/>
              </a:solidFill>
            </a:endParaRPr>
          </a:p>
          <a:p>
            <a:pPr algn="l">
              <a:lnSpc>
                <a:spcPct val="80000"/>
              </a:lnSpc>
              <a:defRPr/>
            </a:pPr>
            <a:r>
              <a:rPr lang="es-ES" sz="1600" kern="0" dirty="0" smtClean="0">
                <a:solidFill>
                  <a:schemeClr val="tx1"/>
                </a:solidFill>
              </a:rPr>
              <a:t>Carbono fijo: Diferencia entre sólidos totales y fijos. Son sólidos potenciales de transformar en aceites piroleñosos o gas combustible</a:t>
            </a:r>
            <a:endParaRPr lang="es-ES" sz="1600" kern="0" dirty="0">
              <a:solidFill>
                <a:schemeClr val="tx1"/>
              </a:solidFill>
            </a:endParaRPr>
          </a:p>
        </p:txBody>
      </p:sp>
      <p:sp>
        <p:nvSpPr>
          <p:cNvPr id="157700" name="3 CuadroTexto"/>
          <p:cNvSpPr txBox="1">
            <a:spLocks noChangeArrowheads="1"/>
          </p:cNvSpPr>
          <p:nvPr/>
        </p:nvSpPr>
        <p:spPr bwMode="auto">
          <a:xfrm>
            <a:off x="153988" y="239713"/>
            <a:ext cx="5545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tLang="es-ES" sz="2000">
                <a:solidFill>
                  <a:srgbClr val="C00000"/>
                </a:solidFill>
              </a:rPr>
              <a:t>Análisis proximal</a:t>
            </a:r>
            <a:endParaRPr lang="es-ES" altLang="es-ES" sz="1200">
              <a:solidFill>
                <a:srgbClr val="C00000"/>
              </a:solidFill>
            </a:endParaRPr>
          </a:p>
        </p:txBody>
      </p:sp>
      <p:pic>
        <p:nvPicPr>
          <p:cNvPr id="157701" name="Imagen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62750" y="2355850"/>
            <a:ext cx="1824038"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58750"/>
            <a:ext cx="5395913"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ítulo 2"/>
          <p:cNvSpPr>
            <a:spLocks noGrp="1"/>
          </p:cNvSpPr>
          <p:nvPr>
            <p:ph type="subTitle" idx="1"/>
          </p:nvPr>
        </p:nvSpPr>
        <p:spPr>
          <a:xfrm>
            <a:off x="1371600" y="2916238"/>
            <a:ext cx="6400800" cy="1314450"/>
          </a:xfrm>
        </p:spPr>
        <p:txBody>
          <a:bodyPr/>
          <a:lstStyle/>
          <a:p>
            <a:pPr>
              <a:defRPr/>
            </a:pPr>
            <a:endParaRPr lang="es-ES"/>
          </a:p>
        </p:txBody>
      </p:sp>
      <p:pic>
        <p:nvPicPr>
          <p:cNvPr id="158724"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83038" y="2284413"/>
            <a:ext cx="5160962"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047750"/>
            <a:ext cx="52705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1 Título"/>
          <p:cNvSpPr>
            <a:spLocks noGrp="1"/>
          </p:cNvSpPr>
          <p:nvPr>
            <p:ph type="title"/>
          </p:nvPr>
        </p:nvSpPr>
        <p:spPr>
          <a:xfrm>
            <a:off x="23813" y="268288"/>
            <a:ext cx="8224837" cy="431800"/>
          </a:xfrm>
        </p:spPr>
        <p:txBody>
          <a:bodyPr/>
          <a:lstStyle/>
          <a:p>
            <a:r>
              <a:rPr lang="es-ES_tradnl" altLang="es-ES" smtClean="0"/>
              <a:t>Análisis termogravimétrico</a:t>
            </a:r>
            <a:endParaRPr lang="es-ES" altLang="es-ES" smtClean="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3" y="195263"/>
            <a:ext cx="6783387"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agen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8425" y="2420938"/>
            <a:ext cx="1663700"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Imagen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6388" y="77788"/>
            <a:ext cx="1577975"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Imagen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3775" y="2420938"/>
            <a:ext cx="16573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Imagen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9663" y="69850"/>
            <a:ext cx="151447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Imagen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77788"/>
            <a:ext cx="16637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1 Título"/>
          <p:cNvSpPr>
            <a:spLocks noGrp="1"/>
          </p:cNvSpPr>
          <p:nvPr>
            <p:ph type="title"/>
          </p:nvPr>
        </p:nvSpPr>
        <p:spPr>
          <a:xfrm>
            <a:off x="23813" y="268288"/>
            <a:ext cx="8224837" cy="431800"/>
          </a:xfrm>
        </p:spPr>
        <p:txBody>
          <a:bodyPr/>
          <a:lstStyle/>
          <a:p>
            <a:r>
              <a:rPr lang="es-ES_tradnl" altLang="es-ES" smtClean="0"/>
              <a:t>Análisis termogravimétrico</a:t>
            </a:r>
            <a:endParaRPr lang="es-ES" altLang="es-ES" smtClean="0"/>
          </a:p>
        </p:txBody>
      </p:sp>
      <p:pic>
        <p:nvPicPr>
          <p:cNvPr id="161795"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844550"/>
            <a:ext cx="6859587"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ítulo 1"/>
          <p:cNvSpPr>
            <a:spLocks noGrp="1"/>
          </p:cNvSpPr>
          <p:nvPr>
            <p:ph type="title"/>
          </p:nvPr>
        </p:nvSpPr>
        <p:spPr/>
        <p:txBody>
          <a:bodyPr/>
          <a:lstStyle/>
          <a:p>
            <a:endParaRPr lang="es-ES" altLang="es-ES" smtClean="0"/>
          </a:p>
        </p:txBody>
      </p:sp>
      <p:pic>
        <p:nvPicPr>
          <p:cNvPr id="162819"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200150"/>
            <a:ext cx="6035675" cy="3395663"/>
          </a:xfrm>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ítulo 1"/>
          <p:cNvSpPr>
            <a:spLocks noGrp="1"/>
          </p:cNvSpPr>
          <p:nvPr>
            <p:ph type="title"/>
          </p:nvPr>
        </p:nvSpPr>
        <p:spPr/>
        <p:txBody>
          <a:bodyPr/>
          <a:lstStyle/>
          <a:p>
            <a:endParaRPr lang="es-ES" altLang="es-ES" smtClean="0"/>
          </a:p>
        </p:txBody>
      </p:sp>
      <p:pic>
        <p:nvPicPr>
          <p:cNvPr id="163843"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200150"/>
            <a:ext cx="6035675" cy="3395663"/>
          </a:xfrm>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ítulo 1"/>
          <p:cNvSpPr>
            <a:spLocks noGrp="1"/>
          </p:cNvSpPr>
          <p:nvPr>
            <p:ph type="title"/>
          </p:nvPr>
        </p:nvSpPr>
        <p:spPr>
          <a:xfrm>
            <a:off x="457200" y="627063"/>
            <a:ext cx="8224838" cy="361950"/>
          </a:xfrm>
        </p:spPr>
        <p:txBody>
          <a:bodyPr/>
          <a:lstStyle/>
          <a:p>
            <a:pPr algn="l"/>
            <a:r>
              <a:rPr lang="es-ES" altLang="es-ES" smtClean="0"/>
              <a:t>Fermentabilidad</a:t>
            </a:r>
          </a:p>
        </p:txBody>
      </p:sp>
      <p:pic>
        <p:nvPicPr>
          <p:cNvPr id="164867"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50825" y="1131888"/>
            <a:ext cx="4519613" cy="3389312"/>
          </a:xfrm>
        </p:spPr>
      </p:pic>
      <p:pic>
        <p:nvPicPr>
          <p:cNvPr id="164868"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419350"/>
            <a:ext cx="3862388"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Marcador de contenido 2"/>
          <p:cNvSpPr>
            <a:spLocks noGrp="1"/>
          </p:cNvSpPr>
          <p:nvPr>
            <p:ph idx="1"/>
          </p:nvPr>
        </p:nvSpPr>
        <p:spPr/>
        <p:txBody>
          <a:bodyPr/>
          <a:lstStyle/>
          <a:p>
            <a:r>
              <a:rPr lang="es-ES_tradnl" altLang="es-ES" dirty="0" smtClean="0"/>
              <a:t>Los residuos de poda fueron molidos con tamaño de partícula menor a 0.5 </a:t>
            </a:r>
            <a:r>
              <a:rPr lang="es-ES_tradnl" altLang="es-ES" dirty="0" err="1" smtClean="0"/>
              <a:t>mm.</a:t>
            </a:r>
            <a:r>
              <a:rPr lang="es-ES_tradnl" altLang="es-ES" dirty="0" smtClean="0"/>
              <a:t>  </a:t>
            </a:r>
          </a:p>
          <a:p>
            <a:endParaRPr lang="es-ES_tradnl" altLang="es-ES" dirty="0" smtClean="0"/>
          </a:p>
          <a:p>
            <a:r>
              <a:rPr lang="es-ES_tradnl" altLang="es-ES" dirty="0" smtClean="0"/>
              <a:t>Proporción de mezcla de 250 g de madera y 100 de estiércol y diluido hasta ocupar 1 L. </a:t>
            </a:r>
          </a:p>
          <a:p>
            <a:endParaRPr lang="es-ES_tradnl" altLang="es-ES" dirty="0" smtClean="0"/>
          </a:p>
          <a:p>
            <a:r>
              <a:rPr lang="es-ES_tradnl" altLang="es-ES" dirty="0" smtClean="0"/>
              <a:t>Por tanto, las mezclas fueron tenían una concentración de 0.35 kg of mezcla/L. </a:t>
            </a:r>
            <a:endParaRPr lang="es-ES" altLang="es-ES" dirty="0" smtClean="0"/>
          </a:p>
        </p:txBody>
      </p:sp>
      <p:sp>
        <p:nvSpPr>
          <p:cNvPr id="165891" name="Título 3"/>
          <p:cNvSpPr>
            <a:spLocks noGrp="1"/>
          </p:cNvSpPr>
          <p:nvPr>
            <p:ph type="title"/>
          </p:nvPr>
        </p:nvSpPr>
        <p:spPr/>
        <p:txBody>
          <a:bodyPr/>
          <a:lstStyle/>
          <a:p>
            <a:r>
              <a:rPr lang="es-ES" altLang="es-ES" smtClean="0"/>
              <a:t>PREPARACIÓN DE LA MUESTRA</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ítulo 3"/>
          <p:cNvSpPr>
            <a:spLocks noGrp="1"/>
          </p:cNvSpPr>
          <p:nvPr>
            <p:ph type="ctrTitle"/>
          </p:nvPr>
        </p:nvSpPr>
        <p:spPr>
          <a:xfrm>
            <a:off x="685800" y="1598613"/>
            <a:ext cx="7772400" cy="1103312"/>
          </a:xfrm>
          <a:solidFill>
            <a:srgbClr val="C00000"/>
          </a:solidFill>
        </p:spPr>
        <p:txBody>
          <a:bodyPr/>
          <a:lstStyle/>
          <a:p>
            <a:r>
              <a:rPr lang="es-ES" altLang="es-ES" b="1" smtClean="0">
                <a:solidFill>
                  <a:schemeClr val="bg1"/>
                </a:solidFill>
              </a:rPr>
              <a:t>RESULTADOS</a:t>
            </a:r>
          </a:p>
        </p:txBody>
      </p:sp>
      <p:sp>
        <p:nvSpPr>
          <p:cNvPr id="5" name="Subtítulo 4"/>
          <p:cNvSpPr>
            <a:spLocks noGrp="1"/>
          </p:cNvSpPr>
          <p:nvPr>
            <p:ph type="subTitle" idx="1"/>
          </p:nvPr>
        </p:nvSpPr>
        <p:spPr>
          <a:xfrm>
            <a:off x="1371600" y="2916238"/>
            <a:ext cx="6400800" cy="1314450"/>
          </a:xfrm>
        </p:spPr>
        <p:txBody>
          <a:bodyPr/>
          <a:lstStyle/>
          <a:p>
            <a:pPr>
              <a:defRPr/>
            </a:pPr>
            <a:endParaRPr lang="es-ES"/>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1677577199"/>
              </p:ext>
            </p:extLst>
          </p:nvPr>
        </p:nvGraphicFramePr>
        <p:xfrm>
          <a:off x="457200" y="1708150"/>
          <a:ext cx="8064501" cy="2657476"/>
        </p:xfrm>
        <a:graphic>
          <a:graphicData uri="http://schemas.openxmlformats.org/drawingml/2006/table">
            <a:tbl>
              <a:tblPr>
                <a:tableStyleId>{5C22544A-7EE6-4342-B048-85BDC9FD1C3A}</a:tableStyleId>
              </a:tblPr>
              <a:tblGrid>
                <a:gridCol w="1998860">
                  <a:extLst>
                    <a:ext uri="{9D8B030D-6E8A-4147-A177-3AD203B41FA5}">
                      <a16:colId xmlns:a16="http://schemas.microsoft.com/office/drawing/2014/main" val="1908923462"/>
                    </a:ext>
                  </a:extLst>
                </a:gridCol>
                <a:gridCol w="974493">
                  <a:extLst>
                    <a:ext uri="{9D8B030D-6E8A-4147-A177-3AD203B41FA5}">
                      <a16:colId xmlns:a16="http://schemas.microsoft.com/office/drawing/2014/main" val="4114180511"/>
                    </a:ext>
                  </a:extLst>
                </a:gridCol>
                <a:gridCol w="974493">
                  <a:extLst>
                    <a:ext uri="{9D8B030D-6E8A-4147-A177-3AD203B41FA5}">
                      <a16:colId xmlns:a16="http://schemas.microsoft.com/office/drawing/2014/main" val="3665758802"/>
                    </a:ext>
                  </a:extLst>
                </a:gridCol>
                <a:gridCol w="974493">
                  <a:extLst>
                    <a:ext uri="{9D8B030D-6E8A-4147-A177-3AD203B41FA5}">
                      <a16:colId xmlns:a16="http://schemas.microsoft.com/office/drawing/2014/main" val="776798796"/>
                    </a:ext>
                  </a:extLst>
                </a:gridCol>
                <a:gridCol w="974493">
                  <a:extLst>
                    <a:ext uri="{9D8B030D-6E8A-4147-A177-3AD203B41FA5}">
                      <a16:colId xmlns:a16="http://schemas.microsoft.com/office/drawing/2014/main" val="3631238647"/>
                    </a:ext>
                  </a:extLst>
                </a:gridCol>
                <a:gridCol w="1101099">
                  <a:extLst>
                    <a:ext uri="{9D8B030D-6E8A-4147-A177-3AD203B41FA5}">
                      <a16:colId xmlns:a16="http://schemas.microsoft.com/office/drawing/2014/main" val="3603748938"/>
                    </a:ext>
                  </a:extLst>
                </a:gridCol>
                <a:gridCol w="1066570">
                  <a:extLst>
                    <a:ext uri="{9D8B030D-6E8A-4147-A177-3AD203B41FA5}">
                      <a16:colId xmlns:a16="http://schemas.microsoft.com/office/drawing/2014/main" val="1257328426"/>
                    </a:ext>
                  </a:extLst>
                </a:gridCol>
              </a:tblGrid>
              <a:tr h="682066">
                <a:tc>
                  <a:txBody>
                    <a:bodyPr/>
                    <a:lstStyle/>
                    <a:p>
                      <a:pPr>
                        <a:lnSpc>
                          <a:spcPct val="107000"/>
                        </a:lnSpc>
                        <a:spcAft>
                          <a:spcPts val="0"/>
                        </a:spcAft>
                      </a:pPr>
                      <a:r>
                        <a:rPr lang="es-ES" sz="1400">
                          <a:effectLst/>
                        </a:rPr>
                        <a:t> </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600">
                          <a:effectLst/>
                        </a:rPr>
                        <a:t>Dc (m)</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600">
                          <a:effectLst/>
                        </a:rPr>
                        <a:t>Dt (cm)</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600">
                          <a:effectLst/>
                        </a:rPr>
                        <a:t>H (m)</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600" dirty="0" err="1">
                          <a:effectLst/>
                        </a:rPr>
                        <a:t>Ht</a:t>
                      </a:r>
                      <a:r>
                        <a:rPr lang="es-ES" sz="1600" dirty="0">
                          <a:effectLst/>
                        </a:rPr>
                        <a:t> </a:t>
                      </a:r>
                      <a:r>
                        <a:rPr lang="es-ES" sz="1600" dirty="0" smtClean="0">
                          <a:effectLst/>
                        </a:rPr>
                        <a:t>(cm</a:t>
                      </a:r>
                      <a:r>
                        <a:rPr lang="es-ES" sz="1600" dirty="0">
                          <a:effectLst/>
                        </a:rPr>
                        <a:t>)</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600">
                          <a:effectLst/>
                        </a:rPr>
                        <a:t>W</a:t>
                      </a:r>
                      <a:r>
                        <a:rPr lang="es-ES" sz="1600" baseline="-25000">
                          <a:effectLst/>
                        </a:rPr>
                        <a:t>br</a:t>
                      </a:r>
                      <a:r>
                        <a:rPr lang="es-ES" sz="1600">
                          <a:effectLst/>
                        </a:rPr>
                        <a:t> </a:t>
                      </a:r>
                      <a:r>
                        <a:rPr lang="es-ES" sz="1600" baseline="-25000">
                          <a:effectLst/>
                        </a:rPr>
                        <a:t>con hojas</a:t>
                      </a:r>
                      <a:r>
                        <a:rPr lang="es-ES" sz="1600">
                          <a:effectLst/>
                        </a:rPr>
                        <a:t> (kg/árbol)</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600">
                          <a:effectLst/>
                        </a:rPr>
                        <a:t>W</a:t>
                      </a:r>
                      <a:r>
                        <a:rPr lang="es-ES" sz="1600" baseline="-25000">
                          <a:effectLst/>
                        </a:rPr>
                        <a:t>br</a:t>
                      </a:r>
                      <a:r>
                        <a:rPr lang="es-ES" sz="1600">
                          <a:effectLst/>
                        </a:rPr>
                        <a:t> (kg/árbol)</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extLst>
                  <a:ext uri="{0D108BD9-81ED-4DB2-BD59-A6C34878D82A}">
                    <a16:rowId xmlns:a16="http://schemas.microsoft.com/office/drawing/2014/main" val="1345542855"/>
                  </a:ext>
                </a:extLst>
              </a:tr>
              <a:tr h="228348">
                <a:tc>
                  <a:txBody>
                    <a:bodyPr/>
                    <a:lstStyle/>
                    <a:p>
                      <a:pPr>
                        <a:lnSpc>
                          <a:spcPct val="107000"/>
                        </a:lnSpc>
                        <a:spcAft>
                          <a:spcPts val="0"/>
                        </a:spcAft>
                      </a:pPr>
                      <a:r>
                        <a:rPr lang="es-ES" sz="1400">
                          <a:effectLst/>
                        </a:rPr>
                        <a:t>Promedio</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1,41</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12,86</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dirty="0">
                          <a:effectLst/>
                        </a:rPr>
                        <a:t>3,10</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12,14</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9,95</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5,28</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extLst>
                  <a:ext uri="{0D108BD9-81ED-4DB2-BD59-A6C34878D82A}">
                    <a16:rowId xmlns:a16="http://schemas.microsoft.com/office/drawing/2014/main" val="3469544758"/>
                  </a:ext>
                </a:extLst>
              </a:tr>
              <a:tr h="430122">
                <a:tc>
                  <a:txBody>
                    <a:bodyPr/>
                    <a:lstStyle/>
                    <a:p>
                      <a:pPr>
                        <a:lnSpc>
                          <a:spcPct val="107000"/>
                        </a:lnSpc>
                        <a:spcAft>
                          <a:spcPts val="0"/>
                        </a:spcAft>
                      </a:pPr>
                      <a:r>
                        <a:rPr lang="es-ES" sz="1400">
                          <a:effectLst/>
                        </a:rPr>
                        <a:t>Desviación Estándar</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0,69</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7,18</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1,21</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12,55</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1,49</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1,17</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extLst>
                  <a:ext uri="{0D108BD9-81ED-4DB2-BD59-A6C34878D82A}">
                    <a16:rowId xmlns:a16="http://schemas.microsoft.com/office/drawing/2014/main" val="3951969055"/>
                  </a:ext>
                </a:extLst>
              </a:tr>
              <a:tr h="228348">
                <a:tc>
                  <a:txBody>
                    <a:bodyPr/>
                    <a:lstStyle/>
                    <a:p>
                      <a:pPr>
                        <a:lnSpc>
                          <a:spcPct val="107000"/>
                        </a:lnSpc>
                        <a:spcAft>
                          <a:spcPts val="0"/>
                        </a:spcAft>
                      </a:pPr>
                      <a:r>
                        <a:rPr lang="es-ES" sz="1400">
                          <a:effectLst/>
                        </a:rPr>
                        <a:t>Mínimo</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0,3</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3,5</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1,1</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0,16</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2,24</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1,06</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extLst>
                  <a:ext uri="{0D108BD9-81ED-4DB2-BD59-A6C34878D82A}">
                    <a16:rowId xmlns:a16="http://schemas.microsoft.com/office/drawing/2014/main" val="738188983"/>
                  </a:ext>
                </a:extLst>
              </a:tr>
              <a:tr h="228348">
                <a:tc>
                  <a:txBody>
                    <a:bodyPr/>
                    <a:lstStyle/>
                    <a:p>
                      <a:pPr>
                        <a:lnSpc>
                          <a:spcPct val="107000"/>
                        </a:lnSpc>
                        <a:spcAft>
                          <a:spcPts val="0"/>
                        </a:spcAft>
                      </a:pPr>
                      <a:r>
                        <a:rPr lang="es-ES" sz="1400">
                          <a:effectLst/>
                        </a:rPr>
                        <a:t>Máximo</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5,0</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48,38</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9,0</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55,0</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10,3</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5,15</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extLst>
                  <a:ext uri="{0D108BD9-81ED-4DB2-BD59-A6C34878D82A}">
                    <a16:rowId xmlns:a16="http://schemas.microsoft.com/office/drawing/2014/main" val="534885398"/>
                  </a:ext>
                </a:extLst>
              </a:tr>
              <a:tr h="430122">
                <a:tc>
                  <a:txBody>
                    <a:bodyPr/>
                    <a:lstStyle/>
                    <a:p>
                      <a:pPr>
                        <a:lnSpc>
                          <a:spcPct val="107000"/>
                        </a:lnSpc>
                        <a:spcAft>
                          <a:spcPts val="0"/>
                        </a:spcAft>
                      </a:pPr>
                      <a:r>
                        <a:rPr lang="es-ES" sz="1400">
                          <a:effectLst/>
                        </a:rPr>
                        <a:t>Sesgo Estandarizado</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1,83</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1,77</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1,06</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1,46</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1,02</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1,09</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extLst>
                  <a:ext uri="{0D108BD9-81ED-4DB2-BD59-A6C34878D82A}">
                    <a16:rowId xmlns:a16="http://schemas.microsoft.com/office/drawing/2014/main" val="3915373772"/>
                  </a:ext>
                </a:extLst>
              </a:tr>
              <a:tr h="430122">
                <a:tc>
                  <a:txBody>
                    <a:bodyPr/>
                    <a:lstStyle/>
                    <a:p>
                      <a:pPr>
                        <a:lnSpc>
                          <a:spcPct val="107000"/>
                        </a:lnSpc>
                        <a:spcAft>
                          <a:spcPts val="0"/>
                        </a:spcAft>
                      </a:pPr>
                      <a:r>
                        <a:rPr lang="es-ES" sz="1400">
                          <a:effectLst/>
                        </a:rPr>
                        <a:t>Curtosis Estandarizada</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1,49</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1,17</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1,92</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-1,01</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a:effectLst/>
                        </a:rPr>
                        <a:t>-1,22</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tc>
                  <a:txBody>
                    <a:bodyPr/>
                    <a:lstStyle/>
                    <a:p>
                      <a:pPr algn="ctr">
                        <a:lnSpc>
                          <a:spcPct val="107000"/>
                        </a:lnSpc>
                        <a:spcAft>
                          <a:spcPts val="0"/>
                        </a:spcAft>
                      </a:pPr>
                      <a:r>
                        <a:rPr lang="es-ES" sz="1400" dirty="0">
                          <a:effectLst/>
                        </a:rPr>
                        <a:t>-1,54</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tc>
                <a:extLst>
                  <a:ext uri="{0D108BD9-81ED-4DB2-BD59-A6C34878D82A}">
                    <a16:rowId xmlns:a16="http://schemas.microsoft.com/office/drawing/2014/main" val="3088933607"/>
                  </a:ext>
                </a:extLst>
              </a:tr>
            </a:tbl>
          </a:graphicData>
        </a:graphic>
      </p:graphicFrame>
      <p:sp>
        <p:nvSpPr>
          <p:cNvPr id="168004" name="Título 1"/>
          <p:cNvSpPr>
            <a:spLocks noGrp="1"/>
          </p:cNvSpPr>
          <p:nvPr>
            <p:ph type="title"/>
          </p:nvPr>
        </p:nvSpPr>
        <p:spPr/>
        <p:txBody>
          <a:bodyPr/>
          <a:lstStyle/>
          <a:p>
            <a:r>
              <a:rPr lang="es-ES" altLang="es-ES" smtClean="0"/>
              <a:t>RESULTADOS ANÁLISIS DENDROMÉTRICO</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ítulo 1"/>
          <p:cNvSpPr>
            <a:spLocks noGrp="1"/>
          </p:cNvSpPr>
          <p:nvPr>
            <p:ph type="title"/>
          </p:nvPr>
        </p:nvSpPr>
        <p:spPr/>
        <p:txBody>
          <a:bodyPr/>
          <a:lstStyle/>
          <a:p>
            <a:r>
              <a:rPr lang="es-ES" altLang="es-ES" smtClean="0"/>
              <a:t>Matriz de correlación de Pearson</a:t>
            </a:r>
          </a:p>
        </p:txBody>
      </p:sp>
      <p:graphicFrame>
        <p:nvGraphicFramePr>
          <p:cNvPr id="4" name="Marcador de contenido 3"/>
          <p:cNvGraphicFramePr>
            <a:graphicFrameLocks noGrp="1"/>
          </p:cNvGraphicFramePr>
          <p:nvPr>
            <p:ph idx="1"/>
          </p:nvPr>
        </p:nvGraphicFramePr>
        <p:xfrm>
          <a:off x="1187450" y="1276350"/>
          <a:ext cx="7056440" cy="2663825"/>
        </p:xfrm>
        <a:graphic>
          <a:graphicData uri="http://schemas.openxmlformats.org/drawingml/2006/table">
            <a:tbl>
              <a:tblPr>
                <a:tableStyleId>{5C22544A-7EE6-4342-B048-85BDC9FD1C3A}</a:tableStyleId>
              </a:tblPr>
              <a:tblGrid>
                <a:gridCol w="1146770">
                  <a:extLst>
                    <a:ext uri="{9D8B030D-6E8A-4147-A177-3AD203B41FA5}">
                      <a16:colId xmlns:a16="http://schemas.microsoft.com/office/drawing/2014/main" val="3672501792"/>
                    </a:ext>
                  </a:extLst>
                </a:gridCol>
                <a:gridCol w="931003">
                  <a:extLst>
                    <a:ext uri="{9D8B030D-6E8A-4147-A177-3AD203B41FA5}">
                      <a16:colId xmlns:a16="http://schemas.microsoft.com/office/drawing/2014/main" val="1827515827"/>
                    </a:ext>
                  </a:extLst>
                </a:gridCol>
                <a:gridCol w="931003">
                  <a:extLst>
                    <a:ext uri="{9D8B030D-6E8A-4147-A177-3AD203B41FA5}">
                      <a16:colId xmlns:a16="http://schemas.microsoft.com/office/drawing/2014/main" val="2966354260"/>
                    </a:ext>
                  </a:extLst>
                </a:gridCol>
                <a:gridCol w="931003">
                  <a:extLst>
                    <a:ext uri="{9D8B030D-6E8A-4147-A177-3AD203B41FA5}">
                      <a16:colId xmlns:a16="http://schemas.microsoft.com/office/drawing/2014/main" val="265596077"/>
                    </a:ext>
                  </a:extLst>
                </a:gridCol>
                <a:gridCol w="931003">
                  <a:extLst>
                    <a:ext uri="{9D8B030D-6E8A-4147-A177-3AD203B41FA5}">
                      <a16:colId xmlns:a16="http://schemas.microsoft.com/office/drawing/2014/main" val="3377220751"/>
                    </a:ext>
                  </a:extLst>
                </a:gridCol>
                <a:gridCol w="1110810">
                  <a:extLst>
                    <a:ext uri="{9D8B030D-6E8A-4147-A177-3AD203B41FA5}">
                      <a16:colId xmlns:a16="http://schemas.microsoft.com/office/drawing/2014/main" val="1510212963"/>
                    </a:ext>
                  </a:extLst>
                </a:gridCol>
                <a:gridCol w="1074848">
                  <a:extLst>
                    <a:ext uri="{9D8B030D-6E8A-4147-A177-3AD203B41FA5}">
                      <a16:colId xmlns:a16="http://schemas.microsoft.com/office/drawing/2014/main" val="3880447351"/>
                    </a:ext>
                  </a:extLst>
                </a:gridCol>
              </a:tblGrid>
              <a:tr h="538447">
                <a:tc>
                  <a:txBody>
                    <a:bodyPr/>
                    <a:lstStyle/>
                    <a:p>
                      <a:pPr algn="ctr">
                        <a:lnSpc>
                          <a:spcPct val="107000"/>
                        </a:lnSpc>
                        <a:spcAft>
                          <a:spcPts val="0"/>
                        </a:spcAft>
                      </a:pPr>
                      <a:r>
                        <a:rPr lang="es-ES" sz="1400">
                          <a:effectLst/>
                        </a:rPr>
                        <a:t> </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Dc (m)</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Dt (cm)</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H (m)</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Ht (cm)</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W</a:t>
                      </a:r>
                      <a:r>
                        <a:rPr lang="es-ES" sz="1400" baseline="-25000">
                          <a:effectLst/>
                        </a:rPr>
                        <a:t>br</a:t>
                      </a:r>
                      <a:r>
                        <a:rPr lang="es-ES" sz="1400">
                          <a:effectLst/>
                        </a:rPr>
                        <a:t> </a:t>
                      </a:r>
                      <a:r>
                        <a:rPr lang="es-ES" sz="1400" baseline="-25000">
                          <a:effectLst/>
                        </a:rPr>
                        <a:t>hojas</a:t>
                      </a:r>
                      <a:r>
                        <a:rPr lang="es-ES" sz="1400">
                          <a:effectLst/>
                        </a:rPr>
                        <a:t> (kg/árbol)</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W</a:t>
                      </a:r>
                      <a:r>
                        <a:rPr lang="es-ES" sz="1400" baseline="-25000">
                          <a:effectLst/>
                        </a:rPr>
                        <a:t>br</a:t>
                      </a:r>
                      <a:r>
                        <a:rPr lang="es-ES" sz="1400">
                          <a:effectLst/>
                        </a:rPr>
                        <a:t> (kg/árbol)</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extLst>
                  <a:ext uri="{0D108BD9-81ED-4DB2-BD59-A6C34878D82A}">
                    <a16:rowId xmlns:a16="http://schemas.microsoft.com/office/drawing/2014/main" val="2840652186"/>
                  </a:ext>
                </a:extLst>
              </a:tr>
              <a:tr h="262121">
                <a:tc>
                  <a:txBody>
                    <a:bodyPr/>
                    <a:lstStyle/>
                    <a:p>
                      <a:pPr algn="ctr">
                        <a:lnSpc>
                          <a:spcPct val="107000"/>
                        </a:lnSpc>
                        <a:spcAft>
                          <a:spcPts val="0"/>
                        </a:spcAft>
                      </a:pPr>
                      <a:r>
                        <a:rPr lang="es-ES" sz="1400">
                          <a:effectLst/>
                        </a:rPr>
                        <a:t>Dc (m)</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 </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0,5218*</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0,7580*</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-0,3786</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0,6005*</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0,6747*</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extLst>
                  <a:ext uri="{0D108BD9-81ED-4DB2-BD59-A6C34878D82A}">
                    <a16:rowId xmlns:a16="http://schemas.microsoft.com/office/drawing/2014/main" val="3593997283"/>
                  </a:ext>
                </a:extLst>
              </a:tr>
              <a:tr h="262121">
                <a:tc>
                  <a:txBody>
                    <a:bodyPr/>
                    <a:lstStyle/>
                    <a:p>
                      <a:pPr algn="ctr">
                        <a:lnSpc>
                          <a:spcPct val="107000"/>
                        </a:lnSpc>
                        <a:spcAft>
                          <a:spcPts val="0"/>
                        </a:spcAft>
                      </a:pPr>
                      <a:r>
                        <a:rPr lang="es-ES" sz="1400">
                          <a:effectLst/>
                        </a:rPr>
                        <a:t>Dt (cm)</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0,5218*</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 </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0,6186*</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-0,1560</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0,2303</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0,2914</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extLst>
                  <a:ext uri="{0D108BD9-81ED-4DB2-BD59-A6C34878D82A}">
                    <a16:rowId xmlns:a16="http://schemas.microsoft.com/office/drawing/2014/main" val="1455462644"/>
                  </a:ext>
                </a:extLst>
              </a:tr>
              <a:tr h="262121">
                <a:tc>
                  <a:txBody>
                    <a:bodyPr/>
                    <a:lstStyle/>
                    <a:p>
                      <a:pPr algn="ctr">
                        <a:lnSpc>
                          <a:spcPct val="107000"/>
                        </a:lnSpc>
                        <a:spcAft>
                          <a:spcPts val="0"/>
                        </a:spcAft>
                      </a:pPr>
                      <a:r>
                        <a:rPr lang="es-ES" sz="1400">
                          <a:effectLst/>
                        </a:rPr>
                        <a:t>H (m)</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0,7580*</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0,6186</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 </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-0,3535</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0,1443</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0,2262</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extLst>
                  <a:ext uri="{0D108BD9-81ED-4DB2-BD59-A6C34878D82A}">
                    <a16:rowId xmlns:a16="http://schemas.microsoft.com/office/drawing/2014/main" val="4034825444"/>
                  </a:ext>
                </a:extLst>
              </a:tr>
              <a:tr h="262121">
                <a:tc>
                  <a:txBody>
                    <a:bodyPr/>
                    <a:lstStyle/>
                    <a:p>
                      <a:pPr algn="ctr">
                        <a:lnSpc>
                          <a:spcPct val="107000"/>
                        </a:lnSpc>
                        <a:spcAft>
                          <a:spcPts val="0"/>
                        </a:spcAft>
                      </a:pPr>
                      <a:r>
                        <a:rPr lang="es-ES" sz="1400">
                          <a:effectLst/>
                        </a:rPr>
                        <a:t>Ht (cm)</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-0,3786*</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-0,1560</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-0,3535</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 </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0,3474</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0,2973</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extLst>
                  <a:ext uri="{0D108BD9-81ED-4DB2-BD59-A6C34878D82A}">
                    <a16:rowId xmlns:a16="http://schemas.microsoft.com/office/drawing/2014/main" val="1853307901"/>
                  </a:ext>
                </a:extLst>
              </a:tr>
              <a:tr h="538447">
                <a:tc>
                  <a:txBody>
                    <a:bodyPr/>
                    <a:lstStyle/>
                    <a:p>
                      <a:pPr algn="ctr">
                        <a:lnSpc>
                          <a:spcPct val="107000"/>
                        </a:lnSpc>
                        <a:spcAft>
                          <a:spcPts val="0"/>
                        </a:spcAft>
                      </a:pPr>
                      <a:r>
                        <a:rPr lang="es-ES" sz="1400">
                          <a:effectLst/>
                        </a:rPr>
                        <a:t>W</a:t>
                      </a:r>
                      <a:r>
                        <a:rPr lang="es-ES" sz="1400" baseline="-25000">
                          <a:effectLst/>
                        </a:rPr>
                        <a:t>br</a:t>
                      </a:r>
                      <a:r>
                        <a:rPr lang="es-ES" sz="1400">
                          <a:effectLst/>
                        </a:rPr>
                        <a:t> </a:t>
                      </a:r>
                      <a:r>
                        <a:rPr lang="es-ES" sz="1400" baseline="-25000">
                          <a:effectLst/>
                        </a:rPr>
                        <a:t>hojas</a:t>
                      </a:r>
                      <a:r>
                        <a:rPr lang="es-ES" sz="1400">
                          <a:effectLst/>
                        </a:rPr>
                        <a:t> (kg/árbol)</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0,6005*</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0,2303</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0,1443</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0,3474</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 </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0,9723*</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extLst>
                  <a:ext uri="{0D108BD9-81ED-4DB2-BD59-A6C34878D82A}">
                    <a16:rowId xmlns:a16="http://schemas.microsoft.com/office/drawing/2014/main" val="3117762675"/>
                  </a:ext>
                </a:extLst>
              </a:tr>
              <a:tr h="538447">
                <a:tc>
                  <a:txBody>
                    <a:bodyPr/>
                    <a:lstStyle/>
                    <a:p>
                      <a:pPr algn="ctr">
                        <a:lnSpc>
                          <a:spcPct val="107000"/>
                        </a:lnSpc>
                        <a:spcAft>
                          <a:spcPts val="0"/>
                        </a:spcAft>
                      </a:pPr>
                      <a:r>
                        <a:rPr lang="es-ES" sz="1400">
                          <a:effectLst/>
                        </a:rPr>
                        <a:t>W</a:t>
                      </a:r>
                      <a:r>
                        <a:rPr lang="es-ES" sz="1400" baseline="-25000">
                          <a:effectLst/>
                        </a:rPr>
                        <a:t>br</a:t>
                      </a:r>
                      <a:r>
                        <a:rPr lang="es-ES" sz="1400">
                          <a:effectLst/>
                        </a:rPr>
                        <a:t> (kg/árbol)</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0,6747*</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0,2914</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0,2262</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0,2973</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a:effectLst/>
                        </a:rPr>
                        <a:t>0,9723*</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tc>
                  <a:txBody>
                    <a:bodyPr/>
                    <a:lstStyle/>
                    <a:p>
                      <a:pPr algn="ctr">
                        <a:lnSpc>
                          <a:spcPct val="107000"/>
                        </a:lnSpc>
                        <a:spcAft>
                          <a:spcPts val="0"/>
                        </a:spcAft>
                      </a:pPr>
                      <a:r>
                        <a:rPr lang="es-ES" sz="1400" dirty="0">
                          <a:effectLst/>
                        </a:rPr>
                        <a:t>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5399" marR="25399" marT="0" marB="0" anchor="ctr"/>
                </a:tc>
                <a:extLst>
                  <a:ext uri="{0D108BD9-81ED-4DB2-BD59-A6C34878D82A}">
                    <a16:rowId xmlns:a16="http://schemas.microsoft.com/office/drawing/2014/main" val="2063214527"/>
                  </a:ext>
                </a:extLst>
              </a:tr>
            </a:tbl>
          </a:graphicData>
        </a:graphic>
      </p:graphicFrame>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nvPr>
        </p:nvGraphicFramePr>
        <p:xfrm>
          <a:off x="179388" y="1347788"/>
          <a:ext cx="8640762" cy="1016000"/>
        </p:xfrm>
        <a:graphic>
          <a:graphicData uri="http://schemas.openxmlformats.org/drawingml/2006/table">
            <a:tbl>
              <a:tblPr firstRow="1" firstCol="1" bandRow="1">
                <a:tableStyleId>{5C22544A-7EE6-4342-B048-85BDC9FD1C3A}</a:tableStyleId>
              </a:tblPr>
              <a:tblGrid>
                <a:gridCol w="5697812">
                  <a:extLst>
                    <a:ext uri="{9D8B030D-6E8A-4147-A177-3AD203B41FA5}">
                      <a16:colId xmlns:a16="http://schemas.microsoft.com/office/drawing/2014/main" val="3681899359"/>
                    </a:ext>
                  </a:extLst>
                </a:gridCol>
                <a:gridCol w="513960">
                  <a:extLst>
                    <a:ext uri="{9D8B030D-6E8A-4147-A177-3AD203B41FA5}">
                      <a16:colId xmlns:a16="http://schemas.microsoft.com/office/drawing/2014/main" val="3023629314"/>
                    </a:ext>
                  </a:extLst>
                </a:gridCol>
                <a:gridCol w="1014845">
                  <a:extLst>
                    <a:ext uri="{9D8B030D-6E8A-4147-A177-3AD203B41FA5}">
                      <a16:colId xmlns:a16="http://schemas.microsoft.com/office/drawing/2014/main" val="579538745"/>
                    </a:ext>
                  </a:extLst>
                </a:gridCol>
                <a:gridCol w="758368">
                  <a:extLst>
                    <a:ext uri="{9D8B030D-6E8A-4147-A177-3AD203B41FA5}">
                      <a16:colId xmlns:a16="http://schemas.microsoft.com/office/drawing/2014/main" val="2400600248"/>
                    </a:ext>
                  </a:extLst>
                </a:gridCol>
                <a:gridCol w="655777">
                  <a:extLst>
                    <a:ext uri="{9D8B030D-6E8A-4147-A177-3AD203B41FA5}">
                      <a16:colId xmlns:a16="http://schemas.microsoft.com/office/drawing/2014/main" val="694523954"/>
                    </a:ext>
                  </a:extLst>
                </a:gridCol>
              </a:tblGrid>
              <a:tr h="508677">
                <a:tc>
                  <a:txBody>
                    <a:bodyPr/>
                    <a:lstStyle/>
                    <a:p>
                      <a:pPr algn="just">
                        <a:lnSpc>
                          <a:spcPct val="150000"/>
                        </a:lnSpc>
                        <a:spcAft>
                          <a:spcPts val="800"/>
                        </a:spcAft>
                      </a:pPr>
                      <a:r>
                        <a:rPr lang="es-ES" sz="2000">
                          <a:solidFill>
                            <a:schemeClr val="tx1"/>
                          </a:solidFill>
                          <a:effectLst/>
                        </a:rPr>
                        <a:t>Modelo de regresión</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solidFill>
                      <a:schemeClr val="bg1"/>
                    </a:solidFill>
                  </a:tcPr>
                </a:tc>
                <a:tc>
                  <a:txBody>
                    <a:bodyPr/>
                    <a:lstStyle/>
                    <a:p>
                      <a:pPr algn="ctr">
                        <a:lnSpc>
                          <a:spcPct val="150000"/>
                        </a:lnSpc>
                        <a:spcAft>
                          <a:spcPts val="800"/>
                        </a:spcAft>
                      </a:pPr>
                      <a:r>
                        <a:rPr lang="es-ES" sz="1400">
                          <a:solidFill>
                            <a:schemeClr val="tx1"/>
                          </a:solidFill>
                          <a:effectLst/>
                        </a:rPr>
                        <a:t>R</a:t>
                      </a:r>
                      <a:r>
                        <a:rPr lang="es-ES" sz="1400" baseline="30000">
                          <a:solidFill>
                            <a:schemeClr val="tx1"/>
                          </a:solidFill>
                          <a:effectLst/>
                        </a:rPr>
                        <a:t>2</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solidFill>
                      <a:schemeClr val="bg1"/>
                    </a:solidFill>
                  </a:tcPr>
                </a:tc>
                <a:tc>
                  <a:txBody>
                    <a:bodyPr/>
                    <a:lstStyle/>
                    <a:p>
                      <a:pPr algn="ctr">
                        <a:lnSpc>
                          <a:spcPct val="150000"/>
                        </a:lnSpc>
                        <a:spcAft>
                          <a:spcPts val="800"/>
                        </a:spcAft>
                      </a:pPr>
                      <a:r>
                        <a:rPr lang="es-ES" sz="1400">
                          <a:solidFill>
                            <a:schemeClr val="tx1"/>
                          </a:solidFill>
                          <a:effectLst/>
                        </a:rPr>
                        <a:t>R</a:t>
                      </a:r>
                      <a:r>
                        <a:rPr lang="es-ES" sz="1400" baseline="30000">
                          <a:solidFill>
                            <a:schemeClr val="tx1"/>
                          </a:solidFill>
                          <a:effectLst/>
                        </a:rPr>
                        <a:t>2</a:t>
                      </a:r>
                      <a:r>
                        <a:rPr lang="es-ES" sz="1400" baseline="-25000">
                          <a:solidFill>
                            <a:schemeClr val="tx1"/>
                          </a:solidFill>
                          <a:effectLst/>
                        </a:rPr>
                        <a:t>ajustado</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solidFill>
                      <a:schemeClr val="bg1"/>
                    </a:solidFill>
                  </a:tcPr>
                </a:tc>
                <a:tc>
                  <a:txBody>
                    <a:bodyPr/>
                    <a:lstStyle/>
                    <a:p>
                      <a:pPr algn="ctr">
                        <a:lnSpc>
                          <a:spcPct val="150000"/>
                        </a:lnSpc>
                        <a:spcAft>
                          <a:spcPts val="800"/>
                        </a:spcAft>
                      </a:pPr>
                      <a:r>
                        <a:rPr lang="es-ES" sz="1400">
                          <a:solidFill>
                            <a:schemeClr val="tx1"/>
                          </a:solidFill>
                          <a:effectLst/>
                        </a:rPr>
                        <a:t>RMS</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solidFill>
                      <a:schemeClr val="bg1"/>
                    </a:solidFill>
                  </a:tcPr>
                </a:tc>
                <a:tc>
                  <a:txBody>
                    <a:bodyPr/>
                    <a:lstStyle/>
                    <a:p>
                      <a:pPr algn="ctr">
                        <a:lnSpc>
                          <a:spcPct val="150000"/>
                        </a:lnSpc>
                        <a:spcAft>
                          <a:spcPts val="800"/>
                        </a:spcAft>
                      </a:pPr>
                      <a:r>
                        <a:rPr lang="es-ES" sz="1400">
                          <a:solidFill>
                            <a:schemeClr val="tx1"/>
                          </a:solidFill>
                          <a:effectLst/>
                        </a:rPr>
                        <a:t>MAE</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solidFill>
                      <a:schemeClr val="bg1"/>
                    </a:solidFill>
                  </a:tcPr>
                </a:tc>
                <a:extLst>
                  <a:ext uri="{0D108BD9-81ED-4DB2-BD59-A6C34878D82A}">
                    <a16:rowId xmlns:a16="http://schemas.microsoft.com/office/drawing/2014/main" val="3020533070"/>
                  </a:ext>
                </a:extLst>
              </a:tr>
              <a:tr h="507323">
                <a:tc>
                  <a:txBody>
                    <a:bodyPr/>
                    <a:lstStyle/>
                    <a:p>
                      <a:pPr>
                        <a:lnSpc>
                          <a:spcPct val="107000"/>
                        </a:lnSpc>
                        <a:spcAft>
                          <a:spcPts val="800"/>
                        </a:spcAft>
                      </a:pPr>
                      <a:r>
                        <a:rPr lang="es-ES" sz="1400">
                          <a:solidFill>
                            <a:schemeClr val="tx1"/>
                          </a:solidFill>
                          <a:effectLst/>
                        </a:rPr>
                        <a:t>W</a:t>
                      </a:r>
                      <a:r>
                        <a:rPr lang="es-ES" sz="1400" baseline="-25000">
                          <a:solidFill>
                            <a:schemeClr val="tx1"/>
                          </a:solidFill>
                          <a:effectLst/>
                        </a:rPr>
                        <a:t>br</a:t>
                      </a:r>
                      <a:r>
                        <a:rPr lang="es-ES" sz="1400">
                          <a:solidFill>
                            <a:schemeClr val="tx1"/>
                          </a:solidFill>
                          <a:effectLst/>
                        </a:rPr>
                        <a:t> (kg/árbol)</a:t>
                      </a:r>
                      <a:r>
                        <a:rPr lang="es-ES" sz="1200">
                          <a:solidFill>
                            <a:schemeClr val="tx1"/>
                          </a:solidFill>
                          <a:effectLst/>
                        </a:rPr>
                        <a:t> = 2,50 +6,31*Dcnom -14,99*Hnom*Dcnom+ 6,78*Dtnom</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solidFill>
                      <a:schemeClr val="bg1"/>
                    </a:solidFill>
                  </a:tcPr>
                </a:tc>
                <a:tc>
                  <a:txBody>
                    <a:bodyPr/>
                    <a:lstStyle/>
                    <a:p>
                      <a:pPr algn="ctr">
                        <a:lnSpc>
                          <a:spcPct val="150000"/>
                        </a:lnSpc>
                        <a:spcAft>
                          <a:spcPts val="800"/>
                        </a:spcAft>
                      </a:pPr>
                      <a:r>
                        <a:rPr lang="es-ES" sz="1400">
                          <a:solidFill>
                            <a:schemeClr val="tx1"/>
                          </a:solidFill>
                          <a:effectLst/>
                        </a:rPr>
                        <a:t>0,70</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solidFill>
                      <a:schemeClr val="bg1"/>
                    </a:solidFill>
                  </a:tcPr>
                </a:tc>
                <a:tc>
                  <a:txBody>
                    <a:bodyPr/>
                    <a:lstStyle/>
                    <a:p>
                      <a:pPr algn="ctr">
                        <a:lnSpc>
                          <a:spcPct val="150000"/>
                        </a:lnSpc>
                        <a:spcAft>
                          <a:spcPts val="800"/>
                        </a:spcAft>
                      </a:pPr>
                      <a:r>
                        <a:rPr lang="es-ES" sz="1400">
                          <a:solidFill>
                            <a:schemeClr val="tx1"/>
                          </a:solidFill>
                          <a:effectLst/>
                        </a:rPr>
                        <a:t>0,68</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solidFill>
                      <a:schemeClr val="bg1"/>
                    </a:solidFill>
                  </a:tcPr>
                </a:tc>
                <a:tc>
                  <a:txBody>
                    <a:bodyPr/>
                    <a:lstStyle/>
                    <a:p>
                      <a:pPr algn="ctr">
                        <a:lnSpc>
                          <a:spcPct val="150000"/>
                        </a:lnSpc>
                        <a:spcAft>
                          <a:spcPts val="800"/>
                        </a:spcAft>
                      </a:pPr>
                      <a:r>
                        <a:rPr lang="es-ES" sz="1400">
                          <a:solidFill>
                            <a:schemeClr val="tx1"/>
                          </a:solidFill>
                          <a:effectLst/>
                        </a:rPr>
                        <a:t>0,99</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solidFill>
                      <a:schemeClr val="bg1"/>
                    </a:solidFill>
                  </a:tcPr>
                </a:tc>
                <a:tc>
                  <a:txBody>
                    <a:bodyPr/>
                    <a:lstStyle/>
                    <a:p>
                      <a:pPr algn="ctr">
                        <a:lnSpc>
                          <a:spcPct val="150000"/>
                        </a:lnSpc>
                        <a:spcAft>
                          <a:spcPts val="800"/>
                        </a:spcAft>
                      </a:pPr>
                      <a:r>
                        <a:rPr lang="es-ES" sz="1400" dirty="0">
                          <a:solidFill>
                            <a:schemeClr val="tx1"/>
                          </a:solidFill>
                          <a:effectLst/>
                        </a:rPr>
                        <a:t>0,77</a:t>
                      </a:r>
                      <a:endParaRPr lang="es-E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solidFill>
                      <a:schemeClr val="bg1"/>
                    </a:solidFill>
                  </a:tcPr>
                </a:tc>
                <a:extLst>
                  <a:ext uri="{0D108BD9-81ED-4DB2-BD59-A6C34878D82A}">
                    <a16:rowId xmlns:a16="http://schemas.microsoft.com/office/drawing/2014/main" val="3990208112"/>
                  </a:ext>
                </a:extLst>
              </a:tr>
            </a:tbl>
          </a:graphicData>
        </a:graphic>
      </p:graphicFrame>
      <p:graphicFrame>
        <p:nvGraphicFramePr>
          <p:cNvPr id="170006" name="Objeto 5"/>
          <p:cNvGraphicFramePr>
            <a:graphicFrameLocks noChangeAspect="1"/>
          </p:cNvGraphicFramePr>
          <p:nvPr/>
        </p:nvGraphicFramePr>
        <p:xfrm>
          <a:off x="6065838" y="2909888"/>
          <a:ext cx="1857375" cy="598487"/>
        </p:xfrm>
        <a:graphic>
          <a:graphicData uri="http://schemas.openxmlformats.org/presentationml/2006/ole">
            <mc:AlternateContent xmlns:mc="http://schemas.openxmlformats.org/markup-compatibility/2006">
              <mc:Choice xmlns:v="urn:schemas-microsoft-com:vml" Requires="v">
                <p:oleObj spid="_x0000_s170063" name="Ecuación" r:id="rId3" imgW="1168400" imgH="381000" progId="Equation.3">
                  <p:embed/>
                </p:oleObj>
              </mc:Choice>
              <mc:Fallback>
                <p:oleObj name="Ecuación" r:id="rId3" imgW="1168400" imgH="381000" progId="Equation.3">
                  <p:embed/>
                  <p:pic>
                    <p:nvPicPr>
                      <p:cNvPr id="0" name="Objeto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5838" y="2909888"/>
                        <a:ext cx="18573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0007" name="Objeto 6"/>
          <p:cNvGraphicFramePr>
            <a:graphicFrameLocks noChangeAspect="1"/>
          </p:cNvGraphicFramePr>
          <p:nvPr/>
        </p:nvGraphicFramePr>
        <p:xfrm>
          <a:off x="3460750" y="2946400"/>
          <a:ext cx="1828800" cy="525463"/>
        </p:xfrm>
        <a:graphic>
          <a:graphicData uri="http://schemas.openxmlformats.org/presentationml/2006/ole">
            <mc:AlternateContent xmlns:mc="http://schemas.openxmlformats.org/markup-compatibility/2006">
              <mc:Choice xmlns:v="urn:schemas-microsoft-com:vml" Requires="v">
                <p:oleObj spid="_x0000_s170064" name="Ecuación" r:id="rId5" imgW="1320227" imgH="380835" progId="Equation.3">
                  <p:embed/>
                </p:oleObj>
              </mc:Choice>
              <mc:Fallback>
                <p:oleObj name="Ecuación" r:id="rId5" imgW="1320227" imgH="380835" progId="Equation.3">
                  <p:embed/>
                  <p:pic>
                    <p:nvPicPr>
                      <p:cNvPr id="0" name="Objeto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0750" y="2946400"/>
                        <a:ext cx="18288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0008" name="Objeto 7"/>
          <p:cNvGraphicFramePr>
            <a:graphicFrameLocks noChangeAspect="1"/>
          </p:cNvGraphicFramePr>
          <p:nvPr/>
        </p:nvGraphicFramePr>
        <p:xfrm>
          <a:off x="1187450" y="2909888"/>
          <a:ext cx="1674813" cy="511175"/>
        </p:xfrm>
        <a:graphic>
          <a:graphicData uri="http://schemas.openxmlformats.org/presentationml/2006/ole">
            <mc:AlternateContent xmlns:mc="http://schemas.openxmlformats.org/markup-compatibility/2006">
              <mc:Choice xmlns:v="urn:schemas-microsoft-com:vml" Requires="v">
                <p:oleObj spid="_x0000_s170065" name="Ecuación" r:id="rId7" imgW="1257300" imgH="381000" progId="Equation.3">
                  <p:embed/>
                </p:oleObj>
              </mc:Choice>
              <mc:Fallback>
                <p:oleObj name="Ecuación" r:id="rId7" imgW="1257300" imgH="381000" progId="Equation.3">
                  <p:embed/>
                  <p:pic>
                    <p:nvPicPr>
                      <p:cNvPr id="0" name="Objeto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7450" y="2909888"/>
                        <a:ext cx="167481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ítulo 1"/>
          <p:cNvSpPr>
            <a:spLocks noGrp="1"/>
          </p:cNvSpPr>
          <p:nvPr>
            <p:ph type="title"/>
          </p:nvPr>
        </p:nvSpPr>
        <p:spPr>
          <a:xfrm>
            <a:off x="207963" y="123825"/>
            <a:ext cx="8224837" cy="431800"/>
          </a:xfrm>
        </p:spPr>
        <p:txBody>
          <a:bodyPr/>
          <a:lstStyle/>
          <a:p>
            <a:r>
              <a:rPr lang="es-ES" altLang="es-ES" smtClean="0"/>
              <a:t>RESULTADOS</a:t>
            </a:r>
          </a:p>
        </p:txBody>
      </p:sp>
      <p:graphicFrame>
        <p:nvGraphicFramePr>
          <p:cNvPr id="4" name="Marcador de contenido 3"/>
          <p:cNvGraphicFramePr>
            <a:graphicFrameLocks noGrp="1"/>
          </p:cNvGraphicFramePr>
          <p:nvPr>
            <p:ph idx="1"/>
          </p:nvPr>
        </p:nvGraphicFramePr>
        <p:xfrm>
          <a:off x="193675" y="628650"/>
          <a:ext cx="8694738" cy="2588518"/>
        </p:xfrm>
        <a:graphic>
          <a:graphicData uri="http://schemas.openxmlformats.org/drawingml/2006/table">
            <a:tbl>
              <a:tblPr/>
              <a:tblGrid>
                <a:gridCol w="425450">
                  <a:extLst>
                    <a:ext uri="{9D8B030D-6E8A-4147-A177-3AD203B41FA5}">
                      <a16:colId xmlns:a16="http://schemas.microsoft.com/office/drawing/2014/main" val="4226479955"/>
                    </a:ext>
                  </a:extLst>
                </a:gridCol>
                <a:gridCol w="1039813">
                  <a:extLst>
                    <a:ext uri="{9D8B030D-6E8A-4147-A177-3AD203B41FA5}">
                      <a16:colId xmlns:a16="http://schemas.microsoft.com/office/drawing/2014/main" val="2892748973"/>
                    </a:ext>
                  </a:extLst>
                </a:gridCol>
                <a:gridCol w="1041400">
                  <a:extLst>
                    <a:ext uri="{9D8B030D-6E8A-4147-A177-3AD203B41FA5}">
                      <a16:colId xmlns:a16="http://schemas.microsoft.com/office/drawing/2014/main" val="3743454805"/>
                    </a:ext>
                  </a:extLst>
                </a:gridCol>
                <a:gridCol w="1039812">
                  <a:extLst>
                    <a:ext uri="{9D8B030D-6E8A-4147-A177-3AD203B41FA5}">
                      <a16:colId xmlns:a16="http://schemas.microsoft.com/office/drawing/2014/main" val="3004568520"/>
                    </a:ext>
                  </a:extLst>
                </a:gridCol>
                <a:gridCol w="1039813">
                  <a:extLst>
                    <a:ext uri="{9D8B030D-6E8A-4147-A177-3AD203B41FA5}">
                      <a16:colId xmlns:a16="http://schemas.microsoft.com/office/drawing/2014/main" val="99454751"/>
                    </a:ext>
                  </a:extLst>
                </a:gridCol>
                <a:gridCol w="1039812">
                  <a:extLst>
                    <a:ext uri="{9D8B030D-6E8A-4147-A177-3AD203B41FA5}">
                      <a16:colId xmlns:a16="http://schemas.microsoft.com/office/drawing/2014/main" val="3346374415"/>
                    </a:ext>
                  </a:extLst>
                </a:gridCol>
                <a:gridCol w="1039813">
                  <a:extLst>
                    <a:ext uri="{9D8B030D-6E8A-4147-A177-3AD203B41FA5}">
                      <a16:colId xmlns:a16="http://schemas.microsoft.com/office/drawing/2014/main" val="2724281599"/>
                    </a:ext>
                  </a:extLst>
                </a:gridCol>
                <a:gridCol w="1039812">
                  <a:extLst>
                    <a:ext uri="{9D8B030D-6E8A-4147-A177-3AD203B41FA5}">
                      <a16:colId xmlns:a16="http://schemas.microsoft.com/office/drawing/2014/main" val="1713141374"/>
                    </a:ext>
                  </a:extLst>
                </a:gridCol>
                <a:gridCol w="989013">
                  <a:extLst>
                    <a:ext uri="{9D8B030D-6E8A-4147-A177-3AD203B41FA5}">
                      <a16:colId xmlns:a16="http://schemas.microsoft.com/office/drawing/2014/main" val="2259455942"/>
                    </a:ext>
                  </a:extLst>
                </a:gridCol>
              </a:tblGrid>
              <a:tr h="274638">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100" b="0" i="0" u="none" strike="noStrike" cap="none" normalizeH="0" baseline="0" smtClean="0">
                          <a:ln>
                            <a:noFill/>
                          </a:ln>
                          <a:solidFill>
                            <a:srgbClr val="000000"/>
                          </a:solidFill>
                          <a:effectLst/>
                          <a:latin typeface="Century Gothic" panose="020B0502020202020204" pitchFamily="34" charset="0"/>
                          <a:cs typeface="Droid Sans Fallback" charset="0"/>
                        </a:rPr>
                        <a:t>Hojas</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 N</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 C</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 H</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%S</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 Cenizas</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 Volátiles</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 Carbono fijo</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PCS (MJ/kg)</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721851770"/>
                  </a:ext>
                </a:extLst>
              </a:tr>
              <a:tr h="274638">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0,51±0,065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44,97±0,40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4,58±0,057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0,42±0,310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3,70±0,04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82,92±2,04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13,38±2,00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18,64±0,56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3664786373"/>
                  </a:ext>
                </a:extLst>
              </a:tr>
              <a:tr h="274638">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10</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0,80±0,018 b</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45,00±0,21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4,60±0,051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0,16±0,050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4,95±0,07 b</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84,21±0,58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10,84±0,56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18,54±0,64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728927703"/>
                  </a:ext>
                </a:extLst>
              </a:tr>
              <a:tr h="274638">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20</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0,88±0,031 c</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44,86±0,32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4,54±0,065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0,09±0,018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5,19±0,11 c</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79,48±2,66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15,33±2,67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tabLst>
                          <a:tab pos="557213" algn="l"/>
                        </a:tabLst>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tabLst>
                          <a:tab pos="557213" algn="l"/>
                        </a:tabLst>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tabLst>
                          <a:tab pos="557213" algn="l"/>
                        </a:tabLst>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tabLst>
                          <a:tab pos="557213" algn="l"/>
                        </a:tabLst>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tabLst>
                          <a:tab pos="557213" algn="l"/>
                        </a:tabLst>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tabLst>
                          <a:tab pos="557213" algn="l"/>
                        </a:tabLst>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tabLst>
                          <a:tab pos="557213" algn="l"/>
                        </a:tabLst>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tabLst>
                          <a:tab pos="557213" algn="l"/>
                        </a:tabLst>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tabLst>
                          <a:tab pos="557213" algn="l"/>
                        </a:tabLst>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tab pos="557213" algn="l"/>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18,46±0,42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2037656391"/>
                  </a:ext>
                </a:extLst>
              </a:tr>
              <a:tr h="274638">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30</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1,15±0,045 d</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44,96±0,35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4,54±0,091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0,06±0,015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6,17±0,14 d</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78,85±0,53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14,97±0,39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18,31±0,29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2281056888"/>
                  </a:ext>
                </a:extLst>
              </a:tr>
              <a:tr h="274638">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40</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1,28±0,033 e</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44,83±0,81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4,55±0,091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0,06±0,011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6,50±0,06 e</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85,27±9,42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8,23±9,48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18,61±0,27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793471184"/>
                  </a:ext>
                </a:extLst>
              </a:tr>
              <a:tr h="274638">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50</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1,62±0,039 f</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44,61±0,51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4,44±0,036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0,06±0,005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7,30±0,07 f</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76,27±3,90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16,44±3,92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18,56±0,34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49678485"/>
                  </a:ext>
                </a:extLst>
              </a:tr>
              <a:tr h="274638">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100</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2,51±0,017 g</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45,46±0,29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4,38±0,105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0,07±0,016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10,37±0,17 g</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75,75±0,07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13,88±0,22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18,68±0,07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2115899506"/>
                  </a:ext>
                </a:extLst>
              </a:tr>
              <a:tr h="274638">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Total</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1,25±0,622 h</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44,95±0,48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4,52±0,101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0,13±0,164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6,31±2,03 h</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80,39±4,91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13,30±4,36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18,54±0,36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2394649292"/>
                  </a:ext>
                </a:extLst>
              </a:tr>
            </a:tbl>
          </a:graphicData>
        </a:graphic>
      </p:graphicFrame>
      <p:sp>
        <p:nvSpPr>
          <p:cNvPr id="6" name="Rectángulo redondeado 5"/>
          <p:cNvSpPr>
            <a:spLocks noChangeArrowheads="1"/>
          </p:cNvSpPr>
          <p:nvPr/>
        </p:nvSpPr>
        <p:spPr bwMode="auto">
          <a:xfrm>
            <a:off x="611188" y="555625"/>
            <a:ext cx="1081087" cy="2808288"/>
          </a:xfrm>
          <a:prstGeom prst="roundRect">
            <a:avLst>
              <a:gd name="adj" fmla="val 16667"/>
            </a:avLst>
          </a:prstGeom>
          <a:noFill/>
          <a:ln w="2857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buClr>
                <a:srgbClr val="000000"/>
              </a:buClr>
              <a:buSzPct val="100000"/>
              <a:buFont typeface="Times New Roman" panose="02020603050405020304" pitchFamily="18" charset="0"/>
              <a:buNone/>
            </a:pPr>
            <a:endParaRPr lang="es-ES" altLang="es-ES"/>
          </a:p>
        </p:txBody>
      </p:sp>
      <p:graphicFrame>
        <p:nvGraphicFramePr>
          <p:cNvPr id="7" name="Gráfico 6"/>
          <p:cNvGraphicFramePr>
            <a:graphicFrameLocks/>
          </p:cNvGraphicFramePr>
          <p:nvPr/>
        </p:nvGraphicFramePr>
        <p:xfrm>
          <a:off x="2033988" y="1564432"/>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foto_3gi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38" y="522288"/>
            <a:ext cx="213677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4"/>
          <p:cNvSpPr txBox="1">
            <a:spLocks noChangeArrowheads="1"/>
          </p:cNvSpPr>
          <p:nvPr/>
        </p:nvSpPr>
        <p:spPr bwMode="auto">
          <a:xfrm>
            <a:off x="323850" y="133350"/>
            <a:ext cx="4537075" cy="346075"/>
          </a:xfrm>
          <a:prstGeom prst="rect">
            <a:avLst/>
          </a:prstGeom>
          <a:noFill/>
          <a:ln w="9525">
            <a:noFill/>
            <a:miter lim="800000"/>
            <a:headEnd/>
            <a:tailEnd/>
          </a:ln>
          <a:effectLst/>
        </p:spPr>
        <p:txBody>
          <a:bodyPr lIns="68601" tIns="34301" rIns="68601" bIns="34301">
            <a:spAutoFit/>
          </a:bodyPr>
          <a:lstStyle/>
          <a:p>
            <a:pPr defTabSz="685983" eaLnBrk="1" hangingPunct="1">
              <a:defRPr/>
            </a:pPr>
            <a:r>
              <a:rPr lang="de-DE" b="1" dirty="0">
                <a:solidFill>
                  <a:schemeClr val="tx1"/>
                </a:solidFill>
                <a:cs typeface="Arial" pitchFamily="34" charset="0"/>
              </a:rPr>
              <a:t>Utilización de hielo carbónico</a:t>
            </a:r>
            <a:endParaRPr lang="es-ES" sz="1350" dirty="0">
              <a:solidFill>
                <a:schemeClr val="tx1"/>
              </a:solidFill>
              <a:cs typeface="Arial" pitchFamily="34" charset="0"/>
            </a:endParaRPr>
          </a:p>
        </p:txBody>
      </p:sp>
      <p:pic>
        <p:nvPicPr>
          <p:cNvPr id="2662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038" y="493713"/>
            <a:ext cx="2179637"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3" descr="Figura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700" y="2081213"/>
            <a:ext cx="3495675"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4" descr="Figura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2420938"/>
            <a:ext cx="298450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ítulo 1"/>
          <p:cNvSpPr>
            <a:spLocks noGrp="1"/>
          </p:cNvSpPr>
          <p:nvPr>
            <p:ph type="title"/>
          </p:nvPr>
        </p:nvSpPr>
        <p:spPr>
          <a:xfrm>
            <a:off x="207963" y="123825"/>
            <a:ext cx="8224837" cy="431800"/>
          </a:xfrm>
        </p:spPr>
        <p:txBody>
          <a:bodyPr/>
          <a:lstStyle/>
          <a:p>
            <a:r>
              <a:rPr lang="es-ES" altLang="es-ES" smtClean="0"/>
              <a:t>RESULTADOS</a:t>
            </a:r>
          </a:p>
        </p:txBody>
      </p:sp>
      <p:graphicFrame>
        <p:nvGraphicFramePr>
          <p:cNvPr id="4" name="Marcador de contenido 3"/>
          <p:cNvGraphicFramePr>
            <a:graphicFrameLocks noGrp="1"/>
          </p:cNvGraphicFramePr>
          <p:nvPr>
            <p:ph idx="1"/>
          </p:nvPr>
        </p:nvGraphicFramePr>
        <p:xfrm>
          <a:off x="193675" y="628650"/>
          <a:ext cx="8694738" cy="2588518"/>
        </p:xfrm>
        <a:graphic>
          <a:graphicData uri="http://schemas.openxmlformats.org/drawingml/2006/table">
            <a:tbl>
              <a:tblPr/>
              <a:tblGrid>
                <a:gridCol w="425450">
                  <a:extLst>
                    <a:ext uri="{9D8B030D-6E8A-4147-A177-3AD203B41FA5}">
                      <a16:colId xmlns:a16="http://schemas.microsoft.com/office/drawing/2014/main" val="3087859282"/>
                    </a:ext>
                  </a:extLst>
                </a:gridCol>
                <a:gridCol w="1039813">
                  <a:extLst>
                    <a:ext uri="{9D8B030D-6E8A-4147-A177-3AD203B41FA5}">
                      <a16:colId xmlns:a16="http://schemas.microsoft.com/office/drawing/2014/main" val="469270930"/>
                    </a:ext>
                  </a:extLst>
                </a:gridCol>
                <a:gridCol w="1041400">
                  <a:extLst>
                    <a:ext uri="{9D8B030D-6E8A-4147-A177-3AD203B41FA5}">
                      <a16:colId xmlns:a16="http://schemas.microsoft.com/office/drawing/2014/main" val="2990505200"/>
                    </a:ext>
                  </a:extLst>
                </a:gridCol>
                <a:gridCol w="1039812">
                  <a:extLst>
                    <a:ext uri="{9D8B030D-6E8A-4147-A177-3AD203B41FA5}">
                      <a16:colId xmlns:a16="http://schemas.microsoft.com/office/drawing/2014/main" val="1406421260"/>
                    </a:ext>
                  </a:extLst>
                </a:gridCol>
                <a:gridCol w="1039813">
                  <a:extLst>
                    <a:ext uri="{9D8B030D-6E8A-4147-A177-3AD203B41FA5}">
                      <a16:colId xmlns:a16="http://schemas.microsoft.com/office/drawing/2014/main" val="4244464114"/>
                    </a:ext>
                  </a:extLst>
                </a:gridCol>
                <a:gridCol w="1039812">
                  <a:extLst>
                    <a:ext uri="{9D8B030D-6E8A-4147-A177-3AD203B41FA5}">
                      <a16:colId xmlns:a16="http://schemas.microsoft.com/office/drawing/2014/main" val="2782262052"/>
                    </a:ext>
                  </a:extLst>
                </a:gridCol>
                <a:gridCol w="1039813">
                  <a:extLst>
                    <a:ext uri="{9D8B030D-6E8A-4147-A177-3AD203B41FA5}">
                      <a16:colId xmlns:a16="http://schemas.microsoft.com/office/drawing/2014/main" val="450286116"/>
                    </a:ext>
                  </a:extLst>
                </a:gridCol>
                <a:gridCol w="1039812">
                  <a:extLst>
                    <a:ext uri="{9D8B030D-6E8A-4147-A177-3AD203B41FA5}">
                      <a16:colId xmlns:a16="http://schemas.microsoft.com/office/drawing/2014/main" val="3098003688"/>
                    </a:ext>
                  </a:extLst>
                </a:gridCol>
                <a:gridCol w="989013">
                  <a:extLst>
                    <a:ext uri="{9D8B030D-6E8A-4147-A177-3AD203B41FA5}">
                      <a16:colId xmlns:a16="http://schemas.microsoft.com/office/drawing/2014/main" val="2137848256"/>
                    </a:ext>
                  </a:extLst>
                </a:gridCol>
              </a:tblGrid>
              <a:tr h="274638">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100" b="0" i="0" u="none" strike="noStrike" cap="none" normalizeH="0" baseline="0" smtClean="0">
                          <a:ln>
                            <a:noFill/>
                          </a:ln>
                          <a:solidFill>
                            <a:srgbClr val="000000"/>
                          </a:solidFill>
                          <a:effectLst/>
                          <a:latin typeface="Century Gothic" panose="020B0502020202020204" pitchFamily="34" charset="0"/>
                          <a:cs typeface="Droid Sans Fallback" charset="0"/>
                        </a:rPr>
                        <a:t>Hojas</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 N</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 C</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 H</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%S</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 Cenizas</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 Volátiles</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 Carbono fijo</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PCS (MJ/kg)</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896950374"/>
                  </a:ext>
                </a:extLst>
              </a:tr>
              <a:tr h="274638">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0,51±0,065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44,97±0,40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4,58±0,057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0,42±0,310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3,70±0,04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82,92±2,04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13,38±2,00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18,64±0,56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2510776009"/>
                  </a:ext>
                </a:extLst>
              </a:tr>
              <a:tr h="274638">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10</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0,80±0,018 b</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45,00±0,21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4,60±0,051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0,16±0,050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4,95±0,07 b</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84,21±0,58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10,84±0,56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18,54±0,64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3763451034"/>
                  </a:ext>
                </a:extLst>
              </a:tr>
              <a:tr h="274638">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20</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0,88±0,031 c</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44,86±0,32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4,54±0,065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0,09±0,018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5,19±0,11 c</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79,48±2,66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15,33±2,67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tabLst>
                          <a:tab pos="557213" algn="l"/>
                        </a:tabLst>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tabLst>
                          <a:tab pos="557213" algn="l"/>
                        </a:tabLst>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tabLst>
                          <a:tab pos="557213" algn="l"/>
                        </a:tabLst>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tabLst>
                          <a:tab pos="557213" algn="l"/>
                        </a:tabLst>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tabLst>
                          <a:tab pos="557213" algn="l"/>
                        </a:tabLst>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tabLst>
                          <a:tab pos="557213" algn="l"/>
                        </a:tabLst>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tabLst>
                          <a:tab pos="557213" algn="l"/>
                        </a:tabLst>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tabLst>
                          <a:tab pos="557213" algn="l"/>
                        </a:tabLst>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tabLst>
                          <a:tab pos="557213" algn="l"/>
                        </a:tabLst>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tab pos="557213" algn="l"/>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18,46±0,42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2012675788"/>
                  </a:ext>
                </a:extLst>
              </a:tr>
              <a:tr h="274638">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30</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1,15±0,045 d</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44,96±0,35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4,54±0,091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0,06±0,015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6,17±0,14 d</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78,85±0,53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14,97±0,39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18,31±0,29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3723946607"/>
                  </a:ext>
                </a:extLst>
              </a:tr>
              <a:tr h="274638">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40</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1,28±0,033 e</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44,83±0,81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4,55±0,091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0,06±0,011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6,50±0,06 e</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85,27±9,42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8,23±9,48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18,61±0,27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3949995432"/>
                  </a:ext>
                </a:extLst>
              </a:tr>
              <a:tr h="274638">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50</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1,62±0,039 f</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44,61±0,51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4,44±0,036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0,06±0,005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7,30±0,07 f</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76,27±3,90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16,44±3,92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18,56±0,34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976462417"/>
                  </a:ext>
                </a:extLst>
              </a:tr>
              <a:tr h="274638">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100</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2,51±0,017 g</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45,46±0,29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4,38±0,105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0,07±0,016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10,37±0,17 g</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75,75±0,07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13,88±0,22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18,68±0,07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246008275"/>
                  </a:ext>
                </a:extLst>
              </a:tr>
              <a:tr h="274638">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Total</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1,25±0,622 h</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44,95±0,48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4,52±0,101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0,13±0,164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6,31±2,03 h</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80,39±4,91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13,30±4,36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ts val="50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1pPr>
                      <a:lvl2pPr marL="457200">
                        <a:spcBef>
                          <a:spcPts val="45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2pPr>
                      <a:lvl3pPr marL="914400">
                        <a:spcBef>
                          <a:spcPts val="40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3pPr>
                      <a:lvl4pPr marL="13716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4pPr>
                      <a:lvl5pPr marL="1828800">
                        <a:spcBef>
                          <a:spcPts val="350"/>
                        </a:spcBef>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5pPr>
                      <a:lvl6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6pPr>
                      <a:lvl7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7pPr>
                      <a:lvl8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8pPr>
                      <a:lvl9pPr indent="-228600" eaLnBrk="0" fontAlgn="base" hangingPunct="0">
                        <a:spcBef>
                          <a:spcPts val="350"/>
                        </a:spcBef>
                        <a:spcAft>
                          <a:spcPct val="0"/>
                        </a:spcAft>
                        <a:buClr>
                          <a:srgbClr val="000000"/>
                        </a:buClr>
                        <a:buSzPct val="100000"/>
                        <a:buFont typeface="Times New Roman" panose="02020603050405020304" pitchFamily="18" charset="0"/>
                        <a:defRPr sz="1200">
                          <a:solidFill>
                            <a:srgbClr val="000000"/>
                          </a:solidFill>
                          <a:latin typeface="Century Gothic" panose="020B0502020202020204" pitchFamily="34" charset="0"/>
                          <a:cs typeface="Droid Sans Fallback"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s-ES" altLang="es-ES" sz="1200" b="0" i="0" u="none" strike="noStrike" cap="none" normalizeH="0" baseline="0" smtClean="0">
                          <a:ln>
                            <a:noFill/>
                          </a:ln>
                          <a:solidFill>
                            <a:srgbClr val="000000"/>
                          </a:solidFill>
                          <a:effectLst/>
                          <a:latin typeface="Century Gothic" panose="020B0502020202020204" pitchFamily="34" charset="0"/>
                          <a:cs typeface="Droid Sans Fallback" charset="0"/>
                        </a:rPr>
                        <a:t>18,54±0,36 a</a:t>
                      </a:r>
                      <a:endParaRPr kumimoji="0" lang="es-ES" altLang="es-ES" sz="20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3498713316"/>
                  </a:ext>
                </a:extLst>
              </a:tr>
            </a:tbl>
          </a:graphicData>
        </a:graphic>
      </p:graphicFrame>
      <p:graphicFrame>
        <p:nvGraphicFramePr>
          <p:cNvPr id="5" name="Gráfico 4"/>
          <p:cNvGraphicFramePr/>
          <p:nvPr/>
        </p:nvGraphicFramePr>
        <p:xfrm>
          <a:off x="35945" y="1348408"/>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ángulo redondeado 5"/>
          <p:cNvSpPr>
            <a:spLocks noChangeArrowheads="1"/>
          </p:cNvSpPr>
          <p:nvPr/>
        </p:nvSpPr>
        <p:spPr bwMode="auto">
          <a:xfrm>
            <a:off x="4787900" y="555625"/>
            <a:ext cx="1079500" cy="2808288"/>
          </a:xfrm>
          <a:prstGeom prst="roundRect">
            <a:avLst>
              <a:gd name="adj" fmla="val 16667"/>
            </a:avLst>
          </a:prstGeom>
          <a:noFill/>
          <a:ln w="2857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buClr>
                <a:srgbClr val="000000"/>
              </a:buClr>
              <a:buSzPct val="100000"/>
              <a:buFont typeface="Times New Roman" panose="02020603050405020304" pitchFamily="18" charset="0"/>
              <a:buNone/>
            </a:pPr>
            <a:endParaRPr lang="es-ES" altLang="es-E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ítulo 1"/>
          <p:cNvSpPr>
            <a:spLocks noGrp="1"/>
          </p:cNvSpPr>
          <p:nvPr>
            <p:ph type="title"/>
          </p:nvPr>
        </p:nvSpPr>
        <p:spPr/>
        <p:txBody>
          <a:bodyPr/>
          <a:lstStyle/>
          <a:p>
            <a:endParaRPr lang="es-ES" altLang="es-ES" smtClean="0"/>
          </a:p>
        </p:txBody>
      </p:sp>
      <p:graphicFrame>
        <p:nvGraphicFramePr>
          <p:cNvPr id="4" name="Marcador de contenido 3"/>
          <p:cNvGraphicFramePr>
            <a:graphicFrameLocks noGrp="1"/>
          </p:cNvGraphicFramePr>
          <p:nvPr>
            <p:ph idx="1"/>
          </p:nvPr>
        </p:nvGraphicFramePr>
        <p:xfrm>
          <a:off x="179388" y="1563688"/>
          <a:ext cx="8578850" cy="1468436"/>
        </p:xfrm>
        <a:graphic>
          <a:graphicData uri="http://schemas.openxmlformats.org/drawingml/2006/table">
            <a:tbl>
              <a:tblPr firstRow="1" firstCol="1" bandRow="1">
                <a:tableStyleId>{5C22544A-7EE6-4342-B048-85BDC9FD1C3A}</a:tableStyleId>
              </a:tblPr>
              <a:tblGrid>
                <a:gridCol w="427100">
                  <a:extLst>
                    <a:ext uri="{9D8B030D-6E8A-4147-A177-3AD203B41FA5}">
                      <a16:colId xmlns:a16="http://schemas.microsoft.com/office/drawing/2014/main" val="291447"/>
                    </a:ext>
                  </a:extLst>
                </a:gridCol>
                <a:gridCol w="4284228">
                  <a:extLst>
                    <a:ext uri="{9D8B030D-6E8A-4147-A177-3AD203B41FA5}">
                      <a16:colId xmlns:a16="http://schemas.microsoft.com/office/drawing/2014/main" val="3238728937"/>
                    </a:ext>
                  </a:extLst>
                </a:gridCol>
                <a:gridCol w="537654">
                  <a:extLst>
                    <a:ext uri="{9D8B030D-6E8A-4147-A177-3AD203B41FA5}">
                      <a16:colId xmlns:a16="http://schemas.microsoft.com/office/drawing/2014/main" val="3917422394"/>
                    </a:ext>
                  </a:extLst>
                </a:gridCol>
                <a:gridCol w="537654">
                  <a:extLst>
                    <a:ext uri="{9D8B030D-6E8A-4147-A177-3AD203B41FA5}">
                      <a16:colId xmlns:a16="http://schemas.microsoft.com/office/drawing/2014/main" val="1361120451"/>
                    </a:ext>
                  </a:extLst>
                </a:gridCol>
                <a:gridCol w="806955">
                  <a:extLst>
                    <a:ext uri="{9D8B030D-6E8A-4147-A177-3AD203B41FA5}">
                      <a16:colId xmlns:a16="http://schemas.microsoft.com/office/drawing/2014/main" val="663337984"/>
                    </a:ext>
                  </a:extLst>
                </a:gridCol>
                <a:gridCol w="672777">
                  <a:extLst>
                    <a:ext uri="{9D8B030D-6E8A-4147-A177-3AD203B41FA5}">
                      <a16:colId xmlns:a16="http://schemas.microsoft.com/office/drawing/2014/main" val="867865252"/>
                    </a:ext>
                  </a:extLst>
                </a:gridCol>
                <a:gridCol w="672777">
                  <a:extLst>
                    <a:ext uri="{9D8B030D-6E8A-4147-A177-3AD203B41FA5}">
                      <a16:colId xmlns:a16="http://schemas.microsoft.com/office/drawing/2014/main" val="2969605020"/>
                    </a:ext>
                  </a:extLst>
                </a:gridCol>
                <a:gridCol w="639705">
                  <a:extLst>
                    <a:ext uri="{9D8B030D-6E8A-4147-A177-3AD203B41FA5}">
                      <a16:colId xmlns:a16="http://schemas.microsoft.com/office/drawing/2014/main" val="2508001797"/>
                    </a:ext>
                  </a:extLst>
                </a:gridCol>
              </a:tblGrid>
              <a:tr h="326333">
                <a:tc>
                  <a:txBody>
                    <a:bodyPr/>
                    <a:lstStyle/>
                    <a:p>
                      <a:pPr algn="just">
                        <a:lnSpc>
                          <a:spcPct val="107000"/>
                        </a:lnSpc>
                        <a:spcAft>
                          <a:spcPts val="800"/>
                        </a:spcAft>
                      </a:pPr>
                      <a:endParaRPr lang="es-E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tc>
                  <a:txBody>
                    <a:bodyPr/>
                    <a:lstStyle/>
                    <a:p>
                      <a:pPr algn="just">
                        <a:lnSpc>
                          <a:spcPct val="107000"/>
                        </a:lnSpc>
                        <a:spcAft>
                          <a:spcPts val="800"/>
                        </a:spcAft>
                      </a:pPr>
                      <a:r>
                        <a:rPr lang="es-ES" sz="1600">
                          <a:solidFill>
                            <a:schemeClr val="tx1"/>
                          </a:solidFill>
                          <a:effectLst/>
                        </a:rPr>
                        <a:t>Modelo de regresión</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tc>
                  <a:txBody>
                    <a:bodyPr/>
                    <a:lstStyle/>
                    <a:p>
                      <a:pPr algn="just">
                        <a:lnSpc>
                          <a:spcPct val="107000"/>
                        </a:lnSpc>
                        <a:spcAft>
                          <a:spcPts val="800"/>
                        </a:spcAft>
                      </a:pPr>
                      <a:r>
                        <a:rPr lang="es-ES" sz="1600">
                          <a:solidFill>
                            <a:schemeClr val="tx1"/>
                          </a:solidFill>
                          <a:effectLst/>
                        </a:rPr>
                        <a:t>r</a:t>
                      </a:r>
                      <a:r>
                        <a:rPr lang="es-ES" sz="1600" baseline="30000">
                          <a:solidFill>
                            <a:schemeClr val="tx1"/>
                          </a:solidFill>
                          <a:effectLst/>
                        </a:rPr>
                        <a:t>2</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tc>
                  <a:txBody>
                    <a:bodyPr/>
                    <a:lstStyle/>
                    <a:p>
                      <a:pPr algn="just">
                        <a:lnSpc>
                          <a:spcPct val="107000"/>
                        </a:lnSpc>
                        <a:spcAft>
                          <a:spcPts val="800"/>
                        </a:spcAft>
                      </a:pPr>
                      <a:r>
                        <a:rPr lang="es-ES" sz="1600">
                          <a:solidFill>
                            <a:schemeClr val="tx1"/>
                          </a:solidFill>
                          <a:effectLst/>
                        </a:rPr>
                        <a:t>r</a:t>
                      </a:r>
                      <a:r>
                        <a:rPr lang="es-ES" sz="1600" baseline="30000">
                          <a:solidFill>
                            <a:schemeClr val="tx1"/>
                          </a:solidFill>
                          <a:effectLst/>
                        </a:rPr>
                        <a:t>2</a:t>
                      </a:r>
                      <a:r>
                        <a:rPr lang="es-ES" sz="1600" baseline="-25000">
                          <a:solidFill>
                            <a:schemeClr val="tx1"/>
                          </a:solidFill>
                          <a:effectLst/>
                        </a:rPr>
                        <a:t>aj</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tc>
                  <a:txBody>
                    <a:bodyPr/>
                    <a:lstStyle/>
                    <a:p>
                      <a:pPr algn="just">
                        <a:lnSpc>
                          <a:spcPct val="107000"/>
                        </a:lnSpc>
                        <a:spcAft>
                          <a:spcPts val="800"/>
                        </a:spcAft>
                      </a:pPr>
                      <a:r>
                        <a:rPr lang="es-ES" sz="1600">
                          <a:solidFill>
                            <a:schemeClr val="tx1"/>
                          </a:solidFill>
                          <a:effectLst/>
                        </a:rPr>
                        <a:t>RMS</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tc>
                  <a:txBody>
                    <a:bodyPr/>
                    <a:lstStyle/>
                    <a:p>
                      <a:pPr algn="just">
                        <a:lnSpc>
                          <a:spcPct val="107000"/>
                        </a:lnSpc>
                        <a:spcAft>
                          <a:spcPts val="800"/>
                        </a:spcAft>
                      </a:pPr>
                      <a:r>
                        <a:rPr lang="es-ES" sz="1600">
                          <a:solidFill>
                            <a:schemeClr val="tx1"/>
                          </a:solidFill>
                          <a:effectLst/>
                        </a:rPr>
                        <a:t>MAE</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tc>
                  <a:txBody>
                    <a:bodyPr/>
                    <a:lstStyle/>
                    <a:p>
                      <a:pPr algn="just">
                        <a:lnSpc>
                          <a:spcPct val="107000"/>
                        </a:lnSpc>
                        <a:spcAft>
                          <a:spcPts val="800"/>
                        </a:spcAft>
                      </a:pPr>
                      <a:r>
                        <a:rPr lang="es-ES" sz="1600">
                          <a:solidFill>
                            <a:schemeClr val="tx1"/>
                          </a:solidFill>
                          <a:effectLst/>
                        </a:rPr>
                        <a:t>AIC</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tc>
                  <a:txBody>
                    <a:bodyPr/>
                    <a:lstStyle/>
                    <a:p>
                      <a:pPr algn="just">
                        <a:lnSpc>
                          <a:spcPct val="107000"/>
                        </a:lnSpc>
                        <a:spcAft>
                          <a:spcPts val="800"/>
                        </a:spcAft>
                      </a:pPr>
                      <a:r>
                        <a:rPr lang="es-ES" sz="1600">
                          <a:solidFill>
                            <a:schemeClr val="tx1"/>
                          </a:solidFill>
                          <a:effectLst/>
                        </a:rPr>
                        <a:t>BIC</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extLst>
                  <a:ext uri="{0D108BD9-81ED-4DB2-BD59-A6C34878D82A}">
                    <a16:rowId xmlns:a16="http://schemas.microsoft.com/office/drawing/2014/main" val="2912702816"/>
                  </a:ext>
                </a:extLst>
              </a:tr>
              <a:tr h="456841">
                <a:tc>
                  <a:txBody>
                    <a:bodyPr/>
                    <a:lstStyle/>
                    <a:p>
                      <a:pPr algn="just">
                        <a:lnSpc>
                          <a:spcPct val="107000"/>
                        </a:lnSpc>
                        <a:spcAft>
                          <a:spcPts val="0"/>
                        </a:spcAft>
                      </a:pPr>
                      <a:endParaRPr lang="es-E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tc>
                  <a:txBody>
                    <a:bodyPr/>
                    <a:lstStyle/>
                    <a:p>
                      <a:pPr>
                        <a:lnSpc>
                          <a:spcPct val="107000"/>
                        </a:lnSpc>
                        <a:spcAft>
                          <a:spcPts val="0"/>
                        </a:spcAft>
                      </a:pPr>
                      <a:r>
                        <a:rPr lang="es-ES" sz="1400">
                          <a:solidFill>
                            <a:schemeClr val="tx1"/>
                          </a:solidFill>
                          <a:effectLst/>
                        </a:rPr>
                        <a:t>PCS = 2,41181 + 0,358645*C (%)</a:t>
                      </a:r>
                      <a:endParaRPr lang="es-ES" sz="2000">
                        <a:solidFill>
                          <a:schemeClr val="tx1"/>
                        </a:solidFill>
                        <a:effectLst/>
                      </a:endParaRPr>
                    </a:p>
                    <a:p>
                      <a:pPr>
                        <a:lnSpc>
                          <a:spcPct val="107000"/>
                        </a:lnSpc>
                        <a:spcAft>
                          <a:spcPts val="0"/>
                        </a:spcAft>
                      </a:pPr>
                      <a:r>
                        <a:rPr lang="es-ES" sz="1400">
                          <a:solidFill>
                            <a:schemeClr val="tx1"/>
                          </a:solidFill>
                          <a:effectLst/>
                        </a:rPr>
                        <a:t> </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tc>
                  <a:txBody>
                    <a:bodyPr/>
                    <a:lstStyle/>
                    <a:p>
                      <a:pPr algn="just">
                        <a:lnSpc>
                          <a:spcPct val="107000"/>
                        </a:lnSpc>
                        <a:spcAft>
                          <a:spcPts val="0"/>
                        </a:spcAft>
                      </a:pPr>
                      <a:r>
                        <a:rPr lang="es-ES" sz="1400">
                          <a:solidFill>
                            <a:schemeClr val="tx1"/>
                          </a:solidFill>
                          <a:effectLst/>
                        </a:rPr>
                        <a:t>0,81</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tc>
                  <a:txBody>
                    <a:bodyPr/>
                    <a:lstStyle/>
                    <a:p>
                      <a:pPr algn="just">
                        <a:lnSpc>
                          <a:spcPct val="107000"/>
                        </a:lnSpc>
                        <a:spcAft>
                          <a:spcPts val="0"/>
                        </a:spcAft>
                      </a:pPr>
                      <a:r>
                        <a:rPr lang="es-ES" sz="1400">
                          <a:solidFill>
                            <a:schemeClr val="tx1"/>
                          </a:solidFill>
                          <a:effectLst/>
                        </a:rPr>
                        <a:t>0,70</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tc>
                  <a:txBody>
                    <a:bodyPr/>
                    <a:lstStyle/>
                    <a:p>
                      <a:pPr algn="just">
                        <a:lnSpc>
                          <a:spcPct val="107000"/>
                        </a:lnSpc>
                        <a:spcAft>
                          <a:spcPts val="0"/>
                        </a:spcAft>
                      </a:pPr>
                      <a:r>
                        <a:rPr lang="es-ES" sz="1400">
                          <a:solidFill>
                            <a:schemeClr val="tx1"/>
                          </a:solidFill>
                          <a:effectLst/>
                        </a:rPr>
                        <a:t>109,07</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tc>
                  <a:txBody>
                    <a:bodyPr/>
                    <a:lstStyle/>
                    <a:p>
                      <a:pPr algn="just">
                        <a:lnSpc>
                          <a:spcPct val="107000"/>
                        </a:lnSpc>
                        <a:spcAft>
                          <a:spcPts val="0"/>
                        </a:spcAft>
                      </a:pPr>
                      <a:r>
                        <a:rPr lang="es-ES" sz="1400">
                          <a:solidFill>
                            <a:schemeClr val="tx1"/>
                          </a:solidFill>
                          <a:effectLst/>
                        </a:rPr>
                        <a:t>64,02</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tc>
                  <a:txBody>
                    <a:bodyPr/>
                    <a:lstStyle/>
                    <a:p>
                      <a:pPr algn="just">
                        <a:lnSpc>
                          <a:spcPct val="107000"/>
                        </a:lnSpc>
                        <a:spcAft>
                          <a:spcPts val="0"/>
                        </a:spcAft>
                      </a:pPr>
                      <a:r>
                        <a:rPr lang="es-ES" sz="1400">
                          <a:solidFill>
                            <a:schemeClr val="tx1"/>
                          </a:solidFill>
                          <a:effectLst/>
                        </a:rPr>
                        <a:t>9,70</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tc>
                  <a:txBody>
                    <a:bodyPr/>
                    <a:lstStyle/>
                    <a:p>
                      <a:pPr algn="just">
                        <a:lnSpc>
                          <a:spcPct val="107000"/>
                        </a:lnSpc>
                        <a:spcAft>
                          <a:spcPts val="0"/>
                        </a:spcAft>
                      </a:pPr>
                      <a:r>
                        <a:rPr lang="es-ES" sz="1400">
                          <a:solidFill>
                            <a:schemeClr val="tx1"/>
                          </a:solidFill>
                          <a:effectLst/>
                        </a:rPr>
                        <a:t>9,67</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extLst>
                  <a:ext uri="{0D108BD9-81ED-4DB2-BD59-A6C34878D82A}">
                    <a16:rowId xmlns:a16="http://schemas.microsoft.com/office/drawing/2014/main" val="258643647"/>
                  </a:ext>
                </a:extLst>
              </a:tr>
              <a:tr h="685262">
                <a:tc>
                  <a:txBody>
                    <a:bodyPr/>
                    <a:lstStyle/>
                    <a:p>
                      <a:pPr algn="just">
                        <a:lnSpc>
                          <a:spcPct val="107000"/>
                        </a:lnSpc>
                        <a:spcAft>
                          <a:spcPts val="0"/>
                        </a:spcAft>
                      </a:pPr>
                      <a:endParaRPr lang="es-E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tc>
                  <a:txBody>
                    <a:bodyPr/>
                    <a:lstStyle/>
                    <a:p>
                      <a:pPr>
                        <a:lnSpc>
                          <a:spcPct val="107000"/>
                        </a:lnSpc>
                        <a:spcAft>
                          <a:spcPts val="0"/>
                        </a:spcAft>
                      </a:pPr>
                      <a:r>
                        <a:rPr lang="es-ES" sz="1400">
                          <a:solidFill>
                            <a:schemeClr val="tx1"/>
                          </a:solidFill>
                          <a:effectLst/>
                        </a:rPr>
                        <a:t>PCS = -25,84 + 7,20071*%Ash - 0,068*%Ash</a:t>
                      </a:r>
                      <a:r>
                        <a:rPr lang="es-ES" sz="1400" baseline="30000">
                          <a:solidFill>
                            <a:schemeClr val="tx1"/>
                          </a:solidFill>
                          <a:effectLst/>
                        </a:rPr>
                        <a:t>2</a:t>
                      </a:r>
                      <a:r>
                        <a:rPr lang="es-ES" sz="1400">
                          <a:solidFill>
                            <a:schemeClr val="tx1"/>
                          </a:solidFill>
                          <a:effectLst/>
                        </a:rPr>
                        <a:t> + 0,52*% Vol - 0,079*% Vol*%Ash</a:t>
                      </a:r>
                      <a:endParaRPr lang="es-ES" sz="2000">
                        <a:solidFill>
                          <a:schemeClr val="tx1"/>
                        </a:solidFill>
                        <a:effectLst/>
                      </a:endParaRPr>
                    </a:p>
                    <a:p>
                      <a:pPr>
                        <a:lnSpc>
                          <a:spcPct val="107000"/>
                        </a:lnSpc>
                        <a:spcAft>
                          <a:spcPts val="0"/>
                        </a:spcAft>
                      </a:pPr>
                      <a:r>
                        <a:rPr lang="es-ES" sz="1400">
                          <a:solidFill>
                            <a:schemeClr val="tx1"/>
                          </a:solidFill>
                          <a:effectLst/>
                        </a:rPr>
                        <a:t> </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tc>
                  <a:txBody>
                    <a:bodyPr/>
                    <a:lstStyle/>
                    <a:p>
                      <a:pPr algn="just">
                        <a:lnSpc>
                          <a:spcPct val="107000"/>
                        </a:lnSpc>
                        <a:spcAft>
                          <a:spcPts val="0"/>
                        </a:spcAft>
                      </a:pPr>
                      <a:r>
                        <a:rPr lang="es-ES" sz="1400">
                          <a:solidFill>
                            <a:schemeClr val="tx1"/>
                          </a:solidFill>
                          <a:effectLst/>
                        </a:rPr>
                        <a:t>0,75</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tc>
                  <a:txBody>
                    <a:bodyPr/>
                    <a:lstStyle/>
                    <a:p>
                      <a:pPr algn="just">
                        <a:lnSpc>
                          <a:spcPct val="107000"/>
                        </a:lnSpc>
                        <a:spcAft>
                          <a:spcPts val="0"/>
                        </a:spcAft>
                      </a:pPr>
                      <a:r>
                        <a:rPr lang="es-ES" sz="1400">
                          <a:solidFill>
                            <a:schemeClr val="tx1"/>
                          </a:solidFill>
                          <a:effectLst/>
                        </a:rPr>
                        <a:t>0,62</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tc>
                  <a:txBody>
                    <a:bodyPr/>
                    <a:lstStyle/>
                    <a:p>
                      <a:pPr algn="just">
                        <a:lnSpc>
                          <a:spcPct val="107000"/>
                        </a:lnSpc>
                        <a:spcAft>
                          <a:spcPts val="0"/>
                        </a:spcAft>
                      </a:pPr>
                      <a:r>
                        <a:rPr lang="es-ES" sz="1400">
                          <a:solidFill>
                            <a:schemeClr val="tx1"/>
                          </a:solidFill>
                          <a:effectLst/>
                        </a:rPr>
                        <a:t>128,06</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tc>
                  <a:txBody>
                    <a:bodyPr/>
                    <a:lstStyle/>
                    <a:p>
                      <a:pPr algn="just">
                        <a:lnSpc>
                          <a:spcPct val="107000"/>
                        </a:lnSpc>
                        <a:spcAft>
                          <a:spcPts val="0"/>
                        </a:spcAft>
                      </a:pPr>
                      <a:r>
                        <a:rPr lang="es-ES" sz="1400">
                          <a:solidFill>
                            <a:schemeClr val="tx1"/>
                          </a:solidFill>
                          <a:effectLst/>
                        </a:rPr>
                        <a:t>97,45</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tc>
                  <a:txBody>
                    <a:bodyPr/>
                    <a:lstStyle/>
                    <a:p>
                      <a:pPr algn="just">
                        <a:lnSpc>
                          <a:spcPct val="107000"/>
                        </a:lnSpc>
                        <a:spcAft>
                          <a:spcPts val="0"/>
                        </a:spcAft>
                      </a:pPr>
                      <a:r>
                        <a:rPr lang="es-ES" sz="1400">
                          <a:solidFill>
                            <a:schemeClr val="tx1"/>
                          </a:solidFill>
                          <a:effectLst/>
                        </a:rPr>
                        <a:t>11,07</a:t>
                      </a:r>
                      <a:endParaRPr lang="es-E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tc>
                  <a:txBody>
                    <a:bodyPr/>
                    <a:lstStyle/>
                    <a:p>
                      <a:pPr algn="just">
                        <a:lnSpc>
                          <a:spcPct val="107000"/>
                        </a:lnSpc>
                        <a:spcAft>
                          <a:spcPts val="0"/>
                        </a:spcAft>
                      </a:pPr>
                      <a:r>
                        <a:rPr lang="es-ES" sz="1400" dirty="0">
                          <a:solidFill>
                            <a:schemeClr val="tx1"/>
                          </a:solidFill>
                          <a:effectLst/>
                        </a:rPr>
                        <a:t>11,05</a:t>
                      </a:r>
                      <a:endParaRPr lang="es-E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noFill/>
                  </a:tcPr>
                </a:tc>
                <a:extLst>
                  <a:ext uri="{0D108BD9-81ED-4DB2-BD59-A6C34878D82A}">
                    <a16:rowId xmlns:a16="http://schemas.microsoft.com/office/drawing/2014/main" val="599943241"/>
                  </a:ext>
                </a:extLst>
              </a:tr>
            </a:tbl>
          </a:graphicData>
        </a:graphic>
      </p:graphicFrame>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nvGraphicFramePr>
        <p:xfrm>
          <a:off x="3405775" y="70917"/>
          <a:ext cx="2733675" cy="21621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áfico 4"/>
          <p:cNvGraphicFramePr/>
          <p:nvPr/>
        </p:nvGraphicFramePr>
        <p:xfrm>
          <a:off x="6280342" y="51867"/>
          <a:ext cx="2632075" cy="21812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Gráfico 5"/>
          <p:cNvGraphicFramePr/>
          <p:nvPr/>
        </p:nvGraphicFramePr>
        <p:xfrm>
          <a:off x="3490905" y="2299846"/>
          <a:ext cx="2647315" cy="236093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Gráfico 6"/>
          <p:cNvGraphicFramePr/>
          <p:nvPr/>
        </p:nvGraphicFramePr>
        <p:xfrm>
          <a:off x="6230813" y="2340065"/>
          <a:ext cx="2731135" cy="2339340"/>
        </p:xfrm>
        <a:graphic>
          <a:graphicData uri="http://schemas.openxmlformats.org/drawingml/2006/chart">
            <c:chart xmlns:c="http://schemas.openxmlformats.org/drawingml/2006/chart" xmlns:r="http://schemas.openxmlformats.org/officeDocument/2006/relationships" r:id="rId6"/>
          </a:graphicData>
        </a:graphic>
      </p:graphicFrame>
      <p:sp>
        <p:nvSpPr>
          <p:cNvPr id="174086"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ltLang="es-ES"/>
          </a:p>
        </p:txBody>
      </p:sp>
      <p:sp>
        <p:nvSpPr>
          <p:cNvPr id="174087" name="Rectangle 6"/>
          <p:cNvSpPr>
            <a:spLocks noChangeArrowheads="1"/>
          </p:cNvSpPr>
          <p:nvPr/>
        </p:nvSpPr>
        <p:spPr bwMode="auto">
          <a:xfrm>
            <a:off x="0" y="4800600"/>
            <a:ext cx="9144000"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_tradnl" altLang="es-ES" sz="1100">
                <a:latin typeface="Tahoma" panose="020B0604030504040204" pitchFamily="34" charset="0"/>
                <a:cs typeface="Calibri" panose="020F0502020204030204" pitchFamily="34" charset="0"/>
              </a:rPr>
              <a:t>Atm</a:t>
            </a:r>
            <a:r>
              <a:rPr lang="es-ES_tradnl" altLang="es-ES" sz="1100">
                <a:latin typeface="Calibri" panose="020F0502020204030204" pitchFamily="34" charset="0"/>
                <a:cs typeface="Calibri" panose="020F0502020204030204" pitchFamily="34" charset="0"/>
              </a:rPr>
              <a:t>ó</a:t>
            </a:r>
            <a:r>
              <a:rPr lang="es-ES_tradnl" altLang="es-ES" sz="1100">
                <a:latin typeface="Tahoma" panose="020B0604030504040204" pitchFamily="34" charset="0"/>
                <a:cs typeface="Calibri" panose="020F0502020204030204" pitchFamily="34" charset="0"/>
              </a:rPr>
              <a:t>sfera de aire</a:t>
            </a:r>
            <a:endParaRPr lang="es-ES" altLang="es-ES" sz="800"/>
          </a:p>
          <a:p>
            <a:endParaRPr lang="es-ES" altLang="es-ES"/>
          </a:p>
        </p:txBody>
      </p:sp>
      <p:sp>
        <p:nvSpPr>
          <p:cNvPr id="174088" name="Rectangle 7"/>
          <p:cNvSpPr>
            <a:spLocks noChangeArrowheads="1"/>
          </p:cNvSpPr>
          <p:nvPr/>
        </p:nvSpPr>
        <p:spPr bwMode="auto">
          <a:xfrm>
            <a:off x="0" y="9505950"/>
            <a:ext cx="9144000"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s-ES" sz="1100">
                <a:latin typeface="Tahoma" panose="020B0604030504040204" pitchFamily="34" charset="0"/>
                <a:cs typeface="Calibri" panose="020F0502020204030204" pitchFamily="34" charset="0"/>
              </a:rPr>
              <a:t>Atm</a:t>
            </a:r>
            <a:r>
              <a:rPr lang="en-US" altLang="es-ES" sz="1100">
                <a:latin typeface="Calibri" panose="020F0502020204030204" pitchFamily="34" charset="0"/>
                <a:cs typeface="Calibri" panose="020F0502020204030204" pitchFamily="34" charset="0"/>
              </a:rPr>
              <a:t>ó</a:t>
            </a:r>
            <a:r>
              <a:rPr lang="en-US" altLang="es-ES" sz="1100">
                <a:latin typeface="Tahoma" panose="020B0604030504040204" pitchFamily="34" charset="0"/>
                <a:cs typeface="Calibri" panose="020F0502020204030204" pitchFamily="34" charset="0"/>
              </a:rPr>
              <a:t>sfera de nitr</a:t>
            </a:r>
            <a:r>
              <a:rPr lang="en-US" altLang="es-ES" sz="1100">
                <a:latin typeface="Calibri" panose="020F0502020204030204" pitchFamily="34" charset="0"/>
                <a:cs typeface="Calibri" panose="020F0502020204030204" pitchFamily="34" charset="0"/>
              </a:rPr>
              <a:t>ó</a:t>
            </a:r>
            <a:r>
              <a:rPr lang="en-US" altLang="es-ES" sz="1100">
                <a:latin typeface="Tahoma" panose="020B0604030504040204" pitchFamily="34" charset="0"/>
                <a:cs typeface="Calibri" panose="020F0502020204030204" pitchFamily="34" charset="0"/>
              </a:rPr>
              <a:t>geno</a:t>
            </a:r>
            <a:endParaRPr lang="en-US" altLang="es-ES"/>
          </a:p>
        </p:txBody>
      </p:sp>
      <p:graphicFrame>
        <p:nvGraphicFramePr>
          <p:cNvPr id="11" name="Tabla 10"/>
          <p:cNvGraphicFramePr>
            <a:graphicFrameLocks noGrp="1"/>
          </p:cNvGraphicFramePr>
          <p:nvPr/>
        </p:nvGraphicFramePr>
        <p:xfrm>
          <a:off x="117475" y="1135063"/>
          <a:ext cx="4518026" cy="2886139"/>
        </p:xfrm>
        <a:graphic>
          <a:graphicData uri="http://schemas.openxmlformats.org/drawingml/2006/table">
            <a:tbl>
              <a:tblPr firstRow="1" firstCol="1" bandRow="1">
                <a:tableStyleId>{5C22544A-7EE6-4342-B048-85BDC9FD1C3A}</a:tableStyleId>
              </a:tblPr>
              <a:tblGrid>
                <a:gridCol w="1230046">
                  <a:extLst>
                    <a:ext uri="{9D8B030D-6E8A-4147-A177-3AD203B41FA5}">
                      <a16:colId xmlns:a16="http://schemas.microsoft.com/office/drawing/2014/main" val="1190987371"/>
                    </a:ext>
                  </a:extLst>
                </a:gridCol>
                <a:gridCol w="651141">
                  <a:extLst>
                    <a:ext uri="{9D8B030D-6E8A-4147-A177-3AD203B41FA5}">
                      <a16:colId xmlns:a16="http://schemas.microsoft.com/office/drawing/2014/main" val="3096461293"/>
                    </a:ext>
                  </a:extLst>
                </a:gridCol>
                <a:gridCol w="740282">
                  <a:extLst>
                    <a:ext uri="{9D8B030D-6E8A-4147-A177-3AD203B41FA5}">
                      <a16:colId xmlns:a16="http://schemas.microsoft.com/office/drawing/2014/main" val="4171618616"/>
                    </a:ext>
                  </a:extLst>
                </a:gridCol>
                <a:gridCol w="1374517">
                  <a:extLst>
                    <a:ext uri="{9D8B030D-6E8A-4147-A177-3AD203B41FA5}">
                      <a16:colId xmlns:a16="http://schemas.microsoft.com/office/drawing/2014/main" val="3619131314"/>
                    </a:ext>
                  </a:extLst>
                </a:gridCol>
                <a:gridCol w="522040">
                  <a:extLst>
                    <a:ext uri="{9D8B030D-6E8A-4147-A177-3AD203B41FA5}">
                      <a16:colId xmlns:a16="http://schemas.microsoft.com/office/drawing/2014/main" val="3236537286"/>
                    </a:ext>
                  </a:extLst>
                </a:gridCol>
              </a:tblGrid>
              <a:tr h="538151">
                <a:tc>
                  <a:txBody>
                    <a:bodyPr/>
                    <a:lstStyle/>
                    <a:p>
                      <a:pPr algn="ctr">
                        <a:lnSpc>
                          <a:spcPct val="107000"/>
                        </a:lnSpc>
                        <a:spcAft>
                          <a:spcPts val="0"/>
                        </a:spcAft>
                      </a:pPr>
                      <a:r>
                        <a:rPr lang="es-ES_tradnl" sz="1100">
                          <a:effectLst/>
                        </a:rPr>
                        <a:t>Rampa de temperatura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1100">
                          <a:effectLst/>
                        </a:rPr>
                        <a:t>Flujo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1100">
                          <a:effectLst/>
                        </a:rPr>
                        <a:t>Tipo de atmósfera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1100">
                          <a:effectLst/>
                        </a:rPr>
                        <a:t>Ecuación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1100">
                          <a:effectLst/>
                        </a:rPr>
                        <a:t>R</a:t>
                      </a:r>
                      <a:r>
                        <a:rPr lang="es-ES_tradnl" sz="1100" baseline="30000">
                          <a:effectLst/>
                        </a:rPr>
                        <a:t>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extLst>
                  <a:ext uri="{0D108BD9-81ED-4DB2-BD59-A6C34878D82A}">
                    <a16:rowId xmlns:a16="http://schemas.microsoft.com/office/drawing/2014/main" val="302909980"/>
                  </a:ext>
                </a:extLst>
              </a:tr>
              <a:tr h="293490">
                <a:tc>
                  <a:txBody>
                    <a:bodyPr/>
                    <a:lstStyle/>
                    <a:p>
                      <a:pPr algn="ctr">
                        <a:lnSpc>
                          <a:spcPct val="107000"/>
                        </a:lnSpc>
                        <a:spcAft>
                          <a:spcPts val="0"/>
                        </a:spcAft>
                      </a:pPr>
                      <a:r>
                        <a:rPr lang="es-ES_tradnl" sz="900">
                          <a:effectLst/>
                        </a:rPr>
                        <a:t>25ºC/min + 1min 550ºC</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900">
                          <a:effectLst/>
                        </a:rPr>
                        <a:t>0 ml/min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900">
                          <a:effectLst/>
                        </a:rPr>
                        <a:t>Aire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endParaRPr lang="es-ES_tradnl" sz="1100">
                        <a:effectLst/>
                        <a:latin typeface="Tahoma" panose="020B060403050404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1100">
                          <a:effectLst/>
                        </a:rPr>
                        <a:t>0,95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extLst>
                  <a:ext uri="{0D108BD9-81ED-4DB2-BD59-A6C34878D82A}">
                    <a16:rowId xmlns:a16="http://schemas.microsoft.com/office/drawing/2014/main" val="1856947119"/>
                  </a:ext>
                </a:extLst>
              </a:tr>
              <a:tr h="293490">
                <a:tc>
                  <a:txBody>
                    <a:bodyPr/>
                    <a:lstStyle/>
                    <a:p>
                      <a:pPr algn="ctr">
                        <a:lnSpc>
                          <a:spcPct val="107000"/>
                        </a:lnSpc>
                        <a:spcAft>
                          <a:spcPts val="0"/>
                        </a:spcAft>
                      </a:pPr>
                      <a:r>
                        <a:rPr lang="es-ES_tradnl" sz="900">
                          <a:effectLst/>
                        </a:rPr>
                        <a:t>50ºC/min + 1min 550ºC</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900">
                          <a:effectLst/>
                        </a:rPr>
                        <a:t>0 ml/min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900">
                          <a:effectLst/>
                        </a:rPr>
                        <a:t>Aire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endParaRPr lang="es-ES_tradnl" sz="1100">
                        <a:effectLst/>
                        <a:latin typeface="Tahoma" panose="020B060403050404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1100">
                          <a:effectLst/>
                        </a:rPr>
                        <a:t>0,79</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extLst>
                  <a:ext uri="{0D108BD9-81ED-4DB2-BD59-A6C34878D82A}">
                    <a16:rowId xmlns:a16="http://schemas.microsoft.com/office/drawing/2014/main" val="2696365237"/>
                  </a:ext>
                </a:extLst>
              </a:tr>
              <a:tr h="293490">
                <a:tc>
                  <a:txBody>
                    <a:bodyPr/>
                    <a:lstStyle/>
                    <a:p>
                      <a:pPr algn="ctr">
                        <a:lnSpc>
                          <a:spcPct val="107000"/>
                        </a:lnSpc>
                        <a:spcAft>
                          <a:spcPts val="0"/>
                        </a:spcAft>
                      </a:pPr>
                      <a:r>
                        <a:rPr lang="es-ES_tradnl" sz="900">
                          <a:effectLst/>
                        </a:rPr>
                        <a:t>25ºC/min + 1min 550ºC</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900">
                          <a:effectLst/>
                        </a:rPr>
                        <a:t>20 ml/min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900">
                          <a:effectLst/>
                        </a:rPr>
                        <a:t>Aire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endParaRPr lang="es-ES_tradnl" sz="1100">
                        <a:effectLst/>
                        <a:latin typeface="Tahoma" panose="020B060403050404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1100">
                          <a:effectLst/>
                        </a:rPr>
                        <a:t>0,67</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extLst>
                  <a:ext uri="{0D108BD9-81ED-4DB2-BD59-A6C34878D82A}">
                    <a16:rowId xmlns:a16="http://schemas.microsoft.com/office/drawing/2014/main" val="1473537396"/>
                  </a:ext>
                </a:extLst>
              </a:tr>
              <a:tr h="293490">
                <a:tc>
                  <a:txBody>
                    <a:bodyPr/>
                    <a:lstStyle/>
                    <a:p>
                      <a:pPr algn="ctr">
                        <a:lnSpc>
                          <a:spcPct val="107000"/>
                        </a:lnSpc>
                        <a:spcAft>
                          <a:spcPts val="0"/>
                        </a:spcAft>
                      </a:pPr>
                      <a:r>
                        <a:rPr lang="es-ES_tradnl" sz="900">
                          <a:effectLst/>
                        </a:rPr>
                        <a:t>50ºC/min + 1min 550ºC</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900">
                          <a:effectLst/>
                        </a:rPr>
                        <a:t>20 ml/min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900">
                          <a:effectLst/>
                        </a:rPr>
                        <a:t>Aire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endParaRPr lang="es-ES_tradnl" sz="1100">
                        <a:effectLst/>
                        <a:latin typeface="Tahoma" panose="020B060403050404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1100">
                          <a:effectLst/>
                        </a:rPr>
                        <a:t>0,90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extLst>
                  <a:ext uri="{0D108BD9-81ED-4DB2-BD59-A6C34878D82A}">
                    <a16:rowId xmlns:a16="http://schemas.microsoft.com/office/drawing/2014/main" val="2569114039"/>
                  </a:ext>
                </a:extLst>
              </a:tr>
              <a:tr h="293490">
                <a:tc>
                  <a:txBody>
                    <a:bodyPr/>
                    <a:lstStyle/>
                    <a:p>
                      <a:pPr algn="ctr">
                        <a:lnSpc>
                          <a:spcPct val="107000"/>
                        </a:lnSpc>
                        <a:spcAft>
                          <a:spcPts val="0"/>
                        </a:spcAft>
                      </a:pPr>
                      <a:r>
                        <a:rPr lang="es-ES_tradnl" sz="900">
                          <a:effectLst/>
                        </a:rPr>
                        <a:t>25ºC/min + 1min 550ºC</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900">
                          <a:effectLst/>
                        </a:rPr>
                        <a:t>0 ml/min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900">
                          <a:effectLst/>
                        </a:rPr>
                        <a:t>Nitrógeno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endParaRPr lang="es-ES_tradnl" sz="1100">
                        <a:effectLst/>
                        <a:latin typeface="Tahoma" panose="020B060403050404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1100">
                          <a:effectLst/>
                        </a:rPr>
                        <a:t>0,72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extLst>
                  <a:ext uri="{0D108BD9-81ED-4DB2-BD59-A6C34878D82A}">
                    <a16:rowId xmlns:a16="http://schemas.microsoft.com/office/drawing/2014/main" val="2432351966"/>
                  </a:ext>
                </a:extLst>
              </a:tr>
              <a:tr h="293490">
                <a:tc>
                  <a:txBody>
                    <a:bodyPr/>
                    <a:lstStyle/>
                    <a:p>
                      <a:pPr algn="ctr">
                        <a:lnSpc>
                          <a:spcPct val="107000"/>
                        </a:lnSpc>
                        <a:spcAft>
                          <a:spcPts val="0"/>
                        </a:spcAft>
                      </a:pPr>
                      <a:r>
                        <a:rPr lang="en-US" sz="900">
                          <a:effectLst/>
                        </a:rPr>
                        <a:t>50ºC/min + 1min 550ºC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900">
                          <a:effectLst/>
                        </a:rPr>
                        <a:t>0 ml/min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900">
                          <a:effectLst/>
                        </a:rPr>
                        <a:t>Nitrógeno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endParaRPr lang="es-ES_tradnl" sz="1100">
                        <a:effectLst/>
                        <a:latin typeface="Tahoma" panose="020B060403050404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1100">
                          <a:effectLst/>
                        </a:rPr>
                        <a:t>0,65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extLst>
                  <a:ext uri="{0D108BD9-81ED-4DB2-BD59-A6C34878D82A}">
                    <a16:rowId xmlns:a16="http://schemas.microsoft.com/office/drawing/2014/main" val="2727571729"/>
                  </a:ext>
                </a:extLst>
              </a:tr>
              <a:tr h="293490">
                <a:tc>
                  <a:txBody>
                    <a:bodyPr/>
                    <a:lstStyle/>
                    <a:p>
                      <a:pPr algn="ctr">
                        <a:lnSpc>
                          <a:spcPct val="107000"/>
                        </a:lnSpc>
                        <a:spcAft>
                          <a:spcPts val="0"/>
                        </a:spcAft>
                      </a:pPr>
                      <a:r>
                        <a:rPr lang="es-ES_tradnl" sz="900">
                          <a:effectLst/>
                        </a:rPr>
                        <a:t>25ºC/min + 1min 550ºC</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900">
                          <a:effectLst/>
                        </a:rPr>
                        <a:t>20 ml/min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900">
                          <a:effectLst/>
                        </a:rPr>
                        <a:t>Nitrógeno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endParaRPr lang="es-ES_tradnl" sz="1100">
                        <a:effectLst/>
                        <a:latin typeface="Tahoma" panose="020B060403050404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1100">
                          <a:effectLst/>
                        </a:rPr>
                        <a:t>0,68</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extLst>
                  <a:ext uri="{0D108BD9-81ED-4DB2-BD59-A6C34878D82A}">
                    <a16:rowId xmlns:a16="http://schemas.microsoft.com/office/drawing/2014/main" val="2352637904"/>
                  </a:ext>
                </a:extLst>
              </a:tr>
              <a:tr h="293490">
                <a:tc>
                  <a:txBody>
                    <a:bodyPr/>
                    <a:lstStyle/>
                    <a:p>
                      <a:pPr algn="ctr">
                        <a:lnSpc>
                          <a:spcPct val="107000"/>
                        </a:lnSpc>
                        <a:spcAft>
                          <a:spcPts val="0"/>
                        </a:spcAft>
                      </a:pPr>
                      <a:r>
                        <a:rPr lang="es-ES_tradnl" sz="900">
                          <a:effectLst/>
                        </a:rPr>
                        <a:t>50ºC/min + 1min 550ºC</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900">
                          <a:effectLst/>
                        </a:rPr>
                        <a:t>20 ml/min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900" dirty="0">
                          <a:effectLst/>
                        </a:rPr>
                        <a:t>Nitrógeno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endParaRPr lang="es-ES_tradnl" sz="1100">
                        <a:effectLst/>
                        <a:latin typeface="Tahoma" panose="020B0604030504040204" pitchFamily="34" charset="0"/>
                        <a:ea typeface="Calibri" panose="020F0502020204030204" pitchFamily="34" charset="0"/>
                        <a:cs typeface="Times New Roman" panose="02020603050405020304" pitchFamily="18" charset="0"/>
                      </a:endParaRPr>
                    </a:p>
                  </a:txBody>
                  <a:tcPr marL="68582" marR="68582" marT="0" marB="0"/>
                </a:tc>
                <a:tc>
                  <a:txBody>
                    <a:bodyPr/>
                    <a:lstStyle/>
                    <a:p>
                      <a:pPr algn="ctr">
                        <a:lnSpc>
                          <a:spcPct val="107000"/>
                        </a:lnSpc>
                        <a:spcAft>
                          <a:spcPts val="0"/>
                        </a:spcAft>
                      </a:pPr>
                      <a:r>
                        <a:rPr lang="es-ES_tradnl" sz="1100" dirty="0">
                          <a:effectLst/>
                        </a:rPr>
                        <a:t>0,67</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2" marR="68582" marT="0" marB="0"/>
                </a:tc>
                <a:extLst>
                  <a:ext uri="{0D108BD9-81ED-4DB2-BD59-A6C34878D82A}">
                    <a16:rowId xmlns:a16="http://schemas.microsoft.com/office/drawing/2014/main" val="2369702036"/>
                  </a:ext>
                </a:extLst>
              </a:tr>
            </a:tbl>
          </a:graphicData>
        </a:graphic>
      </p:graphicFrame>
      <p:graphicFrame>
        <p:nvGraphicFramePr>
          <p:cNvPr id="12" name="Objeto 11"/>
          <p:cNvGraphicFramePr>
            <a:graphicFrameLocks noChangeAspect="1"/>
          </p:cNvGraphicFramePr>
          <p:nvPr/>
        </p:nvGraphicFramePr>
        <p:xfrm>
          <a:off x="2811463" y="1689100"/>
          <a:ext cx="1130300" cy="190500"/>
        </p:xfrm>
        <a:graphic>
          <a:graphicData uri="http://schemas.openxmlformats.org/presentationml/2006/ole">
            <mc:AlternateContent xmlns:mc="http://schemas.openxmlformats.org/markup-compatibility/2006">
              <mc:Choice xmlns:v="urn:schemas-microsoft-com:vml" Requires="v">
                <p:oleObj spid="_x0000_s174304" name="Ecuación" r:id="rId7" imgW="1396394" imgH="203112" progId="Equation.3">
                  <p:embed/>
                </p:oleObj>
              </mc:Choice>
              <mc:Fallback>
                <p:oleObj name="Ecuación" r:id="rId7" imgW="1396394" imgH="203112" progId="Equation.3">
                  <p:embed/>
                  <p:pic>
                    <p:nvPicPr>
                      <p:cNvPr id="0" name="Objeto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1463" y="1689100"/>
                        <a:ext cx="11303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to 12"/>
          <p:cNvGraphicFramePr>
            <a:graphicFrameLocks noChangeAspect="1"/>
          </p:cNvGraphicFramePr>
          <p:nvPr/>
        </p:nvGraphicFramePr>
        <p:xfrm>
          <a:off x="2851150" y="2003425"/>
          <a:ext cx="1130300" cy="190500"/>
        </p:xfrm>
        <a:graphic>
          <a:graphicData uri="http://schemas.openxmlformats.org/presentationml/2006/ole">
            <mc:AlternateContent xmlns:mc="http://schemas.openxmlformats.org/markup-compatibility/2006">
              <mc:Choice xmlns:v="urn:schemas-microsoft-com:vml" Requires="v">
                <p:oleObj spid="_x0000_s174305" name="Ecuación" r:id="rId9" imgW="1396394" imgH="203112" progId="Equation.3">
                  <p:embed/>
                </p:oleObj>
              </mc:Choice>
              <mc:Fallback>
                <p:oleObj name="Ecuación" r:id="rId9" imgW="1396394" imgH="203112" progId="Equation.3">
                  <p:embed/>
                  <p:pic>
                    <p:nvPicPr>
                      <p:cNvPr id="0" name="Objeto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1150" y="2003425"/>
                        <a:ext cx="11303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to 13"/>
          <p:cNvGraphicFramePr>
            <a:graphicFrameLocks noChangeAspect="1"/>
          </p:cNvGraphicFramePr>
          <p:nvPr/>
        </p:nvGraphicFramePr>
        <p:xfrm>
          <a:off x="2827338" y="2300288"/>
          <a:ext cx="1082675" cy="190500"/>
        </p:xfrm>
        <a:graphic>
          <a:graphicData uri="http://schemas.openxmlformats.org/presentationml/2006/ole">
            <mc:AlternateContent xmlns:mc="http://schemas.openxmlformats.org/markup-compatibility/2006">
              <mc:Choice xmlns:v="urn:schemas-microsoft-com:vml" Requires="v">
                <p:oleObj spid="_x0000_s174306" name="Ecuación" r:id="rId11" imgW="1346200" imgH="203200" progId="Equation.3">
                  <p:embed/>
                </p:oleObj>
              </mc:Choice>
              <mc:Fallback>
                <p:oleObj name="Ecuación" r:id="rId11" imgW="1346200" imgH="203200" progId="Equation.3">
                  <p:embed/>
                  <p:pic>
                    <p:nvPicPr>
                      <p:cNvPr id="0" name="Objeto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27338" y="2300288"/>
                        <a:ext cx="10826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to 14"/>
          <p:cNvGraphicFramePr>
            <a:graphicFrameLocks noChangeAspect="1"/>
          </p:cNvGraphicFramePr>
          <p:nvPr/>
        </p:nvGraphicFramePr>
        <p:xfrm>
          <a:off x="2811463" y="2586038"/>
          <a:ext cx="1068387" cy="190500"/>
        </p:xfrm>
        <a:graphic>
          <a:graphicData uri="http://schemas.openxmlformats.org/presentationml/2006/ole">
            <mc:AlternateContent xmlns:mc="http://schemas.openxmlformats.org/markup-compatibility/2006">
              <mc:Choice xmlns:v="urn:schemas-microsoft-com:vml" Requires="v">
                <p:oleObj spid="_x0000_s174307" name="Ecuación" r:id="rId13" imgW="1320227" imgH="203112" progId="Equation.3">
                  <p:embed/>
                </p:oleObj>
              </mc:Choice>
              <mc:Fallback>
                <p:oleObj name="Ecuación" r:id="rId13" imgW="1320227" imgH="203112" progId="Equation.3">
                  <p:embed/>
                  <p:pic>
                    <p:nvPicPr>
                      <p:cNvPr id="0" name="Objeto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11463" y="2586038"/>
                        <a:ext cx="1068387"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to 15"/>
          <p:cNvGraphicFramePr>
            <a:graphicFrameLocks noChangeAspect="1"/>
          </p:cNvGraphicFramePr>
          <p:nvPr/>
        </p:nvGraphicFramePr>
        <p:xfrm>
          <a:off x="2811463" y="2871788"/>
          <a:ext cx="1128712" cy="190500"/>
        </p:xfrm>
        <a:graphic>
          <a:graphicData uri="http://schemas.openxmlformats.org/presentationml/2006/ole">
            <mc:AlternateContent xmlns:mc="http://schemas.openxmlformats.org/markup-compatibility/2006">
              <mc:Choice xmlns:v="urn:schemas-microsoft-com:vml" Requires="v">
                <p:oleObj spid="_x0000_s174308" name="Ecuación" r:id="rId15" imgW="1396394" imgH="203112" progId="Equation.3">
                  <p:embed/>
                </p:oleObj>
              </mc:Choice>
              <mc:Fallback>
                <p:oleObj name="Ecuación" r:id="rId15" imgW="1396394" imgH="203112" progId="Equation.3">
                  <p:embed/>
                  <p:pic>
                    <p:nvPicPr>
                      <p:cNvPr id="0" name="Objeto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11463" y="2871788"/>
                        <a:ext cx="112871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to 16"/>
          <p:cNvGraphicFramePr>
            <a:graphicFrameLocks noChangeAspect="1"/>
          </p:cNvGraphicFramePr>
          <p:nvPr/>
        </p:nvGraphicFramePr>
        <p:xfrm>
          <a:off x="2841625" y="3176588"/>
          <a:ext cx="1068388" cy="190500"/>
        </p:xfrm>
        <a:graphic>
          <a:graphicData uri="http://schemas.openxmlformats.org/presentationml/2006/ole">
            <mc:AlternateContent xmlns:mc="http://schemas.openxmlformats.org/markup-compatibility/2006">
              <mc:Choice xmlns:v="urn:schemas-microsoft-com:vml" Requires="v">
                <p:oleObj spid="_x0000_s174309" name="Ecuación" r:id="rId17" imgW="1320227" imgH="203112" progId="Equation.3">
                  <p:embed/>
                </p:oleObj>
              </mc:Choice>
              <mc:Fallback>
                <p:oleObj name="Ecuación" r:id="rId17" imgW="1320227" imgH="203112" progId="Equation.3">
                  <p:embed/>
                  <p:pic>
                    <p:nvPicPr>
                      <p:cNvPr id="0" name="Objeto 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41625" y="3176588"/>
                        <a:ext cx="106838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to 17"/>
          <p:cNvGraphicFramePr>
            <a:graphicFrameLocks noChangeAspect="1"/>
          </p:cNvGraphicFramePr>
          <p:nvPr/>
        </p:nvGraphicFramePr>
        <p:xfrm>
          <a:off x="2863850" y="3482975"/>
          <a:ext cx="1068388" cy="190500"/>
        </p:xfrm>
        <a:graphic>
          <a:graphicData uri="http://schemas.openxmlformats.org/presentationml/2006/ole">
            <mc:AlternateContent xmlns:mc="http://schemas.openxmlformats.org/markup-compatibility/2006">
              <mc:Choice xmlns:v="urn:schemas-microsoft-com:vml" Requires="v">
                <p:oleObj spid="_x0000_s174310" name="Ecuación" r:id="rId19" imgW="1320227" imgH="203112" progId="Equation.3">
                  <p:embed/>
                </p:oleObj>
              </mc:Choice>
              <mc:Fallback>
                <p:oleObj name="Ecuación" r:id="rId19" imgW="1320227" imgH="203112" progId="Equation.3">
                  <p:embed/>
                  <p:pic>
                    <p:nvPicPr>
                      <p:cNvPr id="0" name="Objeto 1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63850" y="3482975"/>
                        <a:ext cx="106838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to 18"/>
          <p:cNvGraphicFramePr>
            <a:graphicFrameLocks noChangeAspect="1"/>
          </p:cNvGraphicFramePr>
          <p:nvPr/>
        </p:nvGraphicFramePr>
        <p:xfrm>
          <a:off x="2863850" y="3805238"/>
          <a:ext cx="1068388" cy="190500"/>
        </p:xfrm>
        <a:graphic>
          <a:graphicData uri="http://schemas.openxmlformats.org/presentationml/2006/ole">
            <mc:AlternateContent xmlns:mc="http://schemas.openxmlformats.org/markup-compatibility/2006">
              <mc:Choice xmlns:v="urn:schemas-microsoft-com:vml" Requires="v">
                <p:oleObj spid="_x0000_s174311" name="Ecuación" r:id="rId21" imgW="1333500" imgH="203200" progId="Equation.3">
                  <p:embed/>
                </p:oleObj>
              </mc:Choice>
              <mc:Fallback>
                <p:oleObj name="Ecuación" r:id="rId21" imgW="1333500" imgH="203200" progId="Equation.3">
                  <p:embed/>
                  <p:pic>
                    <p:nvPicPr>
                      <p:cNvPr id="0" name="Objeto 1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863850" y="3805238"/>
                        <a:ext cx="106838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59" name="Título 1"/>
          <p:cNvSpPr>
            <a:spLocks noGrp="1"/>
          </p:cNvSpPr>
          <p:nvPr>
            <p:ph type="title"/>
          </p:nvPr>
        </p:nvSpPr>
        <p:spPr/>
        <p:txBody>
          <a:bodyPr/>
          <a:lstStyle/>
          <a:p>
            <a:pPr algn="l"/>
            <a:r>
              <a:rPr lang="es-ES" altLang="es-ES" smtClean="0"/>
              <a:t>% de cenizas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ítulo 1"/>
          <p:cNvSpPr>
            <a:spLocks noGrp="1"/>
          </p:cNvSpPr>
          <p:nvPr>
            <p:ph type="title"/>
          </p:nvPr>
        </p:nvSpPr>
        <p:spPr/>
        <p:txBody>
          <a:bodyPr/>
          <a:lstStyle/>
          <a:p>
            <a:r>
              <a:rPr lang="es-ES" altLang="es-ES" smtClean="0"/>
              <a:t>% de volátiles</a:t>
            </a:r>
          </a:p>
        </p:txBody>
      </p:sp>
      <p:graphicFrame>
        <p:nvGraphicFramePr>
          <p:cNvPr id="4" name="Marcador de contenido 3"/>
          <p:cNvGraphicFramePr>
            <a:graphicFrameLocks noGrp="1"/>
          </p:cNvGraphicFramePr>
          <p:nvPr>
            <p:ph idx="1"/>
          </p:nvPr>
        </p:nvGraphicFramePr>
        <p:xfrm>
          <a:off x="1476375" y="1149350"/>
          <a:ext cx="5534025" cy="2935287"/>
        </p:xfrm>
        <a:graphic>
          <a:graphicData uri="http://schemas.openxmlformats.org/drawingml/2006/table">
            <a:tbl>
              <a:tblPr firstRow="1" firstCol="1" bandRow="1">
                <a:tableStyleId>{5C22544A-7EE6-4342-B048-85BDC9FD1C3A}</a:tableStyleId>
              </a:tblPr>
              <a:tblGrid>
                <a:gridCol w="1506855">
                  <a:extLst>
                    <a:ext uri="{9D8B030D-6E8A-4147-A177-3AD203B41FA5}">
                      <a16:colId xmlns:a16="http://schemas.microsoft.com/office/drawing/2014/main" val="3734655388"/>
                    </a:ext>
                  </a:extLst>
                </a:gridCol>
                <a:gridCol w="886460">
                  <a:extLst>
                    <a:ext uri="{9D8B030D-6E8A-4147-A177-3AD203B41FA5}">
                      <a16:colId xmlns:a16="http://schemas.microsoft.com/office/drawing/2014/main" val="2352102212"/>
                    </a:ext>
                  </a:extLst>
                </a:gridCol>
                <a:gridCol w="817880">
                  <a:extLst>
                    <a:ext uri="{9D8B030D-6E8A-4147-A177-3AD203B41FA5}">
                      <a16:colId xmlns:a16="http://schemas.microsoft.com/office/drawing/2014/main" val="2825594155"/>
                    </a:ext>
                  </a:extLst>
                </a:gridCol>
                <a:gridCol w="1683385">
                  <a:extLst>
                    <a:ext uri="{9D8B030D-6E8A-4147-A177-3AD203B41FA5}">
                      <a16:colId xmlns:a16="http://schemas.microsoft.com/office/drawing/2014/main" val="518898370"/>
                    </a:ext>
                  </a:extLst>
                </a:gridCol>
                <a:gridCol w="639445">
                  <a:extLst>
                    <a:ext uri="{9D8B030D-6E8A-4147-A177-3AD203B41FA5}">
                      <a16:colId xmlns:a16="http://schemas.microsoft.com/office/drawing/2014/main" val="3888356626"/>
                    </a:ext>
                  </a:extLst>
                </a:gridCol>
              </a:tblGrid>
              <a:tr h="326143">
                <a:tc>
                  <a:txBody>
                    <a:bodyPr/>
                    <a:lstStyle/>
                    <a:p>
                      <a:pPr algn="ctr">
                        <a:lnSpc>
                          <a:spcPct val="107000"/>
                        </a:lnSpc>
                        <a:spcAft>
                          <a:spcPts val="0"/>
                        </a:spcAft>
                      </a:pPr>
                      <a:r>
                        <a:rPr lang="es-ES_tradnl" sz="1000">
                          <a:effectLst/>
                        </a:rPr>
                        <a:t>Rampa de temperatura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a:effectLst/>
                        </a:rPr>
                        <a:t>Flujo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a:effectLst/>
                        </a:rPr>
                        <a:t>Tipo de atmósfera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a:effectLst/>
                        </a:rPr>
                        <a:t>Ecuación*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dirty="0">
                          <a:effectLst/>
                        </a:rPr>
                        <a:t>R</a:t>
                      </a:r>
                      <a:r>
                        <a:rPr lang="es-ES_tradnl" sz="1000" baseline="30000" dirty="0">
                          <a:effectLst/>
                        </a:rPr>
                        <a:t>2</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40150210"/>
                  </a:ext>
                </a:extLst>
              </a:tr>
              <a:tr h="326143">
                <a:tc>
                  <a:txBody>
                    <a:bodyPr/>
                    <a:lstStyle/>
                    <a:p>
                      <a:pPr algn="ctr">
                        <a:lnSpc>
                          <a:spcPct val="107000"/>
                        </a:lnSpc>
                        <a:spcAft>
                          <a:spcPts val="0"/>
                        </a:spcAft>
                      </a:pPr>
                      <a:r>
                        <a:rPr lang="es-ES_tradnl" sz="1000">
                          <a:effectLst/>
                        </a:rPr>
                        <a:t>25ºC/min + 1min 900ºC</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a:effectLst/>
                        </a:rPr>
                        <a:t>0 ml/min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a:effectLst/>
                        </a:rPr>
                        <a:t>Aire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s-ES_tradnl" sz="10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dirty="0">
                          <a:effectLst/>
                        </a:rPr>
                        <a:t>0,78</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0942836"/>
                  </a:ext>
                </a:extLst>
              </a:tr>
              <a:tr h="326143">
                <a:tc>
                  <a:txBody>
                    <a:bodyPr/>
                    <a:lstStyle/>
                    <a:p>
                      <a:pPr algn="ctr">
                        <a:lnSpc>
                          <a:spcPct val="107000"/>
                        </a:lnSpc>
                        <a:spcAft>
                          <a:spcPts val="0"/>
                        </a:spcAft>
                      </a:pPr>
                      <a:r>
                        <a:rPr lang="es-ES_tradnl" sz="1000">
                          <a:effectLst/>
                        </a:rPr>
                        <a:t>50ºC/min + 1min 900ºC</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a:effectLst/>
                        </a:rPr>
                        <a:t>0 ml/min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a:effectLst/>
                        </a:rPr>
                        <a:t>Aire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s-ES_tradnl" sz="10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dirty="0">
                          <a:effectLst/>
                        </a:rPr>
                        <a:t>0,58</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71689436"/>
                  </a:ext>
                </a:extLst>
              </a:tr>
              <a:tr h="326143">
                <a:tc>
                  <a:txBody>
                    <a:bodyPr/>
                    <a:lstStyle/>
                    <a:p>
                      <a:pPr algn="ctr">
                        <a:lnSpc>
                          <a:spcPct val="107000"/>
                        </a:lnSpc>
                        <a:spcAft>
                          <a:spcPts val="0"/>
                        </a:spcAft>
                      </a:pPr>
                      <a:r>
                        <a:rPr lang="es-ES_tradnl" sz="1000">
                          <a:effectLst/>
                        </a:rPr>
                        <a:t>25ºC/min + 1min 900ºC</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a:effectLst/>
                        </a:rPr>
                        <a:t>20 ml/min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a:effectLst/>
                        </a:rPr>
                        <a:t>Aire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s-ES_tradnl" sz="10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dirty="0">
                          <a:effectLst/>
                        </a:rPr>
                        <a:t>0,47</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21227145"/>
                  </a:ext>
                </a:extLst>
              </a:tr>
              <a:tr h="326143">
                <a:tc>
                  <a:txBody>
                    <a:bodyPr/>
                    <a:lstStyle/>
                    <a:p>
                      <a:pPr algn="ctr">
                        <a:lnSpc>
                          <a:spcPct val="107000"/>
                        </a:lnSpc>
                        <a:spcAft>
                          <a:spcPts val="0"/>
                        </a:spcAft>
                      </a:pPr>
                      <a:r>
                        <a:rPr lang="es-ES_tradnl" sz="1000">
                          <a:effectLst/>
                        </a:rPr>
                        <a:t>50ºC/min + 1min 900ºC</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a:effectLst/>
                        </a:rPr>
                        <a:t>20 ml/min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a:effectLst/>
                        </a:rPr>
                        <a:t>Aire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s-ES_tradnl" sz="10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dirty="0">
                          <a:effectLst/>
                        </a:rPr>
                        <a:t>0,75</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9814457"/>
                  </a:ext>
                </a:extLst>
              </a:tr>
              <a:tr h="326143">
                <a:tc>
                  <a:txBody>
                    <a:bodyPr/>
                    <a:lstStyle/>
                    <a:p>
                      <a:pPr algn="ctr">
                        <a:lnSpc>
                          <a:spcPct val="107000"/>
                        </a:lnSpc>
                        <a:spcAft>
                          <a:spcPts val="0"/>
                        </a:spcAft>
                      </a:pPr>
                      <a:r>
                        <a:rPr lang="es-ES_tradnl" sz="1000">
                          <a:effectLst/>
                        </a:rPr>
                        <a:t>25ºC/min + 1min 900ºC</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a:effectLst/>
                        </a:rPr>
                        <a:t>0 ml/min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a:effectLst/>
                        </a:rPr>
                        <a:t>Nitrógeno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s-ES_tradnl" sz="10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dirty="0">
                          <a:effectLst/>
                        </a:rPr>
                        <a:t>0,71</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7950855"/>
                  </a:ext>
                </a:extLst>
              </a:tr>
              <a:tr h="326143">
                <a:tc>
                  <a:txBody>
                    <a:bodyPr/>
                    <a:lstStyle/>
                    <a:p>
                      <a:pPr algn="ctr">
                        <a:lnSpc>
                          <a:spcPct val="107000"/>
                        </a:lnSpc>
                        <a:spcAft>
                          <a:spcPts val="0"/>
                        </a:spcAft>
                      </a:pPr>
                      <a:r>
                        <a:rPr lang="en-US" sz="1000">
                          <a:effectLst/>
                        </a:rPr>
                        <a:t>50ºC/min + 1min 900ºC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a:effectLst/>
                        </a:rPr>
                        <a:t>0 ml/min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a:effectLst/>
                        </a:rPr>
                        <a:t>Nitrógeno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s-ES_tradnl" sz="10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a:effectLst/>
                        </a:rPr>
                        <a:t>0,84</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5924235"/>
                  </a:ext>
                </a:extLst>
              </a:tr>
              <a:tr h="326143">
                <a:tc>
                  <a:txBody>
                    <a:bodyPr/>
                    <a:lstStyle/>
                    <a:p>
                      <a:pPr algn="ctr">
                        <a:lnSpc>
                          <a:spcPct val="107000"/>
                        </a:lnSpc>
                        <a:spcAft>
                          <a:spcPts val="0"/>
                        </a:spcAft>
                      </a:pPr>
                      <a:r>
                        <a:rPr lang="es-ES_tradnl" sz="1000">
                          <a:effectLst/>
                        </a:rPr>
                        <a:t>25ºC/min + 1min 900ºC</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a:effectLst/>
                        </a:rPr>
                        <a:t>20 ml/min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a:effectLst/>
                        </a:rPr>
                        <a:t>Nitrógeno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s-ES_tradnl" sz="100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a:effectLst/>
                        </a:rPr>
                        <a:t>0,59</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9436105"/>
                  </a:ext>
                </a:extLst>
              </a:tr>
              <a:tr h="326143">
                <a:tc>
                  <a:txBody>
                    <a:bodyPr/>
                    <a:lstStyle/>
                    <a:p>
                      <a:pPr algn="ctr">
                        <a:lnSpc>
                          <a:spcPct val="107000"/>
                        </a:lnSpc>
                        <a:spcAft>
                          <a:spcPts val="0"/>
                        </a:spcAft>
                      </a:pPr>
                      <a:r>
                        <a:rPr lang="es-ES_tradnl" sz="1000">
                          <a:effectLst/>
                        </a:rPr>
                        <a:t>50ºC/min + 1min 900ºC</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dirty="0">
                          <a:effectLst/>
                        </a:rPr>
                        <a:t>20 ml/min</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a:effectLst/>
                        </a:rPr>
                        <a:t>Nitrógeno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s-ES_tradnl" sz="10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_tradnl" sz="1000" dirty="0">
                          <a:effectLst/>
                        </a:rPr>
                        <a:t>0,61</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8966297"/>
                  </a:ext>
                </a:extLst>
              </a:tr>
            </a:tbl>
          </a:graphicData>
        </a:graphic>
      </p:graphicFrame>
      <p:graphicFrame>
        <p:nvGraphicFramePr>
          <p:cNvPr id="175169" name="Objeto 4"/>
          <p:cNvGraphicFramePr>
            <a:graphicFrameLocks noChangeAspect="1"/>
          </p:cNvGraphicFramePr>
          <p:nvPr/>
        </p:nvGraphicFramePr>
        <p:xfrm>
          <a:off x="4757738" y="1508125"/>
          <a:ext cx="1371600" cy="190500"/>
        </p:xfrm>
        <a:graphic>
          <a:graphicData uri="http://schemas.openxmlformats.org/presentationml/2006/ole">
            <mc:AlternateContent xmlns:mc="http://schemas.openxmlformats.org/markup-compatibility/2006">
              <mc:Choice xmlns:v="urn:schemas-microsoft-com:vml" Requires="v">
                <p:oleObj spid="_x0000_s175321" name="Ecuación" r:id="rId3" imgW="1358310" imgH="203112" progId="Equation.3">
                  <p:embed/>
                </p:oleObj>
              </mc:Choice>
              <mc:Fallback>
                <p:oleObj name="Ecuación" r:id="rId3" imgW="1358310" imgH="203112" progId="Equation.3">
                  <p:embed/>
                  <p:pic>
                    <p:nvPicPr>
                      <p:cNvPr id="0" name="Objeto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738" y="1508125"/>
                        <a:ext cx="13716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5170" name="Objeto 5"/>
          <p:cNvGraphicFramePr>
            <a:graphicFrameLocks noChangeAspect="1"/>
          </p:cNvGraphicFramePr>
          <p:nvPr/>
        </p:nvGraphicFramePr>
        <p:xfrm>
          <a:off x="4740275" y="1797050"/>
          <a:ext cx="1419225" cy="190500"/>
        </p:xfrm>
        <a:graphic>
          <a:graphicData uri="http://schemas.openxmlformats.org/presentationml/2006/ole">
            <mc:AlternateContent xmlns:mc="http://schemas.openxmlformats.org/markup-compatibility/2006">
              <mc:Choice xmlns:v="urn:schemas-microsoft-com:vml" Requires="v">
                <p:oleObj spid="_x0000_s175322" name="Ecuación" r:id="rId5" imgW="1409088" imgH="203112" progId="Equation.3">
                  <p:embed/>
                </p:oleObj>
              </mc:Choice>
              <mc:Fallback>
                <p:oleObj name="Ecuación" r:id="rId5" imgW="1409088" imgH="203112" progId="Equation.3">
                  <p:embed/>
                  <p:pic>
                    <p:nvPicPr>
                      <p:cNvPr id="0" name="Objeto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0275" y="1797050"/>
                        <a:ext cx="141922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5171" name="Objeto 6"/>
          <p:cNvGraphicFramePr>
            <a:graphicFrameLocks noChangeAspect="1"/>
          </p:cNvGraphicFramePr>
          <p:nvPr/>
        </p:nvGraphicFramePr>
        <p:xfrm>
          <a:off x="4764088" y="2109788"/>
          <a:ext cx="1371600" cy="190500"/>
        </p:xfrm>
        <a:graphic>
          <a:graphicData uri="http://schemas.openxmlformats.org/presentationml/2006/ole">
            <mc:AlternateContent xmlns:mc="http://schemas.openxmlformats.org/markup-compatibility/2006">
              <mc:Choice xmlns:v="urn:schemas-microsoft-com:vml" Requires="v">
                <p:oleObj spid="_x0000_s175323" name="Ecuación" r:id="rId7" imgW="1371600" imgH="203200" progId="Equation.3">
                  <p:embed/>
                </p:oleObj>
              </mc:Choice>
              <mc:Fallback>
                <p:oleObj name="Ecuación" r:id="rId7" imgW="1371600" imgH="203200" progId="Equation.3">
                  <p:embed/>
                  <p:pic>
                    <p:nvPicPr>
                      <p:cNvPr id="0" name="Objeto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4088" y="2109788"/>
                        <a:ext cx="13716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5172" name="Objeto 7"/>
          <p:cNvGraphicFramePr>
            <a:graphicFrameLocks noChangeAspect="1"/>
          </p:cNvGraphicFramePr>
          <p:nvPr/>
        </p:nvGraphicFramePr>
        <p:xfrm>
          <a:off x="4730750" y="2427288"/>
          <a:ext cx="1419225" cy="190500"/>
        </p:xfrm>
        <a:graphic>
          <a:graphicData uri="http://schemas.openxmlformats.org/presentationml/2006/ole">
            <mc:AlternateContent xmlns:mc="http://schemas.openxmlformats.org/markup-compatibility/2006">
              <mc:Choice xmlns:v="urn:schemas-microsoft-com:vml" Requires="v">
                <p:oleObj spid="_x0000_s175324" name="Ecuación" r:id="rId9" imgW="1409088" imgH="203112" progId="Equation.3">
                  <p:embed/>
                </p:oleObj>
              </mc:Choice>
              <mc:Fallback>
                <p:oleObj name="Ecuación" r:id="rId9" imgW="1409088" imgH="203112" progId="Equation.3">
                  <p:embed/>
                  <p:pic>
                    <p:nvPicPr>
                      <p:cNvPr id="0" name="Objeto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0750" y="2427288"/>
                        <a:ext cx="141922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5173" name="Objeto 8"/>
          <p:cNvGraphicFramePr>
            <a:graphicFrameLocks noChangeAspect="1"/>
          </p:cNvGraphicFramePr>
          <p:nvPr/>
        </p:nvGraphicFramePr>
        <p:xfrm>
          <a:off x="4722813" y="2781300"/>
          <a:ext cx="1371600" cy="190500"/>
        </p:xfrm>
        <a:graphic>
          <a:graphicData uri="http://schemas.openxmlformats.org/presentationml/2006/ole">
            <mc:AlternateContent xmlns:mc="http://schemas.openxmlformats.org/markup-compatibility/2006">
              <mc:Choice xmlns:v="urn:schemas-microsoft-com:vml" Requires="v">
                <p:oleObj spid="_x0000_s175325" name="Ecuación" r:id="rId11" imgW="1371600" imgH="203200" progId="Equation.3">
                  <p:embed/>
                </p:oleObj>
              </mc:Choice>
              <mc:Fallback>
                <p:oleObj name="Ecuación" r:id="rId11" imgW="1371600" imgH="203200" progId="Equation.3">
                  <p:embed/>
                  <p:pic>
                    <p:nvPicPr>
                      <p:cNvPr id="0" name="Objeto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22813" y="2781300"/>
                        <a:ext cx="13716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5174" name="Objeto 9"/>
          <p:cNvGraphicFramePr>
            <a:graphicFrameLocks noChangeAspect="1"/>
          </p:cNvGraphicFramePr>
          <p:nvPr/>
        </p:nvGraphicFramePr>
        <p:xfrm>
          <a:off x="4730750" y="3111500"/>
          <a:ext cx="1390650" cy="190500"/>
        </p:xfrm>
        <a:graphic>
          <a:graphicData uri="http://schemas.openxmlformats.org/presentationml/2006/ole">
            <mc:AlternateContent xmlns:mc="http://schemas.openxmlformats.org/markup-compatibility/2006">
              <mc:Choice xmlns:v="urn:schemas-microsoft-com:vml" Requires="v">
                <p:oleObj spid="_x0000_s175326" name="Ecuación" r:id="rId13" imgW="1384300" imgH="203200" progId="Equation.3">
                  <p:embed/>
                </p:oleObj>
              </mc:Choice>
              <mc:Fallback>
                <p:oleObj name="Ecuación" r:id="rId13" imgW="1384300" imgH="203200" progId="Equation.3">
                  <p:embed/>
                  <p:pic>
                    <p:nvPicPr>
                      <p:cNvPr id="0" name="Objeto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30750" y="3111500"/>
                        <a:ext cx="13906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5175" name="Objeto 10"/>
          <p:cNvGraphicFramePr>
            <a:graphicFrameLocks noChangeAspect="1"/>
          </p:cNvGraphicFramePr>
          <p:nvPr/>
        </p:nvGraphicFramePr>
        <p:xfrm>
          <a:off x="4740275" y="3443288"/>
          <a:ext cx="1371600" cy="190500"/>
        </p:xfrm>
        <a:graphic>
          <a:graphicData uri="http://schemas.openxmlformats.org/presentationml/2006/ole">
            <mc:AlternateContent xmlns:mc="http://schemas.openxmlformats.org/markup-compatibility/2006">
              <mc:Choice xmlns:v="urn:schemas-microsoft-com:vml" Requires="v">
                <p:oleObj spid="_x0000_s175327" name="Ecuación" r:id="rId15" imgW="1371600" imgH="203200" progId="Equation.3">
                  <p:embed/>
                </p:oleObj>
              </mc:Choice>
              <mc:Fallback>
                <p:oleObj name="Ecuación" r:id="rId15" imgW="1371600" imgH="203200" progId="Equation.3">
                  <p:embed/>
                  <p:pic>
                    <p:nvPicPr>
                      <p:cNvPr id="0" name="Objeto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40275" y="3443288"/>
                        <a:ext cx="13716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5176" name="Objeto 11"/>
          <p:cNvGraphicFramePr>
            <a:graphicFrameLocks noChangeAspect="1"/>
          </p:cNvGraphicFramePr>
          <p:nvPr/>
        </p:nvGraphicFramePr>
        <p:xfrm>
          <a:off x="4787900" y="3725863"/>
          <a:ext cx="1323975" cy="190500"/>
        </p:xfrm>
        <a:graphic>
          <a:graphicData uri="http://schemas.openxmlformats.org/presentationml/2006/ole">
            <mc:AlternateContent xmlns:mc="http://schemas.openxmlformats.org/markup-compatibility/2006">
              <mc:Choice xmlns:v="urn:schemas-microsoft-com:vml" Requires="v">
                <p:oleObj spid="_x0000_s175328" name="Ecuación" r:id="rId17" imgW="1307532" imgH="203112" progId="Equation.3">
                  <p:embed/>
                </p:oleObj>
              </mc:Choice>
              <mc:Fallback>
                <p:oleObj name="Ecuación" r:id="rId17" imgW="1307532" imgH="203112" progId="Equation.3">
                  <p:embed/>
                  <p:pic>
                    <p:nvPicPr>
                      <p:cNvPr id="0" name="Objeto 1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87900" y="3725863"/>
                        <a:ext cx="13239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nvPr>
        </p:nvGraphicFramePr>
        <p:xfrm>
          <a:off x="4355976" y="1204392"/>
          <a:ext cx="4326062" cy="3385071"/>
        </p:xfrm>
        <a:graphic>
          <a:graphicData uri="http://schemas.openxmlformats.org/drawingml/2006/chart">
            <c:chart xmlns:c="http://schemas.openxmlformats.org/drawingml/2006/chart" xmlns:r="http://schemas.openxmlformats.org/officeDocument/2006/relationships" r:id="rId3"/>
          </a:graphicData>
        </a:graphic>
      </p:graphicFrame>
      <p:sp>
        <p:nvSpPr>
          <p:cNvPr id="176131" name="Rectangle 2"/>
          <p:cNvSpPr>
            <a:spLocks noChangeArrowheads="1"/>
          </p:cNvSpPr>
          <p:nvPr/>
        </p:nvSpPr>
        <p:spPr bwMode="auto">
          <a:xfrm>
            <a:off x="1258888" y="1347788"/>
            <a:ext cx="9144000"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ltLang="es-ES"/>
          </a:p>
        </p:txBody>
      </p:sp>
      <p:graphicFrame>
        <p:nvGraphicFramePr>
          <p:cNvPr id="176132" name="Objeto 5"/>
          <p:cNvGraphicFramePr>
            <a:graphicFrameLocks noChangeAspect="1"/>
          </p:cNvGraphicFramePr>
          <p:nvPr/>
        </p:nvGraphicFramePr>
        <p:xfrm>
          <a:off x="361950" y="690563"/>
          <a:ext cx="1484313" cy="490537"/>
        </p:xfrm>
        <a:graphic>
          <a:graphicData uri="http://schemas.openxmlformats.org/presentationml/2006/ole">
            <mc:AlternateContent xmlns:mc="http://schemas.openxmlformats.org/markup-compatibility/2006">
              <mc:Choice xmlns:v="urn:schemas-microsoft-com:vml" Requires="v">
                <p:oleObj spid="_x0000_s176311" name="Ecuación" r:id="rId4" imgW="1091726" imgH="355446" progId="Equation.3">
                  <p:embed/>
                </p:oleObj>
              </mc:Choice>
              <mc:Fallback>
                <p:oleObj name="Ecuación" r:id="rId4" imgW="1091726" imgH="355446" progId="Equation.3">
                  <p:embed/>
                  <p:pic>
                    <p:nvPicPr>
                      <p:cNvPr id="0" name="Objeto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50" y="690563"/>
                        <a:ext cx="1484313"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6133" name="Rectangle 4"/>
          <p:cNvSpPr>
            <a:spLocks noChangeArrowheads="1"/>
          </p:cNvSpPr>
          <p:nvPr/>
        </p:nvSpPr>
        <p:spPr bwMode="auto">
          <a:xfrm>
            <a:off x="1306513" y="2108200"/>
            <a:ext cx="9144000"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ltLang="es-ES"/>
          </a:p>
        </p:txBody>
      </p:sp>
      <p:graphicFrame>
        <p:nvGraphicFramePr>
          <p:cNvPr id="176134" name="Objeto 7"/>
          <p:cNvGraphicFramePr>
            <a:graphicFrameLocks noChangeAspect="1"/>
          </p:cNvGraphicFramePr>
          <p:nvPr/>
        </p:nvGraphicFramePr>
        <p:xfrm>
          <a:off x="314325" y="1327150"/>
          <a:ext cx="1423988" cy="490538"/>
        </p:xfrm>
        <a:graphic>
          <a:graphicData uri="http://schemas.openxmlformats.org/presentationml/2006/ole">
            <mc:AlternateContent xmlns:mc="http://schemas.openxmlformats.org/markup-compatibility/2006">
              <mc:Choice xmlns:v="urn:schemas-microsoft-com:vml" Requires="v">
                <p:oleObj spid="_x0000_s176312" name="Ecuación" r:id="rId6" imgW="1054100" imgH="355600" progId="Equation.3">
                  <p:embed/>
                </p:oleObj>
              </mc:Choice>
              <mc:Fallback>
                <p:oleObj name="Ecuación" r:id="rId6" imgW="1054100" imgH="355600" progId="Equation.3">
                  <p:embed/>
                  <p:pic>
                    <p:nvPicPr>
                      <p:cNvPr id="0" name="Objeto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325" y="1327150"/>
                        <a:ext cx="1423988"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6135" name="Objeto 8"/>
          <p:cNvGraphicFramePr>
            <a:graphicFrameLocks noChangeAspect="1"/>
          </p:cNvGraphicFramePr>
          <p:nvPr/>
        </p:nvGraphicFramePr>
        <p:xfrm>
          <a:off x="2347913" y="588963"/>
          <a:ext cx="1828800" cy="490537"/>
        </p:xfrm>
        <a:graphic>
          <a:graphicData uri="http://schemas.openxmlformats.org/presentationml/2006/ole">
            <mc:AlternateContent xmlns:mc="http://schemas.openxmlformats.org/markup-compatibility/2006">
              <mc:Choice xmlns:v="urn:schemas-microsoft-com:vml" Requires="v">
                <p:oleObj spid="_x0000_s176313" name="Ecuación" r:id="rId8" imgW="1333500" imgH="355600" progId="Equation.3">
                  <p:embed/>
                </p:oleObj>
              </mc:Choice>
              <mc:Fallback>
                <p:oleObj name="Ecuación" r:id="rId8" imgW="1333500" imgH="355600" progId="Equation.3">
                  <p:embed/>
                  <p:pic>
                    <p:nvPicPr>
                      <p:cNvPr id="0" name="Objeto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47913" y="588963"/>
                        <a:ext cx="18288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6136" name="Objeto 9"/>
          <p:cNvGraphicFramePr>
            <a:graphicFrameLocks noChangeAspect="1"/>
          </p:cNvGraphicFramePr>
          <p:nvPr/>
        </p:nvGraphicFramePr>
        <p:xfrm>
          <a:off x="2389188" y="1236663"/>
          <a:ext cx="1398587" cy="490537"/>
        </p:xfrm>
        <a:graphic>
          <a:graphicData uri="http://schemas.openxmlformats.org/presentationml/2006/ole">
            <mc:AlternateContent xmlns:mc="http://schemas.openxmlformats.org/markup-compatibility/2006">
              <mc:Choice xmlns:v="urn:schemas-microsoft-com:vml" Requires="v">
                <p:oleObj spid="_x0000_s176314" name="Ecuación" r:id="rId10" imgW="1015559" imgH="355446" progId="Equation.3">
                  <p:embed/>
                </p:oleObj>
              </mc:Choice>
              <mc:Fallback>
                <p:oleObj name="Ecuación" r:id="rId10" imgW="1015559" imgH="355446" progId="Equation.3">
                  <p:embed/>
                  <p:pic>
                    <p:nvPicPr>
                      <p:cNvPr id="0" name="Objeto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89188" y="1236663"/>
                        <a:ext cx="1398587"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6137" name="Objeto 10"/>
          <p:cNvGraphicFramePr>
            <a:graphicFrameLocks noChangeAspect="1"/>
          </p:cNvGraphicFramePr>
          <p:nvPr/>
        </p:nvGraphicFramePr>
        <p:xfrm>
          <a:off x="2403475" y="1895475"/>
          <a:ext cx="1460500" cy="527050"/>
        </p:xfrm>
        <a:graphic>
          <a:graphicData uri="http://schemas.openxmlformats.org/presentationml/2006/ole">
            <mc:AlternateContent xmlns:mc="http://schemas.openxmlformats.org/markup-compatibility/2006">
              <mc:Choice xmlns:v="urn:schemas-microsoft-com:vml" Requires="v">
                <p:oleObj spid="_x0000_s176315" name="Ecuación" r:id="rId12" imgW="1040948" imgH="380835" progId="Equation.3">
                  <p:embed/>
                </p:oleObj>
              </mc:Choice>
              <mc:Fallback>
                <p:oleObj name="Ecuación" r:id="rId12" imgW="1040948" imgH="380835" progId="Equation.3">
                  <p:embed/>
                  <p:pic>
                    <p:nvPicPr>
                      <p:cNvPr id="0" name="Objeto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03475" y="1895475"/>
                        <a:ext cx="14605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6138" name="Objeto 11"/>
          <p:cNvGraphicFramePr>
            <a:graphicFrameLocks noChangeAspect="1"/>
          </p:cNvGraphicFramePr>
          <p:nvPr/>
        </p:nvGraphicFramePr>
        <p:xfrm>
          <a:off x="2414588" y="2616200"/>
          <a:ext cx="1277937" cy="306388"/>
        </p:xfrm>
        <a:graphic>
          <a:graphicData uri="http://schemas.openxmlformats.org/presentationml/2006/ole">
            <mc:AlternateContent xmlns:mc="http://schemas.openxmlformats.org/markup-compatibility/2006">
              <mc:Choice xmlns:v="urn:schemas-microsoft-com:vml" Requires="v">
                <p:oleObj spid="_x0000_s176316" name="Ecuación" r:id="rId14" imgW="927100" imgH="228600" progId="Equation.3">
                  <p:embed/>
                </p:oleObj>
              </mc:Choice>
              <mc:Fallback>
                <p:oleObj name="Ecuación" r:id="rId14" imgW="927100" imgH="228600" progId="Equation.3">
                  <p:embed/>
                  <p:pic>
                    <p:nvPicPr>
                      <p:cNvPr id="0" name="Objeto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4588" y="2616200"/>
                        <a:ext cx="127793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6139" name="Rectangle 9"/>
          <p:cNvSpPr>
            <a:spLocks noChangeArrowheads="1"/>
          </p:cNvSpPr>
          <p:nvPr/>
        </p:nvSpPr>
        <p:spPr bwMode="auto">
          <a:xfrm>
            <a:off x="2444750" y="1620838"/>
            <a:ext cx="914400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ltLang="es-ES"/>
          </a:p>
        </p:txBody>
      </p:sp>
      <p:sp>
        <p:nvSpPr>
          <p:cNvPr id="176140" name="Rectangle 10"/>
          <p:cNvSpPr>
            <a:spLocks noChangeArrowheads="1"/>
          </p:cNvSpPr>
          <p:nvPr/>
        </p:nvSpPr>
        <p:spPr bwMode="auto">
          <a:xfrm>
            <a:off x="2444750" y="2459038"/>
            <a:ext cx="914400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ltLang="es-ES"/>
          </a:p>
        </p:txBody>
      </p:sp>
      <p:sp>
        <p:nvSpPr>
          <p:cNvPr id="176141" name="Rectangle 11"/>
          <p:cNvSpPr>
            <a:spLocks noChangeArrowheads="1"/>
          </p:cNvSpPr>
          <p:nvPr/>
        </p:nvSpPr>
        <p:spPr bwMode="auto">
          <a:xfrm>
            <a:off x="2444750" y="3297238"/>
            <a:ext cx="9144000"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ltLang="es-ES"/>
          </a:p>
        </p:txBody>
      </p:sp>
      <p:sp>
        <p:nvSpPr>
          <p:cNvPr id="176142" name="Rectangle 12"/>
          <p:cNvSpPr>
            <a:spLocks noChangeArrowheads="1"/>
          </p:cNvSpPr>
          <p:nvPr/>
        </p:nvSpPr>
        <p:spPr bwMode="auto">
          <a:xfrm>
            <a:off x="2444750" y="3706813"/>
            <a:ext cx="914400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ltLang="es-ES"/>
          </a:p>
        </p:txBody>
      </p:sp>
      <p:graphicFrame>
        <p:nvGraphicFramePr>
          <p:cNvPr id="176143" name="Objeto 16"/>
          <p:cNvGraphicFramePr>
            <a:graphicFrameLocks noChangeAspect="1"/>
          </p:cNvGraphicFramePr>
          <p:nvPr/>
        </p:nvGraphicFramePr>
        <p:xfrm>
          <a:off x="2109788" y="3041650"/>
          <a:ext cx="2135187" cy="490538"/>
        </p:xfrm>
        <a:graphic>
          <a:graphicData uri="http://schemas.openxmlformats.org/presentationml/2006/ole">
            <mc:AlternateContent xmlns:mc="http://schemas.openxmlformats.org/markup-compatibility/2006">
              <mc:Choice xmlns:v="urn:schemas-microsoft-com:vml" Requires="v">
                <p:oleObj spid="_x0000_s176317" name="Ecuación" r:id="rId16" imgW="1586811" imgH="355446" progId="Equation.3">
                  <p:embed/>
                </p:oleObj>
              </mc:Choice>
              <mc:Fallback>
                <p:oleObj name="Ecuación" r:id="rId16" imgW="1586811" imgH="355446" progId="Equation.3">
                  <p:embed/>
                  <p:pic>
                    <p:nvPicPr>
                      <p:cNvPr id="0" name="Objeto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09788" y="3041650"/>
                        <a:ext cx="213518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6144" name="Objeto 17"/>
          <p:cNvGraphicFramePr>
            <a:graphicFrameLocks noChangeAspect="1"/>
          </p:cNvGraphicFramePr>
          <p:nvPr/>
        </p:nvGraphicFramePr>
        <p:xfrm>
          <a:off x="2114550" y="3684588"/>
          <a:ext cx="2233613" cy="342900"/>
        </p:xfrm>
        <a:graphic>
          <a:graphicData uri="http://schemas.openxmlformats.org/presentationml/2006/ole">
            <mc:AlternateContent xmlns:mc="http://schemas.openxmlformats.org/markup-compatibility/2006">
              <mc:Choice xmlns:v="urn:schemas-microsoft-com:vml" Requires="v">
                <p:oleObj spid="_x0000_s176318" name="Ecuación" r:id="rId18" imgW="1663700" imgH="254000" progId="Equation.3">
                  <p:embed/>
                </p:oleObj>
              </mc:Choice>
              <mc:Fallback>
                <p:oleObj name="Ecuación" r:id="rId18" imgW="1663700" imgH="254000" progId="Equation.3">
                  <p:embed/>
                  <p:pic>
                    <p:nvPicPr>
                      <p:cNvPr id="0" name="Objeto 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14550" y="3684588"/>
                        <a:ext cx="22336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6145" name="Rectangle 21"/>
          <p:cNvSpPr>
            <a:spLocks noChangeArrowheads="1"/>
          </p:cNvSpPr>
          <p:nvPr/>
        </p:nvSpPr>
        <p:spPr bwMode="auto">
          <a:xfrm>
            <a:off x="2205038" y="3140075"/>
            <a:ext cx="914400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ltLang="es-ES"/>
          </a:p>
        </p:txBody>
      </p:sp>
      <p:sp>
        <p:nvSpPr>
          <p:cNvPr id="176146" name="Rectangle 22"/>
          <p:cNvSpPr>
            <a:spLocks noChangeArrowheads="1"/>
          </p:cNvSpPr>
          <p:nvPr/>
        </p:nvSpPr>
        <p:spPr bwMode="auto">
          <a:xfrm>
            <a:off x="2205038" y="3978275"/>
            <a:ext cx="914400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ltLang="es-ES"/>
          </a:p>
        </p:txBody>
      </p:sp>
      <p:sp>
        <p:nvSpPr>
          <p:cNvPr id="176147" name="Rectangle 24"/>
          <p:cNvSpPr>
            <a:spLocks noChangeArrowheads="1"/>
          </p:cNvSpPr>
          <p:nvPr/>
        </p:nvSpPr>
        <p:spPr bwMode="auto">
          <a:xfrm flipV="1">
            <a:off x="2246313" y="4332288"/>
            <a:ext cx="9264650" cy="460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s-ES" altLang="es-ES"/>
          </a:p>
        </p:txBody>
      </p:sp>
      <p:graphicFrame>
        <p:nvGraphicFramePr>
          <p:cNvPr id="176148" name="Objeto 21"/>
          <p:cNvGraphicFramePr>
            <a:graphicFrameLocks noChangeAspect="1"/>
          </p:cNvGraphicFramePr>
          <p:nvPr/>
        </p:nvGraphicFramePr>
        <p:xfrm>
          <a:off x="2032000" y="4273550"/>
          <a:ext cx="1830388" cy="325438"/>
        </p:xfrm>
        <a:graphic>
          <a:graphicData uri="http://schemas.openxmlformats.org/presentationml/2006/ole">
            <mc:AlternateContent xmlns:mc="http://schemas.openxmlformats.org/markup-compatibility/2006">
              <mc:Choice xmlns:v="urn:schemas-microsoft-com:vml" Requires="v">
                <p:oleObj spid="_x0000_s176319" name="Ecuación" r:id="rId20" imgW="1422400" imgH="254000" progId="Equation.3">
                  <p:embed/>
                </p:oleObj>
              </mc:Choice>
              <mc:Fallback>
                <p:oleObj name="Ecuación" r:id="rId20" imgW="1422400" imgH="254000" progId="Equation.3">
                  <p:embed/>
                  <p:pic>
                    <p:nvPicPr>
                      <p:cNvPr id="0" name="Objeto 2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32000" y="4273550"/>
                        <a:ext cx="18303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Marcador de contenido 2"/>
          <p:cNvSpPr>
            <a:spLocks noGrp="1"/>
          </p:cNvSpPr>
          <p:nvPr>
            <p:ph idx="1"/>
          </p:nvPr>
        </p:nvSpPr>
        <p:spPr>
          <a:xfrm>
            <a:off x="323850" y="484188"/>
            <a:ext cx="8224838" cy="3389312"/>
          </a:xfrm>
        </p:spPr>
        <p:txBody>
          <a:bodyPr/>
          <a:lstStyle/>
          <a:p>
            <a:r>
              <a:rPr lang="es-ES" altLang="es-ES" b="1" smtClean="0"/>
              <a:t>CONCLUSIONES DE LA CARACTERIZACIÓN</a:t>
            </a:r>
            <a:endParaRPr lang="es-ES" altLang="es-ES" smtClean="0"/>
          </a:p>
          <a:p>
            <a:r>
              <a:rPr lang="es-ES" altLang="es-ES" b="1" smtClean="0"/>
              <a:t>	</a:t>
            </a:r>
            <a:endParaRPr lang="es-ES" altLang="es-ES" smtClean="0"/>
          </a:p>
          <a:p>
            <a:r>
              <a:rPr lang="es-ES" altLang="es-ES" smtClean="0"/>
              <a:t>	Se pueden desarrollar modelos válidos para predecir los residuos de poda del </a:t>
            </a:r>
            <a:r>
              <a:rPr lang="es-ES" altLang="es-ES" i="1" smtClean="0"/>
              <a:t>Euphorbia laurifolia</a:t>
            </a:r>
            <a:r>
              <a:rPr lang="es-ES" altLang="es-ES" smtClean="0"/>
              <a:t> en el clima de la provincia de Bolívar en Ecuador</a:t>
            </a:r>
            <a:r>
              <a:rPr lang="es-ES_tradnl" altLang="es-ES" smtClean="0"/>
              <a:t>).</a:t>
            </a:r>
          </a:p>
          <a:p>
            <a:endParaRPr lang="es-ES_tradnl" altLang="es-ES" smtClean="0"/>
          </a:p>
          <a:p>
            <a:r>
              <a:rPr lang="es-ES" altLang="es-ES" smtClean="0"/>
              <a:t>	</a:t>
            </a:r>
          </a:p>
          <a:p>
            <a:r>
              <a:rPr lang="es-ES_tradnl" altLang="es-ES" smtClean="0"/>
              <a:t> </a:t>
            </a:r>
            <a:endParaRPr lang="es-ES" altLang="es-ES" smtClean="0"/>
          </a:p>
          <a:p>
            <a:endParaRPr lang="es-ES" altLang="es-ES" smtClean="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Marcador de contenido 2"/>
          <p:cNvSpPr>
            <a:spLocks noGrp="1"/>
          </p:cNvSpPr>
          <p:nvPr>
            <p:ph idx="1"/>
          </p:nvPr>
        </p:nvSpPr>
        <p:spPr>
          <a:xfrm>
            <a:off x="323850" y="484188"/>
            <a:ext cx="8224838" cy="3389312"/>
          </a:xfrm>
        </p:spPr>
        <p:txBody>
          <a:bodyPr/>
          <a:lstStyle/>
          <a:p>
            <a:r>
              <a:rPr lang="es-ES" altLang="es-ES" b="1" smtClean="0"/>
              <a:t>CONCLUSIONES DE LA CARACTERIZACIÓN</a:t>
            </a:r>
            <a:endParaRPr lang="es-ES" altLang="es-ES" smtClean="0"/>
          </a:p>
          <a:p>
            <a:r>
              <a:rPr lang="es-ES" altLang="es-ES" b="1" smtClean="0"/>
              <a:t>	</a:t>
            </a:r>
            <a:endParaRPr lang="es-ES" altLang="es-ES" smtClean="0"/>
          </a:p>
          <a:p>
            <a:r>
              <a:rPr lang="es-ES" altLang="es-ES" smtClean="0"/>
              <a:t>	Se pueden desarrollar modelos válidos para predecir los residuos de poda del </a:t>
            </a:r>
            <a:r>
              <a:rPr lang="es-ES" altLang="es-ES" i="1" smtClean="0"/>
              <a:t>Euphorbia laurifolia</a:t>
            </a:r>
            <a:r>
              <a:rPr lang="es-ES" altLang="es-ES" smtClean="0"/>
              <a:t> en el clima de la provincia de Bolívar en Ecuador</a:t>
            </a:r>
            <a:r>
              <a:rPr lang="es-ES_tradnl" altLang="es-ES" smtClean="0"/>
              <a:t>).</a:t>
            </a:r>
          </a:p>
          <a:p>
            <a:endParaRPr lang="es-ES_tradnl" altLang="es-ES" smtClean="0"/>
          </a:p>
          <a:p>
            <a:r>
              <a:rPr lang="es-ES" altLang="es-ES" smtClean="0"/>
              <a:t>	La cantidad media de material obtenida es alrededor de 10 kg por árbol. </a:t>
            </a:r>
          </a:p>
          <a:p>
            <a:endParaRPr lang="es-ES" altLang="es-ES" smtClean="0"/>
          </a:p>
          <a:p>
            <a:endParaRPr lang="es-ES" altLang="es-ES" smtClean="0"/>
          </a:p>
          <a:p>
            <a:r>
              <a:rPr lang="es-ES_tradnl" altLang="es-ES" smtClean="0"/>
              <a:t> </a:t>
            </a:r>
            <a:endParaRPr lang="es-ES" altLang="es-ES" smtClean="0"/>
          </a:p>
          <a:p>
            <a:endParaRPr lang="es-ES" altLang="es-ES" smtClean="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Marcador de contenido 2"/>
          <p:cNvSpPr>
            <a:spLocks noGrp="1"/>
          </p:cNvSpPr>
          <p:nvPr>
            <p:ph idx="1"/>
          </p:nvPr>
        </p:nvSpPr>
        <p:spPr>
          <a:xfrm>
            <a:off x="323850" y="484188"/>
            <a:ext cx="8224838" cy="3389312"/>
          </a:xfrm>
        </p:spPr>
        <p:txBody>
          <a:bodyPr/>
          <a:lstStyle/>
          <a:p>
            <a:r>
              <a:rPr lang="es-ES" altLang="es-ES" b="1" dirty="0" smtClean="0"/>
              <a:t>CONCLUSIONES DE LA CARACTERIZACIÓN</a:t>
            </a:r>
            <a:endParaRPr lang="es-ES" altLang="es-ES" dirty="0" smtClean="0"/>
          </a:p>
          <a:p>
            <a:r>
              <a:rPr lang="es-ES" altLang="es-ES" b="1" dirty="0" smtClean="0"/>
              <a:t>	</a:t>
            </a:r>
            <a:endParaRPr lang="es-ES" altLang="es-ES" dirty="0" smtClean="0"/>
          </a:p>
          <a:p>
            <a:r>
              <a:rPr lang="es-ES" altLang="es-ES" dirty="0" smtClean="0"/>
              <a:t>	Se pueden desarrollar modelos válidos para predecir los residuos de poda del </a:t>
            </a:r>
            <a:r>
              <a:rPr lang="es-ES" altLang="es-ES" i="1" dirty="0" err="1" smtClean="0"/>
              <a:t>Euphorbia</a:t>
            </a:r>
            <a:r>
              <a:rPr lang="es-ES" altLang="es-ES" i="1" dirty="0" smtClean="0"/>
              <a:t> </a:t>
            </a:r>
            <a:r>
              <a:rPr lang="es-ES" altLang="es-ES" i="1" dirty="0" err="1" smtClean="0"/>
              <a:t>laurifolia</a:t>
            </a:r>
            <a:r>
              <a:rPr lang="es-ES" altLang="es-ES" dirty="0" smtClean="0"/>
              <a:t> en el clima de la provincia de Bolívar en </a:t>
            </a:r>
            <a:r>
              <a:rPr lang="es-ES" altLang="es-ES" dirty="0" smtClean="0"/>
              <a:t>Ecuador</a:t>
            </a:r>
            <a:r>
              <a:rPr lang="es-ES_tradnl" altLang="es-ES" dirty="0" smtClean="0"/>
              <a:t>.</a:t>
            </a:r>
            <a:endParaRPr lang="es-ES_tradnl" altLang="es-ES" dirty="0" smtClean="0"/>
          </a:p>
          <a:p>
            <a:endParaRPr lang="es-ES_tradnl" altLang="es-ES" dirty="0" smtClean="0"/>
          </a:p>
          <a:p>
            <a:r>
              <a:rPr lang="es-ES" altLang="es-ES" dirty="0" smtClean="0"/>
              <a:t>	La cantidad media de material obtenida es alrededor de 10 kg por árbol. </a:t>
            </a:r>
          </a:p>
          <a:p>
            <a:endParaRPr lang="es-ES" altLang="es-ES" dirty="0" smtClean="0"/>
          </a:p>
          <a:p>
            <a:r>
              <a:rPr lang="es-ES" altLang="es-ES" dirty="0" smtClean="0"/>
              <a:t>	El poder calorífico de esos residuos está en línea con los valores de los residuos de otros árboles, situándose como media en 19 MJ/kg.</a:t>
            </a:r>
          </a:p>
          <a:p>
            <a:endParaRPr lang="es-ES" altLang="es-ES" dirty="0" smtClean="0"/>
          </a:p>
          <a:p>
            <a:r>
              <a:rPr lang="es-ES_tradnl" altLang="es-ES" dirty="0" smtClean="0"/>
              <a:t> </a:t>
            </a:r>
            <a:endParaRPr lang="es-ES" altLang="es-ES" dirty="0" smtClean="0"/>
          </a:p>
          <a:p>
            <a:endParaRPr lang="es-ES" altLang="es-ES" dirty="0" smtClean="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Marcador de contenido 2"/>
          <p:cNvSpPr>
            <a:spLocks noGrp="1"/>
          </p:cNvSpPr>
          <p:nvPr>
            <p:ph idx="1"/>
          </p:nvPr>
        </p:nvSpPr>
        <p:spPr>
          <a:xfrm>
            <a:off x="323850" y="30163"/>
            <a:ext cx="8224838" cy="3389312"/>
          </a:xfrm>
        </p:spPr>
        <p:txBody>
          <a:bodyPr/>
          <a:lstStyle/>
          <a:p>
            <a:endParaRPr lang="es-ES" altLang="es-ES" dirty="0" smtClean="0"/>
          </a:p>
          <a:p>
            <a:r>
              <a:rPr lang="es-ES" altLang="es-ES" dirty="0" smtClean="0"/>
              <a:t>Los residuos obtenidos de la poda poseen un contenido de N influenciado por el contenido de hojas. </a:t>
            </a:r>
          </a:p>
          <a:p>
            <a:endParaRPr lang="es-ES" altLang="es-ES" sz="1000" dirty="0" smtClean="0"/>
          </a:p>
          <a:p>
            <a:r>
              <a:rPr lang="es-ES" altLang="es-ES" dirty="0" smtClean="0"/>
              <a:t>Si el contenido de hojas el menor al 25%, el contenido de N es menor al 1%, lo que indica que el material es apto para ser usado como biocombustible.</a:t>
            </a:r>
          </a:p>
          <a:p>
            <a:endParaRPr lang="es-ES" altLang="es-ES" sz="1050" dirty="0" smtClean="0"/>
          </a:p>
          <a:p>
            <a:r>
              <a:rPr lang="es-ES" altLang="es-ES" dirty="0" smtClean="0"/>
              <a:t>La presencia de hojas no posee influencia en el poder calorífico, pero sí en el contenido de cenizas.</a:t>
            </a:r>
          </a:p>
        </p:txBody>
      </p:sp>
      <p:sp>
        <p:nvSpPr>
          <p:cNvPr id="2" name="Rectángulo 1"/>
          <p:cNvSpPr/>
          <p:nvPr/>
        </p:nvSpPr>
        <p:spPr>
          <a:xfrm>
            <a:off x="323850" y="3419475"/>
            <a:ext cx="8640960" cy="1323439"/>
          </a:xfrm>
          <a:prstGeom prst="rect">
            <a:avLst/>
          </a:prstGeom>
        </p:spPr>
        <p:txBody>
          <a:bodyPr wrap="square">
            <a:spAutoFit/>
          </a:bodyPr>
          <a:lstStyle/>
          <a:p>
            <a:pPr algn="just">
              <a:defRPr/>
            </a:pPr>
            <a:r>
              <a:rPr lang="es-ES_tradnl" altLang="es-ES" sz="2000" dirty="0">
                <a:solidFill>
                  <a:schemeClr val="tx1"/>
                </a:solidFill>
                <a:latin typeface="+mn-lt"/>
              </a:rPr>
              <a:t>Se demuestra que </a:t>
            </a:r>
            <a:r>
              <a:rPr lang="es-ES_tradnl" altLang="es-ES" sz="2000" b="1" dirty="0">
                <a:solidFill>
                  <a:srgbClr val="FF0000"/>
                </a:solidFill>
                <a:latin typeface="+mn-lt"/>
              </a:rPr>
              <a:t>el aumento del contenido de hojas </a:t>
            </a:r>
            <a:r>
              <a:rPr lang="es-ES_tradnl" altLang="es-ES" sz="2000" dirty="0">
                <a:solidFill>
                  <a:schemeClr val="tx1"/>
                </a:solidFill>
                <a:latin typeface="+mn-lt"/>
              </a:rPr>
              <a:t>en las muestras de </a:t>
            </a:r>
            <a:r>
              <a:rPr lang="es-ES" altLang="es-ES" sz="2000" i="1" dirty="0" err="1">
                <a:solidFill>
                  <a:schemeClr val="tx1"/>
                </a:solidFill>
                <a:latin typeface="+mn-lt"/>
              </a:rPr>
              <a:t>Euphorbia</a:t>
            </a:r>
            <a:r>
              <a:rPr lang="es-ES" altLang="es-ES" sz="2000" i="1" dirty="0">
                <a:solidFill>
                  <a:schemeClr val="tx1"/>
                </a:solidFill>
                <a:latin typeface="+mn-lt"/>
              </a:rPr>
              <a:t> </a:t>
            </a:r>
            <a:r>
              <a:rPr lang="es-ES" altLang="es-ES" sz="2000" i="1" dirty="0" err="1">
                <a:solidFill>
                  <a:schemeClr val="tx1"/>
                </a:solidFill>
                <a:latin typeface="+mn-lt"/>
              </a:rPr>
              <a:t>laurifolia</a:t>
            </a:r>
            <a:r>
              <a:rPr lang="es-ES_tradnl" altLang="es-ES" sz="2000" dirty="0">
                <a:latin typeface="+mn-lt"/>
              </a:rPr>
              <a:t> </a:t>
            </a:r>
            <a:r>
              <a:rPr lang="es-ES_tradnl" altLang="es-ES" sz="2000" b="1" dirty="0">
                <a:solidFill>
                  <a:srgbClr val="C00000"/>
                </a:solidFill>
                <a:latin typeface="+mn-lt"/>
              </a:rPr>
              <a:t>aumenta el contenido de ceniza</a:t>
            </a:r>
            <a:r>
              <a:rPr lang="es-ES_tradnl" altLang="es-ES" sz="2000" dirty="0">
                <a:latin typeface="+mn-lt"/>
              </a:rPr>
              <a:t> </a:t>
            </a:r>
            <a:r>
              <a:rPr lang="es-ES_tradnl" altLang="es-ES" sz="2000" dirty="0">
                <a:solidFill>
                  <a:schemeClr val="tx1"/>
                </a:solidFill>
                <a:latin typeface="+mn-lt"/>
              </a:rPr>
              <a:t>y </a:t>
            </a:r>
            <a:r>
              <a:rPr lang="es-ES_tradnl" altLang="es-ES" sz="2000" b="1" dirty="0">
                <a:solidFill>
                  <a:schemeClr val="accent6"/>
                </a:solidFill>
                <a:latin typeface="+mn-lt"/>
              </a:rPr>
              <a:t>disminuye el contenido de volátiles.</a:t>
            </a:r>
            <a:endParaRPr lang="es-ES" altLang="es-ES" sz="2000" b="1" dirty="0">
              <a:solidFill>
                <a:schemeClr val="accent6"/>
              </a:solidFill>
              <a:latin typeface="+mn-lt"/>
            </a:endParaRPr>
          </a:p>
          <a:p>
            <a:pPr algn="just">
              <a:defRPr/>
            </a:pPr>
            <a:r>
              <a:rPr lang="es-ES_tradnl" altLang="es-ES" sz="2000" dirty="0">
                <a:latin typeface="+mn-lt"/>
              </a:rPr>
              <a:t> </a:t>
            </a:r>
            <a:endParaRPr lang="es-ES" altLang="es-ES" sz="20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Marcador de contenido 2"/>
          <p:cNvSpPr>
            <a:spLocks noGrp="1"/>
          </p:cNvSpPr>
          <p:nvPr>
            <p:ph idx="1"/>
          </p:nvPr>
        </p:nvSpPr>
        <p:spPr>
          <a:xfrm>
            <a:off x="473075" y="339725"/>
            <a:ext cx="8224838" cy="4248150"/>
          </a:xfrm>
        </p:spPr>
        <p:txBody>
          <a:bodyPr/>
          <a:lstStyle/>
          <a:p>
            <a:r>
              <a:rPr lang="es-ES" altLang="es-ES" smtClean="0"/>
              <a:t>Se demuestra que es factible predecir e poder calorífico a partir del análisis elemental y análisis proximal.</a:t>
            </a:r>
          </a:p>
          <a:p>
            <a:endParaRPr lang="es-ES" altLang="es-ES" smtClean="0"/>
          </a:p>
          <a:p>
            <a:endParaRPr lang="es-ES" altLang="es-ES" smtClean="0"/>
          </a:p>
        </p:txBody>
      </p:sp>
      <p:sp>
        <p:nvSpPr>
          <p:cNvPr id="181251" name="Rectangle 3"/>
          <p:cNvSpPr>
            <a:spLocks noChangeArrowheads="1"/>
          </p:cNvSpPr>
          <p:nvPr/>
        </p:nvSpPr>
        <p:spPr bwMode="auto">
          <a:xfrm>
            <a:off x="473075" y="1898650"/>
            <a:ext cx="914400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ltLang="es-ES"/>
          </a:p>
        </p:txBody>
      </p:sp>
      <p:sp>
        <p:nvSpPr>
          <p:cNvPr id="181252" name="Rectangle 6"/>
          <p:cNvSpPr>
            <a:spLocks noChangeArrowheads="1"/>
          </p:cNvSpPr>
          <p:nvPr/>
        </p:nvSpPr>
        <p:spPr bwMode="auto">
          <a:xfrm>
            <a:off x="3362325" y="2789238"/>
            <a:ext cx="9144000"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ltLang="es-E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611188" y="339725"/>
            <a:ext cx="3313112" cy="485775"/>
          </a:xfrm>
        </p:spPr>
        <p:txBody>
          <a:bodyPr>
            <a:noAutofit/>
          </a:bodyPr>
          <a:lstStyle/>
          <a:p>
            <a:pPr>
              <a:defRPr/>
            </a:pPr>
            <a:r>
              <a:rPr lang="es-ES" sz="1800" dirty="0">
                <a:solidFill>
                  <a:schemeClr val="tx2"/>
                </a:solidFill>
                <a:effectLst>
                  <a:outerShdw blurRad="38100" dist="38100" dir="2700000" algn="tl">
                    <a:srgbClr val="C0C0C0"/>
                  </a:outerShdw>
                </a:effectLst>
                <a:latin typeface="Times New Roman" pitchFamily="18" charset="0"/>
              </a:rPr>
              <a:t>Características del prototipo</a:t>
            </a:r>
            <a:endParaRPr lang="es-ES" sz="1800" b="0" dirty="0">
              <a:solidFill>
                <a:schemeClr val="tx2"/>
              </a:solidFill>
              <a:latin typeface="Arial" pitchFamily="34" charset="0"/>
            </a:endParaRPr>
          </a:p>
        </p:txBody>
      </p:sp>
      <p:sp>
        <p:nvSpPr>
          <p:cNvPr id="8" name="7 Marcador de texto"/>
          <p:cNvSpPr>
            <a:spLocks noGrp="1"/>
          </p:cNvSpPr>
          <p:nvPr>
            <p:ph type="body" sz="half" idx="2"/>
          </p:nvPr>
        </p:nvSpPr>
        <p:spPr>
          <a:xfrm>
            <a:off x="468313" y="1076325"/>
            <a:ext cx="3455987" cy="3519488"/>
          </a:xfrm>
        </p:spPr>
        <p:txBody>
          <a:bodyPr>
            <a:normAutofit/>
          </a:bodyPr>
          <a:lstStyle/>
          <a:p>
            <a:pPr marL="257244" indent="-257244" algn="just">
              <a:buClr>
                <a:schemeClr val="hlink"/>
              </a:buClr>
              <a:buSzPts val="1700"/>
              <a:buFont typeface="Wingdings" pitchFamily="2" charset="2"/>
              <a:buChar char="n"/>
              <a:defRPr/>
            </a:pPr>
            <a:r>
              <a:rPr lang="en-GB" sz="1275" dirty="0" err="1">
                <a:effectLst>
                  <a:outerShdw blurRad="38100" dist="38100" dir="2700000" algn="tl">
                    <a:srgbClr val="C0C0C0"/>
                  </a:outerShdw>
                </a:effectLst>
                <a:latin typeface="Times New Roman" pitchFamily="18" charset="0"/>
              </a:rPr>
              <a:t>Capacidad</a:t>
            </a:r>
            <a:r>
              <a:rPr lang="en-GB" sz="1275" dirty="0">
                <a:effectLst>
                  <a:outerShdw blurRad="38100" dist="38100" dir="2700000" algn="tl">
                    <a:srgbClr val="C0C0C0"/>
                  </a:outerShdw>
                </a:effectLst>
                <a:latin typeface="Times New Roman" pitchFamily="18" charset="0"/>
              </a:rPr>
              <a:t> de </a:t>
            </a:r>
            <a:r>
              <a:rPr lang="en-GB" sz="1275" dirty="0" err="1">
                <a:effectLst>
                  <a:outerShdw blurRad="38100" dist="38100" dir="2700000" algn="tl">
                    <a:srgbClr val="C0C0C0"/>
                  </a:outerShdw>
                </a:effectLst>
                <a:latin typeface="Times New Roman" pitchFamily="18" charset="0"/>
              </a:rPr>
              <a:t>almacenamiento</a:t>
            </a:r>
            <a:r>
              <a:rPr lang="en-GB" sz="1275" dirty="0">
                <a:effectLst>
                  <a:outerShdw blurRad="38100" dist="38100" dir="2700000" algn="tl">
                    <a:srgbClr val="C0C0C0"/>
                  </a:outerShdw>
                </a:effectLst>
                <a:latin typeface="Times New Roman" pitchFamily="18" charset="0"/>
              </a:rPr>
              <a:t> y </a:t>
            </a:r>
            <a:r>
              <a:rPr lang="en-GB" sz="1275" dirty="0" err="1">
                <a:effectLst>
                  <a:outerShdw blurRad="38100" dist="38100" dir="2700000" algn="tl">
                    <a:srgbClr val="C0C0C0"/>
                  </a:outerShdw>
                </a:effectLst>
                <a:latin typeface="Times New Roman" pitchFamily="18" charset="0"/>
              </a:rPr>
              <a:t>enfriamiento</a:t>
            </a:r>
            <a:r>
              <a:rPr lang="en-GB" sz="1275" dirty="0">
                <a:effectLst>
                  <a:outerShdw blurRad="38100" dist="38100" dir="2700000" algn="tl">
                    <a:srgbClr val="C0C0C0"/>
                  </a:outerShdw>
                </a:effectLst>
                <a:latin typeface="Times New Roman" pitchFamily="18" charset="0"/>
              </a:rPr>
              <a:t>: </a:t>
            </a:r>
            <a:r>
              <a:rPr lang="en-GB" sz="1275" dirty="0" err="1">
                <a:effectLst>
                  <a:outerShdw blurRad="38100" dist="38100" dir="2700000" algn="tl">
                    <a:srgbClr val="C0C0C0"/>
                  </a:outerShdw>
                </a:effectLst>
                <a:latin typeface="Times New Roman" pitchFamily="18" charset="0"/>
              </a:rPr>
              <a:t>alrededor</a:t>
            </a:r>
            <a:r>
              <a:rPr lang="en-GB" sz="1275" dirty="0">
                <a:effectLst>
                  <a:outerShdw blurRad="38100" dist="38100" dir="2700000" algn="tl">
                    <a:srgbClr val="C0C0C0"/>
                  </a:outerShdw>
                </a:effectLst>
                <a:latin typeface="Times New Roman" pitchFamily="18" charset="0"/>
              </a:rPr>
              <a:t> de 3 </a:t>
            </a:r>
            <a:r>
              <a:rPr lang="en-GB" sz="1275" dirty="0" err="1">
                <a:effectLst>
                  <a:outerShdw blurRad="38100" dist="38100" dir="2700000" algn="tl">
                    <a:srgbClr val="C0C0C0"/>
                  </a:outerShdw>
                </a:effectLst>
                <a:latin typeface="Times New Roman" pitchFamily="18" charset="0"/>
              </a:rPr>
              <a:t>millones</a:t>
            </a:r>
            <a:r>
              <a:rPr lang="en-GB" sz="1275" dirty="0">
                <a:effectLst>
                  <a:outerShdw blurRad="38100" dist="38100" dir="2700000" algn="tl">
                    <a:srgbClr val="C0C0C0"/>
                  </a:outerShdw>
                </a:effectLst>
                <a:latin typeface="Times New Roman" pitchFamily="18" charset="0"/>
              </a:rPr>
              <a:t> de </a:t>
            </a:r>
            <a:r>
              <a:rPr lang="en-GB" sz="1275" dirty="0" err="1">
                <a:effectLst>
                  <a:outerShdw blurRad="38100" dist="38100" dir="2700000" algn="tl">
                    <a:srgbClr val="C0C0C0"/>
                  </a:outerShdw>
                </a:effectLst>
                <a:latin typeface="Times New Roman" pitchFamily="18" charset="0"/>
              </a:rPr>
              <a:t>insectos</a:t>
            </a:r>
            <a:r>
              <a:rPr lang="en-GB" sz="1275" dirty="0">
                <a:effectLst>
                  <a:outerShdw blurRad="38100" dist="38100" dir="2700000" algn="tl">
                    <a:srgbClr val="C0C0C0"/>
                  </a:outerShdw>
                </a:effectLst>
                <a:latin typeface="Times New Roman" pitchFamily="18" charset="0"/>
              </a:rPr>
              <a:t> a 6ºC</a:t>
            </a:r>
          </a:p>
          <a:p>
            <a:pPr marL="257244" indent="-257244">
              <a:buFontTx/>
              <a:buChar char="•"/>
              <a:defRPr/>
            </a:pPr>
            <a:endParaRPr lang="en-GB" sz="1275" dirty="0">
              <a:effectLst>
                <a:outerShdw blurRad="38100" dist="38100" dir="2700000" algn="tl">
                  <a:srgbClr val="C0C0C0"/>
                </a:outerShdw>
              </a:effectLst>
              <a:latin typeface="Times New Roman" pitchFamily="18" charset="0"/>
            </a:endParaRPr>
          </a:p>
          <a:p>
            <a:pPr marL="257244" indent="-257244">
              <a:buClr>
                <a:schemeClr val="hlink"/>
              </a:buClr>
              <a:buSzPts val="1700"/>
              <a:buFont typeface="Wingdings" pitchFamily="2" charset="2"/>
              <a:buChar char="n"/>
              <a:defRPr/>
            </a:pPr>
            <a:r>
              <a:rPr lang="en-GB" sz="1275" dirty="0" err="1">
                <a:effectLst>
                  <a:outerShdw blurRad="38100" dist="38100" dir="2700000" algn="tl">
                    <a:srgbClr val="C0C0C0"/>
                  </a:outerShdw>
                </a:effectLst>
                <a:latin typeface="Times New Roman" pitchFamily="18" charset="0"/>
              </a:rPr>
              <a:t>Sistemas</a:t>
            </a:r>
            <a:r>
              <a:rPr lang="en-GB" sz="1275" dirty="0">
                <a:effectLst>
                  <a:outerShdw blurRad="38100" dist="38100" dir="2700000" algn="tl">
                    <a:srgbClr val="C0C0C0"/>
                  </a:outerShdw>
                </a:effectLst>
                <a:latin typeface="Times New Roman" pitchFamily="18" charset="0"/>
              </a:rPr>
              <a:t> de </a:t>
            </a:r>
            <a:r>
              <a:rPr lang="en-GB" sz="1275" dirty="0" err="1">
                <a:effectLst>
                  <a:outerShdw blurRad="38100" dist="38100" dir="2700000" algn="tl">
                    <a:srgbClr val="C0C0C0"/>
                  </a:outerShdw>
                </a:effectLst>
                <a:latin typeface="Times New Roman" pitchFamily="18" charset="0"/>
              </a:rPr>
              <a:t>liberación</a:t>
            </a:r>
            <a:r>
              <a:rPr lang="en-GB" sz="1275" dirty="0">
                <a:effectLst>
                  <a:outerShdw blurRad="38100" dist="38100" dir="2700000" algn="tl">
                    <a:srgbClr val="C0C0C0"/>
                  </a:outerShdw>
                </a:effectLst>
                <a:latin typeface="Times New Roman" pitchFamily="18" charset="0"/>
              </a:rPr>
              <a:t> de </a:t>
            </a:r>
            <a:r>
              <a:rPr lang="en-GB" sz="1275" dirty="0" err="1">
                <a:effectLst>
                  <a:outerShdw blurRad="38100" dist="38100" dir="2700000" algn="tl">
                    <a:srgbClr val="C0C0C0"/>
                  </a:outerShdw>
                </a:effectLst>
                <a:latin typeface="Times New Roman" pitchFamily="18" charset="0"/>
              </a:rPr>
              <a:t>por</a:t>
            </a:r>
            <a:r>
              <a:rPr lang="en-GB" sz="1275" dirty="0">
                <a:effectLst>
                  <a:outerShdw blurRad="38100" dist="38100" dir="2700000" algn="tl">
                    <a:srgbClr val="C0C0C0"/>
                  </a:outerShdw>
                </a:effectLst>
                <a:latin typeface="Times New Roman" pitchFamily="18" charset="0"/>
              </a:rPr>
              <a:t> </a:t>
            </a:r>
            <a:r>
              <a:rPr lang="en-GB" sz="1275" dirty="0" err="1">
                <a:effectLst>
                  <a:outerShdw blurRad="38100" dist="38100" dir="2700000" algn="tl">
                    <a:srgbClr val="C0C0C0"/>
                  </a:outerShdw>
                </a:effectLst>
                <a:latin typeface="Times New Roman" pitchFamily="18" charset="0"/>
              </a:rPr>
              <a:t>tornillos</a:t>
            </a:r>
            <a:r>
              <a:rPr lang="en-GB" sz="1275" dirty="0">
                <a:effectLst>
                  <a:outerShdw blurRad="38100" dist="38100" dir="2700000" algn="tl">
                    <a:srgbClr val="C0C0C0"/>
                  </a:outerShdw>
                </a:effectLst>
                <a:latin typeface="Times New Roman" pitchFamily="18" charset="0"/>
              </a:rPr>
              <a:t> </a:t>
            </a:r>
            <a:r>
              <a:rPr lang="en-GB" sz="1275" dirty="0" err="1">
                <a:effectLst>
                  <a:outerShdw blurRad="38100" dist="38100" dir="2700000" algn="tl">
                    <a:srgbClr val="C0C0C0"/>
                  </a:outerShdw>
                </a:effectLst>
                <a:latin typeface="Times New Roman" pitchFamily="18" charset="0"/>
              </a:rPr>
              <a:t>sínfñín</a:t>
            </a:r>
            <a:r>
              <a:rPr lang="en-GB" sz="1275" dirty="0">
                <a:effectLst>
                  <a:outerShdw blurRad="38100" dist="38100" dir="2700000" algn="tl">
                    <a:srgbClr val="C0C0C0"/>
                  </a:outerShdw>
                </a:effectLst>
                <a:latin typeface="Times New Roman" pitchFamily="18" charset="0"/>
              </a:rPr>
              <a:t> </a:t>
            </a:r>
            <a:r>
              <a:rPr lang="en-GB" sz="1275" dirty="0" err="1">
                <a:effectLst>
                  <a:outerShdw blurRad="38100" dist="38100" dir="2700000" algn="tl">
                    <a:srgbClr val="C0C0C0"/>
                  </a:outerShdw>
                </a:effectLst>
                <a:latin typeface="Times New Roman" pitchFamily="18" charset="0"/>
              </a:rPr>
              <a:t>automatizados</a:t>
            </a:r>
            <a:r>
              <a:rPr lang="en-GB" sz="1275" dirty="0">
                <a:effectLst>
                  <a:outerShdw blurRad="38100" dist="38100" dir="2700000" algn="tl">
                    <a:srgbClr val="C0C0C0"/>
                  </a:outerShdw>
                </a:effectLst>
                <a:latin typeface="Times New Roman" pitchFamily="18" charset="0"/>
              </a:rPr>
              <a:t> </a:t>
            </a:r>
            <a:r>
              <a:rPr lang="en-GB" sz="1275" dirty="0" err="1">
                <a:effectLst>
                  <a:outerShdw blurRad="38100" dist="38100" dir="2700000" algn="tl">
                    <a:srgbClr val="C0C0C0"/>
                  </a:outerShdw>
                </a:effectLst>
                <a:latin typeface="Times New Roman" pitchFamily="18" charset="0"/>
              </a:rPr>
              <a:t>capaces</a:t>
            </a:r>
            <a:r>
              <a:rPr lang="en-GB" sz="1275" dirty="0">
                <a:effectLst>
                  <a:outerShdw blurRad="38100" dist="38100" dir="2700000" algn="tl">
                    <a:srgbClr val="C0C0C0"/>
                  </a:outerShdw>
                </a:effectLst>
                <a:latin typeface="Times New Roman" pitchFamily="18" charset="0"/>
              </a:rPr>
              <a:t> de </a:t>
            </a:r>
            <a:r>
              <a:rPr lang="en-GB" sz="1275" dirty="0" err="1">
                <a:effectLst>
                  <a:outerShdw blurRad="38100" dist="38100" dir="2700000" algn="tl">
                    <a:srgbClr val="C0C0C0"/>
                  </a:outerShdw>
                </a:effectLst>
                <a:latin typeface="Times New Roman" pitchFamily="18" charset="0"/>
              </a:rPr>
              <a:t>expulsar</a:t>
            </a:r>
            <a:r>
              <a:rPr lang="en-GB" sz="1275" dirty="0">
                <a:effectLst>
                  <a:outerShdw blurRad="38100" dist="38100" dir="2700000" algn="tl">
                    <a:srgbClr val="C0C0C0"/>
                  </a:outerShdw>
                </a:effectLst>
                <a:latin typeface="Times New Roman" pitchFamily="18" charset="0"/>
              </a:rPr>
              <a:t> entre 1000 y 4000 </a:t>
            </a:r>
            <a:r>
              <a:rPr lang="en-GB" sz="1275" dirty="0" err="1">
                <a:effectLst>
                  <a:outerShdw blurRad="38100" dist="38100" dir="2700000" algn="tl">
                    <a:srgbClr val="C0C0C0"/>
                  </a:outerShdw>
                </a:effectLst>
                <a:latin typeface="Times New Roman" pitchFamily="18" charset="0"/>
              </a:rPr>
              <a:t>moscas/segundo</a:t>
            </a:r>
            <a:r>
              <a:rPr lang="en-GB" sz="1275" dirty="0">
                <a:effectLst>
                  <a:outerShdw blurRad="38100" dist="38100" dir="2700000" algn="tl">
                    <a:srgbClr val="C0C0C0"/>
                  </a:outerShdw>
                </a:effectLst>
                <a:latin typeface="Times New Roman" pitchFamily="18" charset="0"/>
              </a:rPr>
              <a:t>, sin </a:t>
            </a:r>
            <a:r>
              <a:rPr lang="en-GB" sz="1275" dirty="0" err="1">
                <a:effectLst>
                  <a:outerShdw blurRad="38100" dist="38100" dir="2700000" algn="tl">
                    <a:srgbClr val="C0C0C0"/>
                  </a:outerShdw>
                </a:effectLst>
                <a:latin typeface="Times New Roman" pitchFamily="18" charset="0"/>
              </a:rPr>
              <a:t>que</a:t>
            </a:r>
            <a:r>
              <a:rPr lang="en-GB" sz="1275" dirty="0">
                <a:effectLst>
                  <a:outerShdw blurRad="38100" dist="38100" dir="2700000" algn="tl">
                    <a:srgbClr val="C0C0C0"/>
                  </a:outerShdw>
                </a:effectLst>
                <a:latin typeface="Times New Roman" pitchFamily="18" charset="0"/>
              </a:rPr>
              <a:t> los </a:t>
            </a:r>
            <a:r>
              <a:rPr lang="en-GB" sz="1275" dirty="0" err="1">
                <a:effectLst>
                  <a:outerShdw blurRad="38100" dist="38100" dir="2700000" algn="tl">
                    <a:srgbClr val="C0C0C0"/>
                  </a:outerShdw>
                </a:effectLst>
                <a:latin typeface="Times New Roman" pitchFamily="18" charset="0"/>
              </a:rPr>
              <a:t>insectos</a:t>
            </a:r>
            <a:r>
              <a:rPr lang="en-GB" sz="1275" dirty="0">
                <a:effectLst>
                  <a:outerShdw blurRad="38100" dist="38100" dir="2700000" algn="tl">
                    <a:srgbClr val="C0C0C0"/>
                  </a:outerShdw>
                </a:effectLst>
                <a:latin typeface="Times New Roman" pitchFamily="18" charset="0"/>
              </a:rPr>
              <a:t> </a:t>
            </a:r>
            <a:r>
              <a:rPr lang="en-GB" sz="1275" dirty="0" err="1">
                <a:effectLst>
                  <a:outerShdw blurRad="38100" dist="38100" dir="2700000" algn="tl">
                    <a:srgbClr val="C0C0C0"/>
                  </a:outerShdw>
                </a:effectLst>
                <a:latin typeface="Times New Roman" pitchFamily="18" charset="0"/>
              </a:rPr>
              <a:t>sufran</a:t>
            </a:r>
            <a:r>
              <a:rPr lang="en-GB" sz="1275" dirty="0">
                <a:effectLst>
                  <a:outerShdw blurRad="38100" dist="38100" dir="2700000" algn="tl">
                    <a:srgbClr val="C0C0C0"/>
                  </a:outerShdw>
                </a:effectLst>
                <a:latin typeface="Times New Roman" pitchFamily="18" charset="0"/>
              </a:rPr>
              <a:t> </a:t>
            </a:r>
            <a:r>
              <a:rPr lang="en-GB" sz="1275" dirty="0" err="1">
                <a:effectLst>
                  <a:outerShdw blurRad="38100" dist="38100" dir="2700000" algn="tl">
                    <a:srgbClr val="C0C0C0"/>
                  </a:outerShdw>
                </a:effectLst>
                <a:latin typeface="Times New Roman" pitchFamily="18" charset="0"/>
              </a:rPr>
              <a:t>ningún</a:t>
            </a:r>
            <a:r>
              <a:rPr lang="en-GB" sz="1275" dirty="0">
                <a:effectLst>
                  <a:outerShdw blurRad="38100" dist="38100" dir="2700000" algn="tl">
                    <a:srgbClr val="C0C0C0"/>
                  </a:outerShdw>
                </a:effectLst>
                <a:latin typeface="Times New Roman" pitchFamily="18" charset="0"/>
              </a:rPr>
              <a:t> </a:t>
            </a:r>
            <a:r>
              <a:rPr lang="en-GB" sz="1275" dirty="0" err="1">
                <a:effectLst>
                  <a:outerShdw blurRad="38100" dist="38100" dir="2700000" algn="tl">
                    <a:srgbClr val="C0C0C0"/>
                  </a:outerShdw>
                </a:effectLst>
                <a:latin typeface="Times New Roman" pitchFamily="18" charset="0"/>
              </a:rPr>
              <a:t>daño</a:t>
            </a:r>
            <a:r>
              <a:rPr lang="en-GB" sz="1275" dirty="0">
                <a:effectLst>
                  <a:outerShdw blurRad="38100" dist="38100" dir="2700000" algn="tl">
                    <a:srgbClr val="C0C0C0"/>
                  </a:outerShdw>
                </a:effectLst>
                <a:latin typeface="Times New Roman" pitchFamily="18" charset="0"/>
              </a:rPr>
              <a:t>.</a:t>
            </a:r>
          </a:p>
          <a:p>
            <a:pPr marL="257244" indent="-257244">
              <a:buFontTx/>
              <a:buChar char="•"/>
              <a:defRPr/>
            </a:pPr>
            <a:endParaRPr lang="en-GB" sz="1275" dirty="0">
              <a:effectLst>
                <a:outerShdw blurRad="38100" dist="38100" dir="2700000" algn="tl">
                  <a:srgbClr val="C0C0C0"/>
                </a:outerShdw>
              </a:effectLst>
              <a:latin typeface="Times New Roman" pitchFamily="18" charset="0"/>
            </a:endParaRPr>
          </a:p>
          <a:p>
            <a:pPr marL="257244" indent="-257244">
              <a:buClr>
                <a:schemeClr val="hlink"/>
              </a:buClr>
              <a:buSzPts val="1700"/>
              <a:buFont typeface="Wingdings" pitchFamily="2" charset="2"/>
              <a:buChar char="n"/>
              <a:defRPr/>
            </a:pPr>
            <a:r>
              <a:rPr lang="en-GB" sz="1275" dirty="0">
                <a:effectLst>
                  <a:outerShdw blurRad="38100" dist="38100" dir="2700000" algn="tl">
                    <a:srgbClr val="C0C0C0"/>
                  </a:outerShdw>
                </a:effectLst>
                <a:latin typeface="Times New Roman" pitchFamily="18" charset="0"/>
              </a:rPr>
              <a:t>Es </a:t>
            </a:r>
            <a:r>
              <a:rPr lang="en-GB" sz="1275" dirty="0" err="1">
                <a:effectLst>
                  <a:outerShdw blurRad="38100" dist="38100" dir="2700000" algn="tl">
                    <a:srgbClr val="C0C0C0"/>
                  </a:outerShdw>
                </a:effectLst>
                <a:latin typeface="Times New Roman" pitchFamily="18" charset="0"/>
              </a:rPr>
              <a:t>factible</a:t>
            </a:r>
            <a:r>
              <a:rPr lang="en-GB" sz="1275" dirty="0">
                <a:effectLst>
                  <a:outerShdw blurRad="38100" dist="38100" dir="2700000" algn="tl">
                    <a:srgbClr val="C0C0C0"/>
                  </a:outerShdw>
                </a:effectLst>
                <a:latin typeface="Times New Roman" pitchFamily="18" charset="0"/>
              </a:rPr>
              <a:t> </a:t>
            </a:r>
            <a:r>
              <a:rPr lang="en-GB" sz="1275" dirty="0" err="1">
                <a:effectLst>
                  <a:outerShdw blurRad="38100" dist="38100" dir="2700000" algn="tl">
                    <a:srgbClr val="C0C0C0"/>
                  </a:outerShdw>
                </a:effectLst>
                <a:latin typeface="Times New Roman" pitchFamily="18" charset="0"/>
              </a:rPr>
              <a:t>liberar</a:t>
            </a:r>
            <a:r>
              <a:rPr lang="en-GB" sz="1275" dirty="0">
                <a:effectLst>
                  <a:outerShdw blurRad="38100" dist="38100" dir="2700000" algn="tl">
                    <a:srgbClr val="C0C0C0"/>
                  </a:outerShdw>
                </a:effectLst>
                <a:latin typeface="Times New Roman" pitchFamily="18" charset="0"/>
              </a:rPr>
              <a:t> entre 1000 y 4000 </a:t>
            </a:r>
            <a:r>
              <a:rPr lang="es-ES_tradnl" sz="1275" dirty="0">
                <a:effectLst>
                  <a:outerShdw blurRad="38100" dist="38100" dir="2700000" algn="tl">
                    <a:srgbClr val="C0C0C0"/>
                  </a:outerShdw>
                </a:effectLst>
                <a:latin typeface="Times New Roman" pitchFamily="18" charset="0"/>
              </a:rPr>
              <a:t>insectos</a:t>
            </a:r>
            <a:r>
              <a:rPr lang="en-GB" sz="1275" dirty="0">
                <a:effectLst>
                  <a:outerShdw blurRad="38100" dist="38100" dir="2700000" algn="tl">
                    <a:srgbClr val="C0C0C0"/>
                  </a:outerShdw>
                </a:effectLst>
                <a:latin typeface="Times New Roman" pitchFamily="18" charset="0"/>
              </a:rPr>
              <a:t> </a:t>
            </a:r>
            <a:r>
              <a:rPr lang="en-GB" sz="1275" dirty="0" err="1">
                <a:effectLst>
                  <a:outerShdw blurRad="38100" dist="38100" dir="2700000" algn="tl">
                    <a:srgbClr val="C0C0C0"/>
                  </a:outerShdw>
                </a:effectLst>
                <a:latin typeface="Times New Roman" pitchFamily="18" charset="0"/>
              </a:rPr>
              <a:t>por</a:t>
            </a:r>
            <a:r>
              <a:rPr lang="en-GB" sz="1275" dirty="0">
                <a:effectLst>
                  <a:outerShdw blurRad="38100" dist="38100" dir="2700000" algn="tl">
                    <a:srgbClr val="C0C0C0"/>
                  </a:outerShdw>
                </a:effectLst>
                <a:latin typeface="Times New Roman" pitchFamily="18" charset="0"/>
              </a:rPr>
              <a:t> </a:t>
            </a:r>
            <a:r>
              <a:rPr lang="en-GB" sz="1275" dirty="0" err="1">
                <a:effectLst>
                  <a:outerShdw blurRad="38100" dist="38100" dir="2700000" algn="tl">
                    <a:srgbClr val="C0C0C0"/>
                  </a:outerShdw>
                </a:effectLst>
                <a:latin typeface="Times New Roman" pitchFamily="18" charset="0"/>
              </a:rPr>
              <a:t>hectarea</a:t>
            </a:r>
            <a:r>
              <a:rPr lang="en-GB" sz="1275" dirty="0">
                <a:effectLst>
                  <a:outerShdw blurRad="38100" dist="38100" dir="2700000" algn="tl">
                    <a:srgbClr val="C0C0C0"/>
                  </a:outerShdw>
                </a:effectLst>
                <a:latin typeface="Times New Roman" pitchFamily="18" charset="0"/>
              </a:rPr>
              <a:t> </a:t>
            </a:r>
          </a:p>
          <a:p>
            <a:pPr marL="257244" indent="-257244">
              <a:buFontTx/>
              <a:buChar char="•"/>
              <a:defRPr/>
            </a:pPr>
            <a:endParaRPr lang="en-GB" sz="1275" dirty="0">
              <a:effectLst>
                <a:outerShdw blurRad="38100" dist="38100" dir="2700000" algn="tl">
                  <a:srgbClr val="C0C0C0"/>
                </a:outerShdw>
              </a:effectLst>
              <a:latin typeface="Times New Roman" pitchFamily="18" charset="0"/>
            </a:endParaRPr>
          </a:p>
          <a:p>
            <a:pPr marL="257244" indent="-257244">
              <a:buClr>
                <a:schemeClr val="hlink"/>
              </a:buClr>
              <a:buSzPts val="1700"/>
              <a:buFont typeface="Wingdings" pitchFamily="2" charset="2"/>
              <a:buChar char="n"/>
              <a:defRPr/>
            </a:pPr>
            <a:r>
              <a:rPr lang="en-GB" sz="1275" dirty="0">
                <a:effectLst>
                  <a:outerShdw blurRad="38100" dist="38100" dir="2700000" algn="tl">
                    <a:srgbClr val="C0C0C0"/>
                  </a:outerShdw>
                </a:effectLst>
                <a:latin typeface="Times New Roman" pitchFamily="18" charset="0"/>
              </a:rPr>
              <a:t>El area de </a:t>
            </a:r>
            <a:r>
              <a:rPr lang="en-GB" sz="1275" dirty="0" err="1">
                <a:effectLst>
                  <a:outerShdw blurRad="38100" dist="38100" dir="2700000" algn="tl">
                    <a:srgbClr val="C0C0C0"/>
                  </a:outerShdw>
                </a:effectLst>
                <a:latin typeface="Times New Roman" pitchFamily="18" charset="0"/>
              </a:rPr>
              <a:t>trabajo</a:t>
            </a:r>
            <a:r>
              <a:rPr lang="en-GB" sz="1275" dirty="0">
                <a:effectLst>
                  <a:outerShdw blurRad="38100" dist="38100" dir="2700000" algn="tl">
                    <a:srgbClr val="C0C0C0"/>
                  </a:outerShdw>
                </a:effectLst>
                <a:latin typeface="Times New Roman" pitchFamily="18" charset="0"/>
              </a:rPr>
              <a:t> de la </a:t>
            </a:r>
            <a:r>
              <a:rPr lang="en-GB" sz="1275" dirty="0" err="1">
                <a:effectLst>
                  <a:outerShdw blurRad="38100" dist="38100" dir="2700000" algn="tl">
                    <a:srgbClr val="C0C0C0"/>
                  </a:outerShdw>
                </a:effectLst>
                <a:latin typeface="Times New Roman" pitchFamily="18" charset="0"/>
              </a:rPr>
              <a:t>avioneta</a:t>
            </a:r>
            <a:r>
              <a:rPr lang="en-GB" sz="1275" dirty="0">
                <a:effectLst>
                  <a:outerShdw blurRad="38100" dist="38100" dir="2700000" algn="tl">
                    <a:srgbClr val="C0C0C0"/>
                  </a:outerShdw>
                </a:effectLst>
                <a:latin typeface="Times New Roman" pitchFamily="18" charset="0"/>
              </a:rPr>
              <a:t> </a:t>
            </a:r>
            <a:r>
              <a:rPr lang="en-GB" sz="1275" dirty="0" err="1">
                <a:effectLst>
                  <a:outerShdw blurRad="38100" dist="38100" dir="2700000" algn="tl">
                    <a:srgbClr val="C0C0C0"/>
                  </a:outerShdw>
                </a:effectLst>
                <a:latin typeface="Times New Roman" pitchFamily="18" charset="0"/>
              </a:rPr>
              <a:t>es</a:t>
            </a:r>
            <a:r>
              <a:rPr lang="en-GB" sz="1275" dirty="0">
                <a:effectLst>
                  <a:outerShdw blurRad="38100" dist="38100" dir="2700000" algn="tl">
                    <a:srgbClr val="C0C0C0"/>
                  </a:outerShdw>
                </a:effectLst>
                <a:latin typeface="Times New Roman" pitchFamily="18" charset="0"/>
              </a:rPr>
              <a:t> entre 200 y 250 m de </a:t>
            </a:r>
            <a:r>
              <a:rPr lang="en-GB" sz="1275" dirty="0" err="1">
                <a:effectLst>
                  <a:outerShdw blurRad="38100" dist="38100" dir="2700000" algn="tl">
                    <a:srgbClr val="C0C0C0"/>
                  </a:outerShdw>
                </a:effectLst>
                <a:latin typeface="Times New Roman" pitchFamily="18" charset="0"/>
              </a:rPr>
              <a:t>anchura</a:t>
            </a:r>
            <a:r>
              <a:rPr lang="en-GB" sz="1275" dirty="0">
                <a:effectLst>
                  <a:outerShdw blurRad="38100" dist="38100" dir="2700000" algn="tl">
                    <a:srgbClr val="C0C0C0"/>
                  </a:outerShdw>
                </a:effectLst>
                <a:latin typeface="Times New Roman" pitchFamily="18" charset="0"/>
              </a:rPr>
              <a:t> </a:t>
            </a:r>
            <a:r>
              <a:rPr lang="es-ES_tradnl" sz="1275" dirty="0">
                <a:effectLst>
                  <a:outerShdw blurRad="38100" dist="38100" dir="2700000" algn="tl">
                    <a:srgbClr val="C0C0C0"/>
                  </a:outerShdw>
                </a:effectLst>
                <a:latin typeface="Times New Roman" pitchFamily="18" charset="0"/>
              </a:rPr>
              <a:t>siendo</a:t>
            </a:r>
            <a:r>
              <a:rPr lang="en-GB" sz="1275" dirty="0">
                <a:effectLst>
                  <a:outerShdw blurRad="38100" dist="38100" dir="2700000" algn="tl">
                    <a:srgbClr val="C0C0C0"/>
                  </a:outerShdw>
                </a:effectLst>
                <a:latin typeface="Times New Roman" pitchFamily="18" charset="0"/>
              </a:rPr>
              <a:t> la </a:t>
            </a:r>
            <a:r>
              <a:rPr lang="en-GB" sz="1275" dirty="0" err="1">
                <a:effectLst>
                  <a:outerShdw blurRad="38100" dist="38100" dir="2700000" algn="tl">
                    <a:srgbClr val="C0C0C0"/>
                  </a:outerShdw>
                </a:effectLst>
                <a:latin typeface="Times New Roman" pitchFamily="18" charset="0"/>
              </a:rPr>
              <a:t>velocidad</a:t>
            </a:r>
            <a:r>
              <a:rPr lang="en-GB" sz="1275" dirty="0">
                <a:effectLst>
                  <a:outerShdw blurRad="38100" dist="38100" dir="2700000" algn="tl">
                    <a:srgbClr val="C0C0C0"/>
                  </a:outerShdw>
                </a:effectLst>
                <a:latin typeface="Times New Roman" pitchFamily="18" charset="0"/>
              </a:rPr>
              <a:t> de </a:t>
            </a:r>
            <a:r>
              <a:rPr lang="es-ES_tradnl" sz="1275" dirty="0">
                <a:effectLst>
                  <a:outerShdw blurRad="38100" dist="38100" dir="2700000" algn="tl">
                    <a:srgbClr val="C0C0C0"/>
                  </a:outerShdw>
                </a:effectLst>
                <a:latin typeface="Times New Roman" pitchFamily="18" charset="0"/>
              </a:rPr>
              <a:t>vuelo</a:t>
            </a:r>
            <a:r>
              <a:rPr lang="en-GB" sz="1275" dirty="0">
                <a:effectLst>
                  <a:outerShdw blurRad="38100" dist="38100" dir="2700000" algn="tl">
                    <a:srgbClr val="C0C0C0"/>
                  </a:outerShdw>
                </a:effectLst>
                <a:latin typeface="Times New Roman" pitchFamily="18" charset="0"/>
              </a:rPr>
              <a:t> entre 160 y 180 km/h</a:t>
            </a:r>
            <a:endParaRPr lang="es-ES" sz="1650" dirty="0">
              <a:latin typeface="Arial" pitchFamily="34" charset="0"/>
            </a:endParaRPr>
          </a:p>
          <a:p>
            <a:pPr>
              <a:defRPr/>
            </a:pPr>
            <a:endParaRPr lang="es-ES" dirty="0"/>
          </a:p>
        </p:txBody>
      </p:sp>
      <p:pic>
        <p:nvPicPr>
          <p:cNvPr id="27652" name="Picture 2" descr="DSC0076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86225" y="195263"/>
            <a:ext cx="3833813" cy="2557462"/>
          </a:xfrm>
          <a:extLst>
            <a:ext uri="{91240B29-F687-4F45-9708-019B960494DF}">
              <a14:hiddenLine xmlns:a14="http://schemas.microsoft.com/office/drawing/2010/main" w="9525">
                <a:solidFill>
                  <a:srgbClr val="000000"/>
                </a:solidFill>
                <a:miter lim="800000"/>
                <a:headEnd/>
                <a:tailEnd/>
              </a14:hiddenLine>
            </a:ext>
          </a:extLst>
        </p:spPr>
      </p:pic>
      <p:pic>
        <p:nvPicPr>
          <p:cNvPr id="27653" name="Picture 1" descr="CIMG07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75" y="2951163"/>
            <a:ext cx="247332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Marcador de contenido 2"/>
          <p:cNvSpPr>
            <a:spLocks noGrp="1"/>
          </p:cNvSpPr>
          <p:nvPr>
            <p:ph idx="1"/>
          </p:nvPr>
        </p:nvSpPr>
        <p:spPr>
          <a:xfrm>
            <a:off x="457200" y="339725"/>
            <a:ext cx="8224838" cy="865188"/>
          </a:xfrm>
        </p:spPr>
        <p:txBody>
          <a:bodyPr/>
          <a:lstStyle/>
          <a:p>
            <a:r>
              <a:rPr lang="es-ES" altLang="es-ES" smtClean="0"/>
              <a:t>Se demuestra que es factible predecir e poder calorífico a partir del análisis elemental y análisis proximal.</a:t>
            </a:r>
          </a:p>
          <a:p>
            <a:endParaRPr lang="es-ES_tradnl" altLang="es-ES" smtClean="0"/>
          </a:p>
        </p:txBody>
      </p:sp>
      <p:sp>
        <p:nvSpPr>
          <p:cNvPr id="2" name="Flecha doblada 1"/>
          <p:cNvSpPr/>
          <p:nvPr/>
        </p:nvSpPr>
        <p:spPr bwMode="auto">
          <a:xfrm flipV="1">
            <a:off x="1835150" y="1312863"/>
            <a:ext cx="1152525" cy="1152525"/>
          </a:xfrm>
          <a:prstGeom prst="ben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Clr>
                <a:srgbClr val="000000"/>
              </a:buClr>
              <a:buSzPct val="100000"/>
              <a:buFont typeface="Times New Roman" pitchFamily="16" charset="0"/>
              <a:buNone/>
              <a:defRPr/>
            </a:pPr>
            <a:endParaRPr lang="es-ES">
              <a:latin typeface="Arial" charset="0"/>
            </a:endParaRPr>
          </a:p>
        </p:txBody>
      </p:sp>
      <p:sp>
        <p:nvSpPr>
          <p:cNvPr id="182276" name="CuadroTexto 2"/>
          <p:cNvSpPr txBox="1">
            <a:spLocks noChangeArrowheads="1"/>
          </p:cNvSpPr>
          <p:nvPr/>
        </p:nvSpPr>
        <p:spPr bwMode="auto">
          <a:xfrm>
            <a:off x="3348038" y="1997075"/>
            <a:ext cx="4679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ltLang="es-ES">
                <a:solidFill>
                  <a:srgbClr val="C00000"/>
                </a:solidFill>
              </a:rPr>
              <a:t>MODELOS DE REGRESIÓN</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Marcador de contenido 2"/>
          <p:cNvSpPr>
            <a:spLocks noGrp="1"/>
          </p:cNvSpPr>
          <p:nvPr>
            <p:ph idx="1"/>
          </p:nvPr>
        </p:nvSpPr>
        <p:spPr>
          <a:xfrm>
            <a:off x="250825" y="412750"/>
            <a:ext cx="8224838" cy="3389313"/>
          </a:xfrm>
        </p:spPr>
        <p:txBody>
          <a:bodyPr/>
          <a:lstStyle/>
          <a:p>
            <a:r>
              <a:rPr lang="es-ES_tradnl" altLang="es-ES" smtClean="0"/>
              <a:t>En este trabajo han desarrollado métodos para la determinación de </a:t>
            </a:r>
            <a:r>
              <a:rPr lang="es-ES_tradnl" altLang="es-ES" b="1" smtClean="0">
                <a:solidFill>
                  <a:srgbClr val="C00000"/>
                </a:solidFill>
              </a:rPr>
              <a:t>cenizas y volátiles </a:t>
            </a:r>
            <a:r>
              <a:rPr lang="es-ES_tradnl" altLang="es-ES" smtClean="0"/>
              <a:t>con balanza termogravimétrica (TGA) de mezclas de madera y hojas de </a:t>
            </a:r>
            <a:r>
              <a:rPr lang="es-ES_tradnl" altLang="es-ES" i="1" smtClean="0"/>
              <a:t>Euphorbia lancifolia</a:t>
            </a:r>
            <a:r>
              <a:rPr lang="es-ES_tradnl" altLang="es-ES" smtClean="0"/>
              <a:t>. </a:t>
            </a:r>
          </a:p>
          <a:p>
            <a:endParaRPr lang="es-ES_tradnl" altLang="es-ES" smtClean="0"/>
          </a:p>
          <a:p>
            <a:r>
              <a:rPr lang="es-ES_tradnl" altLang="es-ES" smtClean="0"/>
              <a:t>Los resultados muestran que los pesos residuales después de aplicar rampas de 25ºC/min y 50ºC/min hasta 550ºC y 900ºC presentan </a:t>
            </a:r>
            <a:r>
              <a:rPr lang="es-ES_tradnl" altLang="es-ES" b="1" smtClean="0">
                <a:solidFill>
                  <a:srgbClr val="C00000"/>
                </a:solidFill>
              </a:rPr>
              <a:t>diferencias significativas </a:t>
            </a:r>
            <a:r>
              <a:rPr lang="es-ES_tradnl" altLang="es-ES" smtClean="0"/>
              <a:t>con los valores obtenidos con los métodos estandarizados EN ISO 18122 y EN ISO 18123 respectivamente. </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Marcador de contenido 2"/>
          <p:cNvSpPr>
            <a:spLocks noGrp="1"/>
          </p:cNvSpPr>
          <p:nvPr>
            <p:ph idx="1"/>
          </p:nvPr>
        </p:nvSpPr>
        <p:spPr>
          <a:xfrm>
            <a:off x="468313" y="123825"/>
            <a:ext cx="8224837" cy="3389313"/>
          </a:xfrm>
        </p:spPr>
        <p:txBody>
          <a:bodyPr/>
          <a:lstStyle/>
          <a:p>
            <a:endParaRPr lang="es-ES_tradnl" altLang="es-ES" smtClean="0"/>
          </a:p>
          <a:p>
            <a:r>
              <a:rPr lang="es-ES_tradnl" altLang="es-ES" smtClean="0"/>
              <a:t>Los pesos residuales obtenidos con TGA presentan </a:t>
            </a:r>
            <a:r>
              <a:rPr lang="es-ES_tradnl" altLang="es-ES" b="1" smtClean="0">
                <a:solidFill>
                  <a:srgbClr val="C00000"/>
                </a:solidFill>
              </a:rPr>
              <a:t>relaciones fijas con el contenido de cenizas y volátiles de acuerdo con modelos de regresión</a:t>
            </a:r>
            <a:r>
              <a:rPr lang="es-ES_tradnl" altLang="es-ES" smtClean="0"/>
              <a:t>.</a:t>
            </a:r>
            <a:endParaRPr lang="es-ES" altLang="es-ES" smtClean="0"/>
          </a:p>
          <a:p>
            <a:endParaRPr lang="es-ES_tradnl" altLang="es-ES" smtClean="0"/>
          </a:p>
          <a:p>
            <a:endParaRPr lang="es-ES_tradnl" altLang="es-ES" smtClean="0"/>
          </a:p>
          <a:p>
            <a:r>
              <a:rPr lang="es-ES_tradnl" altLang="es-ES" smtClean="0"/>
              <a:t>Además la disminución del peso con las rampas analizas parece estar ligado a la temperatura, independientemente de la velocidad con la que se alcance.</a:t>
            </a:r>
            <a:endParaRPr lang="es-ES" altLang="es-ES" smtClean="0"/>
          </a:p>
          <a:p>
            <a:endParaRPr lang="es-ES" altLang="es-ES" smtClean="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Marcador de contenido 2"/>
          <p:cNvSpPr>
            <a:spLocks noGrp="1"/>
          </p:cNvSpPr>
          <p:nvPr>
            <p:ph idx="1"/>
          </p:nvPr>
        </p:nvSpPr>
        <p:spPr>
          <a:xfrm>
            <a:off x="468313" y="268288"/>
            <a:ext cx="8224837" cy="3389312"/>
          </a:xfrm>
        </p:spPr>
        <p:txBody>
          <a:bodyPr/>
          <a:lstStyle/>
          <a:p>
            <a:pPr>
              <a:defRPr/>
            </a:pPr>
            <a:r>
              <a:rPr lang="es-ES_tradnl" altLang="es-ES" dirty="0" smtClean="0"/>
              <a:t>Las ecuaciones obtenidas para la determinación de volátiles y cenizas a partir de métodos desarrollados para balanzas TGA presentan una precisión aceptable, </a:t>
            </a:r>
            <a:r>
              <a:rPr lang="es-ES_tradnl" altLang="es-ES" b="1" dirty="0" smtClean="0">
                <a:solidFill>
                  <a:srgbClr val="C00000"/>
                </a:solidFill>
              </a:rPr>
              <a:t>permitiendo reducir los tiempos de la determinación a 11 min</a:t>
            </a:r>
            <a:r>
              <a:rPr lang="es-ES_tradnl" altLang="es-ES" dirty="0" smtClean="0"/>
              <a:t>.</a:t>
            </a:r>
            <a:endParaRPr lang="es-ES" altLang="es-ES" dirty="0" smtClean="0"/>
          </a:p>
          <a:p>
            <a:pPr>
              <a:defRPr/>
            </a:pPr>
            <a:r>
              <a:rPr lang="es-ES_tradnl" altLang="es-ES" dirty="0" smtClean="0"/>
              <a:t> </a:t>
            </a:r>
            <a:endParaRPr lang="es-ES" altLang="es-ES" dirty="0" smtClean="0"/>
          </a:p>
          <a:p>
            <a:pPr>
              <a:defRPr/>
            </a:pPr>
            <a:endParaRPr lang="es-ES" altLang="es-ES" dirty="0" smtClean="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Marcador de contenido 2"/>
          <p:cNvSpPr>
            <a:spLocks noGrp="1"/>
          </p:cNvSpPr>
          <p:nvPr>
            <p:ph idx="1"/>
          </p:nvPr>
        </p:nvSpPr>
        <p:spPr>
          <a:xfrm>
            <a:off x="250825" y="628650"/>
            <a:ext cx="8224838" cy="3389313"/>
          </a:xfrm>
        </p:spPr>
        <p:txBody>
          <a:bodyPr/>
          <a:lstStyle/>
          <a:p>
            <a:r>
              <a:rPr lang="es-ES_tradnl" altLang="es-ES" smtClean="0"/>
              <a:t>La disminución del peso en función de la temperatura es independiente de la rampa utilizada, presentando una curva característica de cuatro etapas. </a:t>
            </a:r>
          </a:p>
          <a:p>
            <a:endParaRPr lang="es-ES_tradnl" altLang="es-ES" smtClean="0"/>
          </a:p>
          <a:p>
            <a:r>
              <a:rPr lang="es-ES_tradnl" altLang="es-ES" smtClean="0"/>
              <a:t>Se supone que la composición del gas liberado en cada etapa de calentamiento es diferente. </a:t>
            </a:r>
          </a:p>
          <a:p>
            <a:endParaRPr lang="es-ES_tradnl" altLang="es-ES" sz="1000" smtClean="0"/>
          </a:p>
          <a:p>
            <a:r>
              <a:rPr lang="es-ES_tradnl" altLang="es-ES" smtClean="0"/>
              <a:t>La determinación de </a:t>
            </a:r>
            <a:r>
              <a:rPr lang="es-ES_tradnl" altLang="es-ES" b="1" smtClean="0">
                <a:solidFill>
                  <a:srgbClr val="C00000"/>
                </a:solidFill>
              </a:rPr>
              <a:t>la composición del gas en cada etapa se propone para investigaciones posteriores</a:t>
            </a:r>
            <a:r>
              <a:rPr lang="es-ES_tradnl" altLang="es-ES" smtClean="0"/>
              <a:t>. Para ello, es necesario pasar los gases por un cromatógrafo de gases y analizarlo con un detector que podría ser un detector de conductividad térmica (TCD), o un espectrómetro de masas (MS)</a:t>
            </a:r>
            <a:endParaRPr lang="es-ES" altLang="es-ES" smtClean="0"/>
          </a:p>
          <a:p>
            <a:endParaRPr lang="es-ES" altLang="es-ES" smtClean="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Marcador de contenido 2"/>
          <p:cNvSpPr>
            <a:spLocks noGrp="1"/>
          </p:cNvSpPr>
          <p:nvPr>
            <p:ph idx="1"/>
          </p:nvPr>
        </p:nvSpPr>
        <p:spPr>
          <a:xfrm>
            <a:off x="473075" y="268288"/>
            <a:ext cx="8224837" cy="3389313"/>
          </a:xfrm>
        </p:spPr>
        <p:txBody>
          <a:bodyPr/>
          <a:lstStyle/>
          <a:p>
            <a:r>
              <a:rPr lang="es-ES_tradnl" altLang="es-ES" dirty="0" smtClean="0"/>
              <a:t>Se ha probado la productividad de la fermentación de mezclas de madera del árbol del lechero y estiércol porcino, determinándose las constantes cinéticas.</a:t>
            </a:r>
          </a:p>
          <a:p>
            <a:endParaRPr lang="es-ES" dirty="0" smtClean="0"/>
          </a:p>
          <a:p>
            <a:r>
              <a:rPr lang="es-ES" dirty="0" smtClean="0"/>
              <a:t>El </a:t>
            </a:r>
            <a:r>
              <a:rPr lang="es-ES" dirty="0"/>
              <a:t>biogás obtenible a partir de la mezcla de estiércol de cerdo y biomasa de lechero, obteniendo unas tasas de producción media de 13,63 dm</a:t>
            </a:r>
            <a:r>
              <a:rPr lang="es-ES" baseline="30000" dirty="0"/>
              <a:t>3</a:t>
            </a:r>
            <a:r>
              <a:rPr lang="es-ES" dirty="0"/>
              <a:t> de CH</a:t>
            </a:r>
            <a:r>
              <a:rPr lang="es-ES" baseline="-25000" dirty="0"/>
              <a:t>4 </a:t>
            </a:r>
            <a:r>
              <a:rPr lang="es-ES" dirty="0"/>
              <a:t>/ kg de sustrato para un tiempo de retención de 30 días. Siendo estos resultados similares a los reportados por otros autores.</a:t>
            </a:r>
            <a:endParaRPr lang="es-ES_tradnl" altLang="es-ES" dirty="0" smtClean="0"/>
          </a:p>
          <a:p>
            <a:endParaRPr lang="es-ES_tradnl" altLang="es-ES" dirty="0" smtClean="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484312"/>
            <a:ext cx="8224838" cy="4105151"/>
          </a:xfrm>
        </p:spPr>
        <p:txBody>
          <a:bodyPr/>
          <a:lstStyle/>
          <a:p>
            <a:r>
              <a:rPr lang="es-ES" altLang="es-ES" dirty="0" smtClean="0"/>
              <a:t>Se ha realizado una revisión bibliográfica de los modelos cinéticos involucrados en el proceso de fermentación</a:t>
            </a:r>
          </a:p>
          <a:p>
            <a:endParaRPr lang="es-ES" altLang="es-ES" dirty="0" smtClean="0"/>
          </a:p>
          <a:p>
            <a:endParaRPr lang="es-ES" altLang="es-ES" dirty="0" smtClean="0"/>
          </a:p>
          <a:p>
            <a:endParaRPr lang="es-ES" dirty="0"/>
          </a:p>
        </p:txBody>
      </p:sp>
      <p:graphicFrame>
        <p:nvGraphicFramePr>
          <p:cNvPr id="4" name="Objeto 3"/>
          <p:cNvGraphicFramePr>
            <a:graphicFrameLocks noChangeAspect="1"/>
          </p:cNvGraphicFramePr>
          <p:nvPr>
            <p:extLst>
              <p:ext uri="{D42A27DB-BD31-4B8C-83A1-F6EECF244321}">
                <p14:modId xmlns:p14="http://schemas.microsoft.com/office/powerpoint/2010/main" val="3025458162"/>
              </p:ext>
            </p:extLst>
          </p:nvPr>
        </p:nvGraphicFramePr>
        <p:xfrm>
          <a:off x="657782" y="2217713"/>
          <a:ext cx="1773238" cy="542925"/>
        </p:xfrm>
        <a:graphic>
          <a:graphicData uri="http://schemas.openxmlformats.org/presentationml/2006/ole">
            <mc:AlternateContent xmlns:mc="http://schemas.openxmlformats.org/markup-compatibility/2006">
              <mc:Choice xmlns:v="urn:schemas-microsoft-com:vml" Requires="v">
                <p:oleObj spid="_x0000_s197688" name="Ecuación" r:id="rId3" imgW="1180588" imgH="355446" progId="Equation.3">
                  <p:embed/>
                </p:oleObj>
              </mc:Choice>
              <mc:Fallback>
                <p:oleObj name="Ecuación" r:id="rId3" imgW="1180588" imgH="355446" progId="Equation.3">
                  <p:embed/>
                  <p:pic>
                    <p:nvPicPr>
                      <p:cNvPr id="4" name="Objeto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82" y="2217713"/>
                        <a:ext cx="17732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to 4"/>
          <p:cNvGraphicFramePr>
            <a:graphicFrameLocks noChangeAspect="1"/>
          </p:cNvGraphicFramePr>
          <p:nvPr>
            <p:extLst>
              <p:ext uri="{D42A27DB-BD31-4B8C-83A1-F6EECF244321}">
                <p14:modId xmlns:p14="http://schemas.microsoft.com/office/powerpoint/2010/main" val="2808882078"/>
              </p:ext>
            </p:extLst>
          </p:nvPr>
        </p:nvGraphicFramePr>
        <p:xfrm>
          <a:off x="667307" y="2905100"/>
          <a:ext cx="1301750" cy="285750"/>
        </p:xfrm>
        <a:graphic>
          <a:graphicData uri="http://schemas.openxmlformats.org/presentationml/2006/ole">
            <mc:AlternateContent xmlns:mc="http://schemas.openxmlformats.org/markup-compatibility/2006">
              <mc:Choice xmlns:v="urn:schemas-microsoft-com:vml" Requires="v">
                <p:oleObj spid="_x0000_s197689" name="Ecuación" r:id="rId5" imgW="876300" imgH="190500" progId="Equation.3">
                  <p:embed/>
                </p:oleObj>
              </mc:Choice>
              <mc:Fallback>
                <p:oleObj name="Ecuación" r:id="rId5" imgW="876300" imgH="190500" progId="Equation.3">
                  <p:embed/>
                  <p:pic>
                    <p:nvPicPr>
                      <p:cNvPr id="5" name="Objeto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307" y="2905100"/>
                        <a:ext cx="1301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943016895"/>
              </p:ext>
            </p:extLst>
          </p:nvPr>
        </p:nvGraphicFramePr>
        <p:xfrm>
          <a:off x="3537507" y="2068488"/>
          <a:ext cx="3024188" cy="1122362"/>
        </p:xfrm>
        <a:graphic>
          <a:graphicData uri="http://schemas.openxmlformats.org/presentationml/2006/ole">
            <mc:AlternateContent xmlns:mc="http://schemas.openxmlformats.org/markup-compatibility/2006">
              <mc:Choice xmlns:v="urn:schemas-microsoft-com:vml" Requires="v">
                <p:oleObj spid="_x0000_s197690" name="Ecuación" r:id="rId7" imgW="2362200" imgH="876300" progId="Equation.3">
                  <p:embed/>
                </p:oleObj>
              </mc:Choice>
              <mc:Fallback>
                <p:oleObj name="Ecuación" r:id="rId7" imgW="2362200" imgH="876300" progId="Equation.3">
                  <p:embed/>
                  <p:pic>
                    <p:nvPicPr>
                      <p:cNvPr id="6" name="Objeto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7507" y="2068488"/>
                        <a:ext cx="3024188"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ángulo 6"/>
          <p:cNvSpPr>
            <a:spLocks noChangeArrowheads="1"/>
          </p:cNvSpPr>
          <p:nvPr/>
        </p:nvSpPr>
        <p:spPr bwMode="auto">
          <a:xfrm>
            <a:off x="476807" y="1571600"/>
            <a:ext cx="45720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spcBef>
                <a:spcPts val="1200"/>
              </a:spcBef>
              <a:spcAft>
                <a:spcPts val="800"/>
              </a:spcAft>
            </a:pPr>
            <a:r>
              <a:rPr lang="es-ES" altLang="es-ES" sz="1400" i="1">
                <a:solidFill>
                  <a:schemeClr val="tx1"/>
                </a:solidFill>
                <a:latin typeface="Tahoma" panose="020B0604030504040204" pitchFamily="34" charset="0"/>
                <a:ea typeface="Calibri" panose="020F0502020204030204" pitchFamily="34" charset="0"/>
                <a:cs typeface="Times New Roman" panose="02020603050405020304" pitchFamily="18" charset="0"/>
              </a:rPr>
              <a:t>Modelo de Gompertz</a:t>
            </a:r>
            <a:endParaRPr lang="es-ES" altLang="es-ES" sz="14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472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95288" y="412750"/>
            <a:ext cx="8224837" cy="996950"/>
          </a:xfrm>
        </p:spPr>
        <p:txBody>
          <a:bodyPr>
            <a:spAutoFit/>
          </a:bodyPr>
          <a:lstStyle/>
          <a:p>
            <a:pPr>
              <a:lnSpc>
                <a:spcPct val="150000"/>
              </a:lnSpc>
              <a:spcBef>
                <a:spcPts val="1200"/>
              </a:spcBef>
              <a:spcAft>
                <a:spcPts val="800"/>
              </a:spcAft>
              <a:defRPr/>
            </a:pPr>
            <a:r>
              <a:rPr lang="es-ES" sz="1400" i="1" kern="1200" dirty="0">
                <a:solidFill>
                  <a:schemeClr val="tx1"/>
                </a:solidFill>
                <a:latin typeface="Tahoma" panose="020B0604030504040204" pitchFamily="34" charset="0"/>
                <a:ea typeface="Calibri" panose="020F0502020204030204" pitchFamily="34" charset="0"/>
                <a:cs typeface="Times New Roman" panose="02020603050405020304" pitchFamily="18" charset="0"/>
              </a:rPr>
              <a:t>Modelo cinético en un solo paso con cinética de primer orden</a:t>
            </a:r>
          </a:p>
          <a:p>
            <a:pPr>
              <a:lnSpc>
                <a:spcPct val="150000"/>
              </a:lnSpc>
              <a:spcBef>
                <a:spcPts val="1200"/>
              </a:spcBef>
              <a:spcAft>
                <a:spcPts val="800"/>
              </a:spcAft>
              <a:defRPr/>
            </a:pPr>
            <a:endParaRPr lang="es-ES" sz="1400" i="1" kern="1200" dirty="0">
              <a:solidFill>
                <a:schemeClr val="tx1"/>
              </a:solidFill>
              <a:latin typeface="Tahoma" panose="020B0604030504040204" pitchFamily="34" charset="0"/>
              <a:ea typeface="Calibri" panose="020F0502020204030204" pitchFamily="34" charset="0"/>
              <a:cs typeface="Times New Roman" panose="02020603050405020304" pitchFamily="18" charset="0"/>
            </a:endParaRPr>
          </a:p>
        </p:txBody>
      </p:sp>
      <p:graphicFrame>
        <p:nvGraphicFramePr>
          <p:cNvPr id="188419" name="Objeto 3"/>
          <p:cNvGraphicFramePr>
            <a:graphicFrameLocks noChangeAspect="1"/>
          </p:cNvGraphicFramePr>
          <p:nvPr/>
        </p:nvGraphicFramePr>
        <p:xfrm>
          <a:off x="1979613" y="849313"/>
          <a:ext cx="739775" cy="500062"/>
        </p:xfrm>
        <a:graphic>
          <a:graphicData uri="http://schemas.openxmlformats.org/presentationml/2006/ole">
            <mc:AlternateContent xmlns:mc="http://schemas.openxmlformats.org/markup-compatibility/2006">
              <mc:Choice xmlns:v="urn:schemas-microsoft-com:vml" Requires="v">
                <p:oleObj spid="_x0000_s188596" name="Ecuación" r:id="rId3" imgW="583947" imgH="355446" progId="Equation.3">
                  <p:embed/>
                </p:oleObj>
              </mc:Choice>
              <mc:Fallback>
                <p:oleObj name="Ecuación" r:id="rId3" imgW="583947" imgH="355446" progId="Equation.3">
                  <p:embed/>
                  <p:pic>
                    <p:nvPicPr>
                      <p:cNvPr id="0" name="Objeto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849313"/>
                        <a:ext cx="7397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8420" name="Objeto 4"/>
          <p:cNvGraphicFramePr>
            <a:graphicFrameLocks noChangeAspect="1"/>
          </p:cNvGraphicFramePr>
          <p:nvPr/>
        </p:nvGraphicFramePr>
        <p:xfrm>
          <a:off x="3584575" y="912813"/>
          <a:ext cx="892175" cy="328612"/>
        </p:xfrm>
        <a:graphic>
          <a:graphicData uri="http://schemas.openxmlformats.org/presentationml/2006/ole">
            <mc:AlternateContent xmlns:mc="http://schemas.openxmlformats.org/markup-compatibility/2006">
              <mc:Choice xmlns:v="urn:schemas-microsoft-com:vml" Requires="v">
                <p:oleObj spid="_x0000_s188597" name="Ecuación" r:id="rId5" imgW="711200" imgH="228600" progId="Equation.3">
                  <p:embed/>
                </p:oleObj>
              </mc:Choice>
              <mc:Fallback>
                <p:oleObj name="Ecuación" r:id="rId5" imgW="711200" imgH="228600" progId="Equation.3">
                  <p:embed/>
                  <p:pic>
                    <p:nvPicPr>
                      <p:cNvPr id="0" name="Objeto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4575" y="912813"/>
                        <a:ext cx="8921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8421" name="Flecha derecha 5"/>
          <p:cNvSpPr>
            <a:spLocks noChangeArrowheads="1"/>
          </p:cNvSpPr>
          <p:nvPr/>
        </p:nvSpPr>
        <p:spPr bwMode="auto">
          <a:xfrm>
            <a:off x="2987675" y="981075"/>
            <a:ext cx="339725" cy="234950"/>
          </a:xfrm>
          <a:prstGeom prst="rightArrow">
            <a:avLst>
              <a:gd name="adj1" fmla="val 50000"/>
              <a:gd name="adj2" fmla="val 49798"/>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Clr>
                <a:srgbClr val="000000"/>
              </a:buClr>
              <a:buSzPct val="100000"/>
              <a:buFont typeface="Times New Roman" panose="02020603050405020304" pitchFamily="18" charset="0"/>
              <a:buNone/>
            </a:pPr>
            <a:endParaRPr lang="es-ES" altLang="es-ES"/>
          </a:p>
        </p:txBody>
      </p:sp>
      <p:graphicFrame>
        <p:nvGraphicFramePr>
          <p:cNvPr id="188422" name="Objeto 6"/>
          <p:cNvGraphicFramePr>
            <a:graphicFrameLocks noChangeAspect="1"/>
          </p:cNvGraphicFramePr>
          <p:nvPr/>
        </p:nvGraphicFramePr>
        <p:xfrm>
          <a:off x="5438775" y="919163"/>
          <a:ext cx="1658938" cy="373062"/>
        </p:xfrm>
        <a:graphic>
          <a:graphicData uri="http://schemas.openxmlformats.org/presentationml/2006/ole">
            <mc:AlternateContent xmlns:mc="http://schemas.openxmlformats.org/markup-compatibility/2006">
              <mc:Choice xmlns:v="urn:schemas-microsoft-com:vml" Requires="v">
                <p:oleObj spid="_x0000_s188598" name="Ecuación" r:id="rId7" imgW="1054100" imgH="228600" progId="Equation.3">
                  <p:embed/>
                </p:oleObj>
              </mc:Choice>
              <mc:Fallback>
                <p:oleObj name="Ecuación" r:id="rId7" imgW="1054100" imgH="228600" progId="Equation.3">
                  <p:embed/>
                  <p:pic>
                    <p:nvPicPr>
                      <p:cNvPr id="0" name="Objeto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8775" y="919163"/>
                        <a:ext cx="1658938"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8423" name="Flecha derecha 7"/>
          <p:cNvSpPr>
            <a:spLocks noChangeArrowheads="1"/>
          </p:cNvSpPr>
          <p:nvPr/>
        </p:nvSpPr>
        <p:spPr bwMode="auto">
          <a:xfrm>
            <a:off x="4787900" y="989013"/>
            <a:ext cx="339725" cy="233362"/>
          </a:xfrm>
          <a:prstGeom prst="rightArrow">
            <a:avLst>
              <a:gd name="adj1" fmla="val 50000"/>
              <a:gd name="adj2" fmla="val 50137"/>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Clr>
                <a:srgbClr val="000000"/>
              </a:buClr>
              <a:buSzPct val="100000"/>
              <a:buFont typeface="Times New Roman" panose="02020603050405020304" pitchFamily="18" charset="0"/>
              <a:buNone/>
            </a:pPr>
            <a:endParaRPr lang="es-ES" altLang="es-ES"/>
          </a:p>
        </p:txBody>
      </p:sp>
      <p:sp>
        <p:nvSpPr>
          <p:cNvPr id="188424" name="Rectángulo 8"/>
          <p:cNvSpPr>
            <a:spLocks noChangeArrowheads="1"/>
          </p:cNvSpPr>
          <p:nvPr/>
        </p:nvSpPr>
        <p:spPr bwMode="auto">
          <a:xfrm>
            <a:off x="468313" y="1563688"/>
            <a:ext cx="84963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marL="342900" indent="-342900">
              <a:defRPr>
                <a:solidFill>
                  <a:schemeClr val="bg1"/>
                </a:solidFill>
                <a:latin typeface="Arial" panose="020B0604020202020204" pitchFamily="34" charset="0"/>
                <a:cs typeface="Droid Sans Fallback" charset="0"/>
              </a:defRPr>
            </a:lvl1pPr>
            <a:lvl2pPr>
              <a:defRPr>
                <a:solidFill>
                  <a:schemeClr val="bg1"/>
                </a:solidFill>
                <a:latin typeface="Arial" panose="020B0604020202020204" pitchFamily="34" charset="0"/>
                <a:cs typeface="Droid Sans Fallback" charset="0"/>
              </a:defRPr>
            </a:lvl2pPr>
            <a:lvl3pPr>
              <a:defRPr>
                <a:solidFill>
                  <a:schemeClr val="bg1"/>
                </a:solidFill>
                <a:latin typeface="Arial" panose="020B0604020202020204" pitchFamily="34" charset="0"/>
                <a:cs typeface="Droid Sans Fallback" charset="0"/>
              </a:defRPr>
            </a:lvl3pPr>
            <a:lvl4pPr>
              <a:defRPr>
                <a:solidFill>
                  <a:schemeClr val="bg1"/>
                </a:solidFill>
                <a:latin typeface="Arial" panose="020B0604020202020204" pitchFamily="34" charset="0"/>
                <a:cs typeface="Droid Sans Fallback" charset="0"/>
              </a:defRPr>
            </a:lvl4pPr>
            <a:lvl5pPr>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a:lnSpc>
                <a:spcPct val="150000"/>
              </a:lnSpc>
              <a:spcBef>
                <a:spcPts val="1200"/>
              </a:spcBef>
              <a:spcAft>
                <a:spcPts val="800"/>
              </a:spcAft>
              <a:buClr>
                <a:srgbClr val="000000"/>
              </a:buClr>
              <a:buSzPct val="100000"/>
              <a:buFont typeface="Times New Roman" panose="02020603050405020304" pitchFamily="18" charset="0"/>
              <a:buNone/>
            </a:pPr>
            <a:r>
              <a:rPr lang="es-ES" altLang="es-ES" sz="1400" i="1">
                <a:solidFill>
                  <a:schemeClr val="tx1"/>
                </a:solidFill>
                <a:latin typeface="Tahoma" panose="020B0604030504040204" pitchFamily="34" charset="0"/>
                <a:ea typeface="Calibri" panose="020F0502020204030204" pitchFamily="34" charset="0"/>
                <a:cs typeface="Times New Roman" panose="02020603050405020304" pitchFamily="18" charset="0"/>
              </a:rPr>
              <a:t>Modelo cinético de dos pasos con cinética de primer orden</a:t>
            </a:r>
          </a:p>
        </p:txBody>
      </p:sp>
      <p:graphicFrame>
        <p:nvGraphicFramePr>
          <p:cNvPr id="188425" name="Objeto 9"/>
          <p:cNvGraphicFramePr>
            <a:graphicFrameLocks noChangeAspect="1"/>
          </p:cNvGraphicFramePr>
          <p:nvPr/>
        </p:nvGraphicFramePr>
        <p:xfrm>
          <a:off x="684213" y="2284413"/>
          <a:ext cx="1220787" cy="525462"/>
        </p:xfrm>
        <a:graphic>
          <a:graphicData uri="http://schemas.openxmlformats.org/presentationml/2006/ole">
            <mc:AlternateContent xmlns:mc="http://schemas.openxmlformats.org/markup-compatibility/2006">
              <mc:Choice xmlns:v="urn:schemas-microsoft-com:vml" Requires="v">
                <p:oleObj spid="_x0000_s188599" name="Ecuación" r:id="rId9" imgW="889000" imgH="368300" progId="Equation.3">
                  <p:embed/>
                </p:oleObj>
              </mc:Choice>
              <mc:Fallback>
                <p:oleObj name="Ecuación" r:id="rId9" imgW="889000" imgH="368300" progId="Equation.3">
                  <p:embed/>
                  <p:pic>
                    <p:nvPicPr>
                      <p:cNvPr id="0" name="Objeto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4213" y="2284413"/>
                        <a:ext cx="1220787"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8426" name="Flecha derecha 12"/>
          <p:cNvSpPr>
            <a:spLocks noChangeArrowheads="1"/>
          </p:cNvSpPr>
          <p:nvPr/>
        </p:nvSpPr>
        <p:spPr bwMode="auto">
          <a:xfrm>
            <a:off x="2124075" y="2411413"/>
            <a:ext cx="339725" cy="233362"/>
          </a:xfrm>
          <a:prstGeom prst="rightArrow">
            <a:avLst>
              <a:gd name="adj1" fmla="val 50000"/>
              <a:gd name="adj2" fmla="val 50137"/>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Clr>
                <a:srgbClr val="000000"/>
              </a:buClr>
              <a:buSzPct val="100000"/>
              <a:buFont typeface="Times New Roman" panose="02020603050405020304" pitchFamily="18" charset="0"/>
              <a:buNone/>
            </a:pPr>
            <a:endParaRPr lang="es-ES" altLang="es-ES"/>
          </a:p>
        </p:txBody>
      </p:sp>
      <p:graphicFrame>
        <p:nvGraphicFramePr>
          <p:cNvPr id="188427" name="Objeto 14"/>
          <p:cNvGraphicFramePr>
            <a:graphicFrameLocks noChangeAspect="1"/>
          </p:cNvGraphicFramePr>
          <p:nvPr/>
        </p:nvGraphicFramePr>
        <p:xfrm>
          <a:off x="2719388" y="2284413"/>
          <a:ext cx="1912937" cy="520700"/>
        </p:xfrm>
        <a:graphic>
          <a:graphicData uri="http://schemas.openxmlformats.org/presentationml/2006/ole">
            <mc:AlternateContent xmlns:mc="http://schemas.openxmlformats.org/markup-compatibility/2006">
              <mc:Choice xmlns:v="urn:schemas-microsoft-com:vml" Requires="v">
                <p:oleObj spid="_x0000_s188600" name="Ecuación" r:id="rId11" imgW="1371600" imgH="368300" progId="Equation.3">
                  <p:embed/>
                </p:oleObj>
              </mc:Choice>
              <mc:Fallback>
                <p:oleObj name="Ecuación" r:id="rId11" imgW="1371600" imgH="368300" progId="Equation.3">
                  <p:embed/>
                  <p:pic>
                    <p:nvPicPr>
                      <p:cNvPr id="0" name="Objeto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9388" y="2284413"/>
                        <a:ext cx="19129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8428" name="Objeto 16"/>
          <p:cNvGraphicFramePr>
            <a:graphicFrameLocks noChangeAspect="1"/>
          </p:cNvGraphicFramePr>
          <p:nvPr/>
        </p:nvGraphicFramePr>
        <p:xfrm>
          <a:off x="5508625" y="2263775"/>
          <a:ext cx="2840038" cy="528638"/>
        </p:xfrm>
        <a:graphic>
          <a:graphicData uri="http://schemas.openxmlformats.org/presentationml/2006/ole">
            <mc:AlternateContent xmlns:mc="http://schemas.openxmlformats.org/markup-compatibility/2006">
              <mc:Choice xmlns:v="urn:schemas-microsoft-com:vml" Requires="v">
                <p:oleObj spid="_x0000_s188601" name="Ecuación" r:id="rId13" imgW="2032000" imgH="368300" progId="Equation.3">
                  <p:embed/>
                </p:oleObj>
              </mc:Choice>
              <mc:Fallback>
                <p:oleObj name="Ecuación" r:id="rId13" imgW="2032000" imgH="368300" progId="Equation.3">
                  <p:embed/>
                  <p:pic>
                    <p:nvPicPr>
                      <p:cNvPr id="0" name="Objeto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08625" y="2263775"/>
                        <a:ext cx="284003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8429" name="Rectangle 13"/>
          <p:cNvSpPr>
            <a:spLocks noChangeArrowheads="1"/>
          </p:cNvSpPr>
          <p:nvPr/>
        </p:nvSpPr>
        <p:spPr bwMode="auto">
          <a:xfrm>
            <a:off x="6011863" y="3292475"/>
            <a:ext cx="9144000"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ltLang="es-ES"/>
          </a:p>
        </p:txBody>
      </p:sp>
      <p:graphicFrame>
        <p:nvGraphicFramePr>
          <p:cNvPr id="188430" name="Objeto 18"/>
          <p:cNvGraphicFramePr>
            <a:graphicFrameLocks noChangeAspect="1"/>
          </p:cNvGraphicFramePr>
          <p:nvPr/>
        </p:nvGraphicFramePr>
        <p:xfrm>
          <a:off x="5757863" y="3114675"/>
          <a:ext cx="2681287" cy="706438"/>
        </p:xfrm>
        <a:graphic>
          <a:graphicData uri="http://schemas.openxmlformats.org/presentationml/2006/ole">
            <mc:AlternateContent xmlns:mc="http://schemas.openxmlformats.org/markup-compatibility/2006">
              <mc:Choice xmlns:v="urn:schemas-microsoft-com:vml" Requires="v">
                <p:oleObj spid="_x0000_s188602" name="Ecuación" r:id="rId15" imgW="1828800" imgH="457200" progId="Equation.3">
                  <p:embed/>
                </p:oleObj>
              </mc:Choice>
              <mc:Fallback>
                <p:oleObj name="Ecuación" r:id="rId15" imgW="1828800" imgH="457200" progId="Equation.3">
                  <p:embed/>
                  <p:pic>
                    <p:nvPicPr>
                      <p:cNvPr id="0" name="Objeto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57863" y="3114675"/>
                        <a:ext cx="268128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8431" name="Objeto 20"/>
          <p:cNvGraphicFramePr>
            <a:graphicFrameLocks noChangeAspect="1"/>
          </p:cNvGraphicFramePr>
          <p:nvPr/>
        </p:nvGraphicFramePr>
        <p:xfrm>
          <a:off x="6207125" y="4059238"/>
          <a:ext cx="1371600" cy="542925"/>
        </p:xfrm>
        <a:graphic>
          <a:graphicData uri="http://schemas.openxmlformats.org/presentationml/2006/ole">
            <mc:AlternateContent xmlns:mc="http://schemas.openxmlformats.org/markup-compatibility/2006">
              <mc:Choice xmlns:v="urn:schemas-microsoft-com:vml" Requires="v">
                <p:oleObj spid="_x0000_s188603" name="Ecuación" r:id="rId17" imgW="952087" imgH="368140" progId="Equation.3">
                  <p:embed/>
                </p:oleObj>
              </mc:Choice>
              <mc:Fallback>
                <p:oleObj name="Ecuación" r:id="rId17" imgW="952087" imgH="368140" progId="Equation.3">
                  <p:embed/>
                  <p:pic>
                    <p:nvPicPr>
                      <p:cNvPr id="0" name="Objeto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07125" y="4059238"/>
                        <a:ext cx="13716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8432" name="Flecha derecha 22"/>
          <p:cNvSpPr>
            <a:spLocks noChangeArrowheads="1"/>
          </p:cNvSpPr>
          <p:nvPr/>
        </p:nvSpPr>
        <p:spPr bwMode="auto">
          <a:xfrm flipH="1">
            <a:off x="4957763" y="4143375"/>
            <a:ext cx="792162" cy="374650"/>
          </a:xfrm>
          <a:prstGeom prst="rightArrow">
            <a:avLst>
              <a:gd name="adj1" fmla="val 50000"/>
              <a:gd name="adj2" fmla="val 49933"/>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Clr>
                <a:srgbClr val="000000"/>
              </a:buClr>
              <a:buSzPct val="100000"/>
              <a:buFont typeface="Times New Roman" panose="02020603050405020304" pitchFamily="18" charset="0"/>
              <a:buNone/>
            </a:pPr>
            <a:endParaRPr lang="es-ES" altLang="es-ES"/>
          </a:p>
        </p:txBody>
      </p:sp>
      <p:graphicFrame>
        <p:nvGraphicFramePr>
          <p:cNvPr id="188433" name="Objeto 24"/>
          <p:cNvGraphicFramePr>
            <a:graphicFrameLocks noChangeAspect="1"/>
          </p:cNvGraphicFramePr>
          <p:nvPr/>
        </p:nvGraphicFramePr>
        <p:xfrm>
          <a:off x="1146175" y="3821113"/>
          <a:ext cx="2790825" cy="727075"/>
        </p:xfrm>
        <a:graphic>
          <a:graphicData uri="http://schemas.openxmlformats.org/presentationml/2006/ole">
            <mc:AlternateContent xmlns:mc="http://schemas.openxmlformats.org/markup-compatibility/2006">
              <mc:Choice xmlns:v="urn:schemas-microsoft-com:vml" Requires="v">
                <p:oleObj spid="_x0000_s188604" name="Ecuación" r:id="rId19" imgW="2032000" imgH="520700" progId="Equation.3">
                  <p:embed/>
                </p:oleObj>
              </mc:Choice>
              <mc:Fallback>
                <p:oleObj name="Ecuación" r:id="rId19" imgW="2032000" imgH="520700" progId="Equation.3">
                  <p:embed/>
                  <p:pic>
                    <p:nvPicPr>
                      <p:cNvPr id="0" name="Objeto 2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46175" y="3821113"/>
                        <a:ext cx="279082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ángulo 3"/>
          <p:cNvSpPr>
            <a:spLocks noChangeArrowheads="1"/>
          </p:cNvSpPr>
          <p:nvPr/>
        </p:nvSpPr>
        <p:spPr bwMode="auto">
          <a:xfrm>
            <a:off x="395288" y="268288"/>
            <a:ext cx="8224837"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marL="342900" indent="-342900">
              <a:defRPr>
                <a:solidFill>
                  <a:schemeClr val="bg1"/>
                </a:solidFill>
                <a:latin typeface="Arial" panose="020B0604020202020204" pitchFamily="34" charset="0"/>
                <a:cs typeface="Droid Sans Fallback" charset="0"/>
              </a:defRPr>
            </a:lvl1pPr>
            <a:lvl2pPr>
              <a:defRPr>
                <a:solidFill>
                  <a:schemeClr val="bg1"/>
                </a:solidFill>
                <a:latin typeface="Arial" panose="020B0604020202020204" pitchFamily="34" charset="0"/>
                <a:cs typeface="Droid Sans Fallback" charset="0"/>
              </a:defRPr>
            </a:lvl2pPr>
            <a:lvl3pPr>
              <a:defRPr>
                <a:solidFill>
                  <a:schemeClr val="bg1"/>
                </a:solidFill>
                <a:latin typeface="Arial" panose="020B0604020202020204" pitchFamily="34" charset="0"/>
                <a:cs typeface="Droid Sans Fallback" charset="0"/>
              </a:defRPr>
            </a:lvl3pPr>
            <a:lvl4pPr>
              <a:defRPr>
                <a:solidFill>
                  <a:schemeClr val="bg1"/>
                </a:solidFill>
                <a:latin typeface="Arial" panose="020B0604020202020204" pitchFamily="34" charset="0"/>
                <a:cs typeface="Droid Sans Fallback" charset="0"/>
              </a:defRPr>
            </a:lvl4pPr>
            <a:lvl5pPr>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a:lnSpc>
                <a:spcPct val="150000"/>
              </a:lnSpc>
              <a:spcBef>
                <a:spcPts val="1200"/>
              </a:spcBef>
              <a:spcAft>
                <a:spcPts val="800"/>
              </a:spcAft>
              <a:buClr>
                <a:srgbClr val="000000"/>
              </a:buClr>
              <a:buSzPct val="100000"/>
              <a:buFont typeface="Times New Roman" panose="02020603050405020304" pitchFamily="18" charset="0"/>
              <a:buNone/>
            </a:pPr>
            <a:r>
              <a:rPr lang="es-ES" altLang="es-ES" sz="1400" i="1">
                <a:solidFill>
                  <a:schemeClr val="tx1"/>
                </a:solidFill>
                <a:latin typeface="Tahoma" panose="020B0604030504040204" pitchFamily="34" charset="0"/>
                <a:ea typeface="Calibri" panose="020F0502020204030204" pitchFamily="34" charset="0"/>
                <a:cs typeface="Times New Roman" panose="02020603050405020304" pitchFamily="18" charset="0"/>
              </a:rPr>
              <a:t>Reacción en dos velocidades de un solo paso con cinética de primer orden </a:t>
            </a:r>
          </a:p>
        </p:txBody>
      </p:sp>
      <p:sp>
        <p:nvSpPr>
          <p:cNvPr id="189443" name="Rectangle 3"/>
          <p:cNvSpPr>
            <a:spLocks noChangeArrowheads="1"/>
          </p:cNvSpPr>
          <p:nvPr/>
        </p:nvSpPr>
        <p:spPr bwMode="auto">
          <a:xfrm>
            <a:off x="1450975" y="847725"/>
            <a:ext cx="914400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ltLang="es-ES"/>
          </a:p>
        </p:txBody>
      </p:sp>
      <p:sp>
        <p:nvSpPr>
          <p:cNvPr id="189444" name="Rectangle 6"/>
          <p:cNvSpPr>
            <a:spLocks noChangeArrowheads="1"/>
          </p:cNvSpPr>
          <p:nvPr/>
        </p:nvSpPr>
        <p:spPr bwMode="auto">
          <a:xfrm>
            <a:off x="5376863" y="1047750"/>
            <a:ext cx="9144000"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ltLang="es-ES"/>
          </a:p>
        </p:txBody>
      </p:sp>
      <p:graphicFrame>
        <p:nvGraphicFramePr>
          <p:cNvPr id="189445" name="Objeto 15"/>
          <p:cNvGraphicFramePr>
            <a:graphicFrameLocks noChangeAspect="1"/>
          </p:cNvGraphicFramePr>
          <p:nvPr/>
        </p:nvGraphicFramePr>
        <p:xfrm>
          <a:off x="1763713" y="1114425"/>
          <a:ext cx="3470275" cy="382588"/>
        </p:xfrm>
        <a:graphic>
          <a:graphicData uri="http://schemas.openxmlformats.org/presentationml/2006/ole">
            <mc:AlternateContent xmlns:mc="http://schemas.openxmlformats.org/markup-compatibility/2006">
              <mc:Choice xmlns:v="urn:schemas-microsoft-com:vml" Requires="v">
                <p:oleObj spid="_x0000_s189484" name="Ecuación" r:id="rId3" imgW="2171700" imgH="228600" progId="Equation.3">
                  <p:embed/>
                </p:oleObj>
              </mc:Choice>
              <mc:Fallback>
                <p:oleObj name="Ecuación" r:id="rId3" imgW="2171700" imgH="228600" progId="Equation.3">
                  <p:embed/>
                  <p:pic>
                    <p:nvPicPr>
                      <p:cNvPr id="0" name="Objeto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1114425"/>
                        <a:ext cx="347027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9446" name="Rectángulo 16"/>
          <p:cNvSpPr>
            <a:spLocks noChangeArrowheads="1"/>
          </p:cNvSpPr>
          <p:nvPr/>
        </p:nvSpPr>
        <p:spPr bwMode="auto">
          <a:xfrm>
            <a:off x="539750" y="2109788"/>
            <a:ext cx="79930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50000"/>
              </a:lnSpc>
              <a:spcAft>
                <a:spcPts val="800"/>
              </a:spcAft>
            </a:pPr>
            <a:r>
              <a:rPr lang="es-ES" altLang="es-ES" sz="1400" i="1">
                <a:solidFill>
                  <a:schemeClr val="tx1"/>
                </a:solidFill>
                <a:latin typeface="Tahoma" panose="020B0604030504040204" pitchFamily="34" charset="0"/>
                <a:ea typeface="Calibri" panose="020F0502020204030204" pitchFamily="34" charset="0"/>
                <a:cs typeface="Times New Roman" panose="02020603050405020304" pitchFamily="18" charset="0"/>
              </a:rPr>
              <a:t>Reacción en dos velocidades de dos pasos con cinética de primer orden</a:t>
            </a:r>
            <a:endParaRPr lang="es-ES" altLang="es-ES" sz="14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89447" name="Objeto 18"/>
          <p:cNvGraphicFramePr>
            <a:graphicFrameLocks noChangeAspect="1"/>
          </p:cNvGraphicFramePr>
          <p:nvPr/>
        </p:nvGraphicFramePr>
        <p:xfrm>
          <a:off x="755650" y="2921000"/>
          <a:ext cx="7416800" cy="781050"/>
        </p:xfrm>
        <a:graphic>
          <a:graphicData uri="http://schemas.openxmlformats.org/presentationml/2006/ole">
            <mc:AlternateContent xmlns:mc="http://schemas.openxmlformats.org/markup-compatibility/2006">
              <mc:Choice xmlns:v="urn:schemas-microsoft-com:vml" Requires="v">
                <p:oleObj spid="_x0000_s189485" name="Ecuación" r:id="rId5" imgW="4749800" imgH="495300" progId="Equation.3">
                  <p:embed/>
                </p:oleObj>
              </mc:Choice>
              <mc:Fallback>
                <p:oleObj name="Ecuación" r:id="rId5" imgW="4749800" imgH="495300" progId="Equation.3">
                  <p:embed/>
                  <p:pic>
                    <p:nvPicPr>
                      <p:cNvPr id="0" name="Objeto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2921000"/>
                        <a:ext cx="7416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ángulo 4"/>
          <p:cNvSpPr>
            <a:spLocks noChangeArrowheads="1"/>
          </p:cNvSpPr>
          <p:nvPr/>
        </p:nvSpPr>
        <p:spPr bwMode="auto">
          <a:xfrm>
            <a:off x="323850" y="284163"/>
            <a:ext cx="597693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spcAft>
                <a:spcPts val="800"/>
              </a:spcAft>
            </a:pPr>
            <a:r>
              <a:rPr lang="es-ES" altLang="es-ES" sz="1400" i="1">
                <a:solidFill>
                  <a:schemeClr val="tx1"/>
                </a:solidFill>
                <a:latin typeface="Tahoma" panose="020B0604030504040204" pitchFamily="34" charset="0"/>
                <a:ea typeface="Calibri" panose="020F0502020204030204" pitchFamily="34" charset="0"/>
                <a:cs typeface="Times New Roman" panose="02020603050405020304" pitchFamily="18" charset="0"/>
              </a:rPr>
              <a:t>Modelo basado en la función de transferencia</a:t>
            </a:r>
          </a:p>
        </p:txBody>
      </p:sp>
      <p:graphicFrame>
        <p:nvGraphicFramePr>
          <p:cNvPr id="190467" name="Objeto 5"/>
          <p:cNvGraphicFramePr>
            <a:graphicFrameLocks noChangeAspect="1"/>
          </p:cNvGraphicFramePr>
          <p:nvPr/>
        </p:nvGraphicFramePr>
        <p:xfrm>
          <a:off x="2627313" y="987425"/>
          <a:ext cx="2154237" cy="538163"/>
        </p:xfrm>
        <a:graphic>
          <a:graphicData uri="http://schemas.openxmlformats.org/presentationml/2006/ole">
            <mc:AlternateContent xmlns:mc="http://schemas.openxmlformats.org/markup-compatibility/2006">
              <mc:Choice xmlns:v="urn:schemas-microsoft-com:vml" Requires="v">
                <p:oleObj spid="_x0000_s190528" name="Ecuación" r:id="rId3" imgW="1625600" imgH="393700" progId="Equation.3">
                  <p:embed/>
                </p:oleObj>
              </mc:Choice>
              <mc:Fallback>
                <p:oleObj name="Ecuación" r:id="rId3" imgW="1625600" imgH="393700" progId="Equation.3">
                  <p:embed/>
                  <p:pic>
                    <p:nvPicPr>
                      <p:cNvPr id="0" name="Objeto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987425"/>
                        <a:ext cx="215423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0468" name="Objeto 6"/>
          <p:cNvGraphicFramePr>
            <a:graphicFrameLocks noChangeAspect="1"/>
          </p:cNvGraphicFramePr>
          <p:nvPr/>
        </p:nvGraphicFramePr>
        <p:xfrm>
          <a:off x="2554288" y="1852613"/>
          <a:ext cx="2508250" cy="909637"/>
        </p:xfrm>
        <a:graphic>
          <a:graphicData uri="http://schemas.openxmlformats.org/presentationml/2006/ole">
            <mc:AlternateContent xmlns:mc="http://schemas.openxmlformats.org/markup-compatibility/2006">
              <mc:Choice xmlns:v="urn:schemas-microsoft-com:vml" Requires="v">
                <p:oleObj spid="_x0000_s190529" name="Ecuación" r:id="rId5" imgW="2019300" imgH="711200" progId="Equation.3">
                  <p:embed/>
                </p:oleObj>
              </mc:Choice>
              <mc:Fallback>
                <p:oleObj name="Ecuación" r:id="rId5" imgW="2019300" imgH="711200" progId="Equation.3">
                  <p:embed/>
                  <p:pic>
                    <p:nvPicPr>
                      <p:cNvPr id="0" name="Objeto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4288" y="1852613"/>
                        <a:ext cx="250825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0469"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ltLang="es-ES"/>
          </a:p>
        </p:txBody>
      </p:sp>
      <p:sp>
        <p:nvSpPr>
          <p:cNvPr id="190470" name="Rectangle 4"/>
          <p:cNvSpPr>
            <a:spLocks noChangeArrowheads="1"/>
          </p:cNvSpPr>
          <p:nvPr/>
        </p:nvSpPr>
        <p:spPr bwMode="auto">
          <a:xfrm>
            <a:off x="0" y="866775"/>
            <a:ext cx="9144000"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ltLang="es-ES"/>
          </a:p>
        </p:txBody>
      </p:sp>
      <p:sp>
        <p:nvSpPr>
          <p:cNvPr id="190471" name="Rectangle 5"/>
          <p:cNvSpPr>
            <a:spLocks noChangeArrowheads="1"/>
          </p:cNvSpPr>
          <p:nvPr/>
        </p:nvSpPr>
        <p:spPr bwMode="auto">
          <a:xfrm>
            <a:off x="0" y="1609725"/>
            <a:ext cx="9144000"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S" altLang="es-ES"/>
          </a:p>
        </p:txBody>
      </p:sp>
      <p:graphicFrame>
        <p:nvGraphicFramePr>
          <p:cNvPr id="190472" name="Objeto 11"/>
          <p:cNvGraphicFramePr>
            <a:graphicFrameLocks noChangeAspect="1"/>
          </p:cNvGraphicFramePr>
          <p:nvPr/>
        </p:nvGraphicFramePr>
        <p:xfrm>
          <a:off x="3182938" y="3376613"/>
          <a:ext cx="1368425" cy="592137"/>
        </p:xfrm>
        <a:graphic>
          <a:graphicData uri="http://schemas.openxmlformats.org/presentationml/2006/ole">
            <mc:AlternateContent xmlns:mc="http://schemas.openxmlformats.org/markup-compatibility/2006">
              <mc:Choice xmlns:v="urn:schemas-microsoft-com:vml" Requires="v">
                <p:oleObj spid="_x0000_s190530" name="Ecuación" r:id="rId7" imgW="990170" imgH="431613" progId="Equation.3">
                  <p:embed/>
                </p:oleObj>
              </mc:Choice>
              <mc:Fallback>
                <p:oleObj name="Ecuación" r:id="rId7" imgW="990170" imgH="431613" progId="Equation.3">
                  <p:embed/>
                  <p:pic>
                    <p:nvPicPr>
                      <p:cNvPr id="0" name="Objeto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2938" y="3376613"/>
                        <a:ext cx="136842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0473" name="Rectángulo 12"/>
          <p:cNvSpPr>
            <a:spLocks noChangeArrowheads="1"/>
          </p:cNvSpPr>
          <p:nvPr/>
        </p:nvSpPr>
        <p:spPr bwMode="auto">
          <a:xfrm>
            <a:off x="323850" y="2762250"/>
            <a:ext cx="597693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spcAft>
                <a:spcPts val="800"/>
              </a:spcAft>
            </a:pPr>
            <a:r>
              <a:rPr lang="es-ES" altLang="es-ES" sz="1400" i="1">
                <a:solidFill>
                  <a:schemeClr val="tx1"/>
                </a:solidFill>
                <a:latin typeface="Tahoma" panose="020B0604030504040204" pitchFamily="34" charset="0"/>
                <a:ea typeface="Calibri" panose="020F0502020204030204" pitchFamily="34" charset="0"/>
                <a:cs typeface="Times New Roman" panose="02020603050405020304" pitchFamily="18" charset="0"/>
              </a:rPr>
              <a:t>Modelo de cono</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Avine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65100"/>
            <a:ext cx="3816350"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DSC007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23825"/>
            <a:ext cx="3878262"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p:cNvSpPr txBox="1">
            <a:spLocks noChangeArrowheads="1"/>
          </p:cNvSpPr>
          <p:nvPr/>
        </p:nvSpPr>
        <p:spPr bwMode="auto">
          <a:xfrm>
            <a:off x="684213" y="3005138"/>
            <a:ext cx="72723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cs typeface="Droid Sans Fallback" charset="0"/>
              </a:defRPr>
            </a:lvl1pPr>
            <a:lvl2pPr>
              <a:defRPr>
                <a:solidFill>
                  <a:schemeClr val="bg1"/>
                </a:solidFill>
                <a:latin typeface="Arial" panose="020B0604020202020204" pitchFamily="34" charset="0"/>
                <a:cs typeface="Droid Sans Fallback" charset="0"/>
              </a:defRPr>
            </a:lvl2pPr>
            <a:lvl3pPr>
              <a:defRPr>
                <a:solidFill>
                  <a:schemeClr val="bg1"/>
                </a:solidFill>
                <a:latin typeface="Arial" panose="020B0604020202020204" pitchFamily="34" charset="0"/>
                <a:cs typeface="Droid Sans Fallback" charset="0"/>
              </a:defRPr>
            </a:lvl3pPr>
            <a:lvl4pPr>
              <a:defRPr>
                <a:solidFill>
                  <a:schemeClr val="bg1"/>
                </a:solidFill>
                <a:latin typeface="Arial" panose="020B0604020202020204" pitchFamily="34" charset="0"/>
                <a:cs typeface="Droid Sans Fallback" charset="0"/>
              </a:defRPr>
            </a:lvl4pPr>
            <a:lvl5pPr>
              <a:defRPr>
                <a:solidFill>
                  <a:schemeClr val="bg1"/>
                </a:solidFill>
                <a:latin typeface="Arial" panose="020B0604020202020204" pitchFamily="34" charset="0"/>
                <a:cs typeface="Droid Sans Fallback"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defTabSz="914400" eaLnBrk="1" hangingPunct="1"/>
            <a:r>
              <a:rPr lang="en-GB" altLang="es-ES" sz="1400">
                <a:solidFill>
                  <a:schemeClr val="tx1"/>
                </a:solidFill>
                <a:cs typeface="Arial" panose="020B0604020202020204" pitchFamily="34" charset="0"/>
              </a:rPr>
              <a:t>No necesitan pistas largas para aterrizaje</a:t>
            </a:r>
          </a:p>
          <a:p>
            <a:pPr defTabSz="914400" eaLnBrk="1" hangingPunct="1"/>
            <a:r>
              <a:rPr lang="en-GB" altLang="es-ES" sz="1400">
                <a:solidFill>
                  <a:schemeClr val="tx1"/>
                </a:solidFill>
                <a:cs typeface="Arial" panose="020B0604020202020204" pitchFamily="34" charset="0"/>
              </a:rPr>
              <a:t>Su consumo de en gasóleo es menor que en aviones más potentes</a:t>
            </a:r>
          </a:p>
          <a:p>
            <a:pPr defTabSz="914400" eaLnBrk="1" hangingPunct="1"/>
            <a:r>
              <a:rPr lang="en-GB" altLang="es-ES" sz="1400">
                <a:solidFill>
                  <a:schemeClr val="tx1"/>
                </a:solidFill>
                <a:cs typeface="Arial" panose="020B0604020202020204" pitchFamily="34" charset="0"/>
              </a:rPr>
              <a:t>Los costes son más baratos</a:t>
            </a:r>
            <a:endParaRPr lang="es-ES" altLang="es-ES" sz="1400">
              <a:solidFill>
                <a:schemeClr val="tx1"/>
              </a:solidFill>
              <a:cs typeface="Arial" panose="020B0604020202020204" pitchFamily="34" charset="0"/>
            </a:endParaRPr>
          </a:p>
        </p:txBody>
      </p:sp>
      <p:sp>
        <p:nvSpPr>
          <p:cNvPr id="28677" name="Text Box 5"/>
          <p:cNvSpPr txBox="1">
            <a:spLocks noChangeArrowheads="1"/>
          </p:cNvSpPr>
          <p:nvPr/>
        </p:nvSpPr>
        <p:spPr bwMode="auto">
          <a:xfrm>
            <a:off x="687388" y="3868738"/>
            <a:ext cx="7488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cs typeface="Droid Sans Fallback" charset="0"/>
              </a:defRPr>
            </a:lvl1pPr>
            <a:lvl2pPr>
              <a:defRPr>
                <a:solidFill>
                  <a:schemeClr val="bg1"/>
                </a:solidFill>
                <a:latin typeface="Arial" panose="020B0604020202020204" pitchFamily="34" charset="0"/>
                <a:cs typeface="Droid Sans Fallback" charset="0"/>
              </a:defRPr>
            </a:lvl2pPr>
            <a:lvl3pPr>
              <a:defRPr>
                <a:solidFill>
                  <a:schemeClr val="bg1"/>
                </a:solidFill>
                <a:latin typeface="Arial" panose="020B0604020202020204" pitchFamily="34" charset="0"/>
                <a:cs typeface="Droid Sans Fallback" charset="0"/>
              </a:defRPr>
            </a:lvl3pPr>
            <a:lvl4pPr>
              <a:defRPr>
                <a:solidFill>
                  <a:schemeClr val="bg1"/>
                </a:solidFill>
                <a:latin typeface="Arial" panose="020B0604020202020204" pitchFamily="34" charset="0"/>
                <a:cs typeface="Droid Sans Fallback" charset="0"/>
              </a:defRPr>
            </a:lvl4pPr>
            <a:lvl5pPr>
              <a:defRPr>
                <a:solidFill>
                  <a:schemeClr val="bg1"/>
                </a:solidFill>
                <a:latin typeface="Arial" panose="020B0604020202020204" pitchFamily="34" charset="0"/>
                <a:cs typeface="Droid Sans Fallback"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defTabSz="914400" eaLnBrk="1" hangingPunct="1"/>
            <a:r>
              <a:rPr lang="es-ES" altLang="es-ES" sz="1400">
                <a:solidFill>
                  <a:schemeClr val="tx1"/>
                </a:solidFill>
                <a:cs typeface="Arial" panose="020B0604020202020204" pitchFamily="34" charset="0"/>
              </a:rPr>
              <a:t>Aviones ligeros no pueden transportar elevado peso ni proporcionar altas potencias requeridas para sistemas de enfriamiento con compresores</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3850" y="339725"/>
            <a:ext cx="8569325" cy="4340225"/>
          </a:xfrm>
          <a:prstGeom prst="rect">
            <a:avLst/>
          </a:prstGeom>
        </p:spPr>
        <p:txBody>
          <a:bodyPr>
            <a:spAutoFit/>
          </a:bodyPr>
          <a:lstStyle/>
          <a:p>
            <a:pPr algn="just">
              <a:lnSpc>
                <a:spcPct val="150000"/>
              </a:lnSpc>
              <a:spcAft>
                <a:spcPts val="800"/>
              </a:spcAft>
              <a:defRPr/>
            </a:pPr>
            <a:r>
              <a:rPr lang="es-ES" sz="1200" b="1" dirty="0">
                <a:solidFill>
                  <a:schemeClr val="tx1"/>
                </a:solidFill>
                <a:latin typeface="Tahoma" panose="020B0604030504040204" pitchFamily="34" charset="0"/>
                <a:ea typeface="Times New Roman" panose="02020603050405020304" pitchFamily="18" charset="0"/>
                <a:cs typeface="Times New Roman" panose="02020603050405020304" pitchFamily="18" charset="0"/>
              </a:rPr>
              <a:t>Conclusiones</a:t>
            </a:r>
            <a:endParaRPr lang="es-ES" sz="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defRPr/>
            </a:pPr>
            <a:r>
              <a:rPr lang="es-ES" sz="1200" dirty="0">
                <a:solidFill>
                  <a:schemeClr val="tx1"/>
                </a:solidFill>
                <a:latin typeface="Tahoma" panose="020B0604030504040204" pitchFamily="34" charset="0"/>
                <a:ea typeface="Calibri" panose="020F0502020204030204" pitchFamily="34" charset="0"/>
                <a:cs typeface="Times New Roman" panose="02020603050405020304" pitchFamily="18" charset="0"/>
              </a:rPr>
              <a:t>Todos ellos proporcionan coeficientes de determinación altos, sin embargo, presentan diferencias significativas en el RMSE.</a:t>
            </a:r>
            <a:endParaRPr lang="es-ES" sz="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defRPr/>
            </a:pPr>
            <a:r>
              <a:rPr lang="es-ES" sz="1200" dirty="0" err="1">
                <a:solidFill>
                  <a:schemeClr val="tx1"/>
                </a:solidFill>
                <a:latin typeface="Tahoma" panose="020B0604030504040204" pitchFamily="34" charset="0"/>
                <a:ea typeface="Calibri" panose="020F0502020204030204" pitchFamily="34" charset="0"/>
                <a:cs typeface="Times New Roman" panose="02020603050405020304" pitchFamily="18" charset="0"/>
              </a:rPr>
              <a:t>Gompertz</a:t>
            </a:r>
            <a:r>
              <a:rPr lang="es-ES" sz="1200" dirty="0">
                <a:solidFill>
                  <a:schemeClr val="tx1"/>
                </a:solidFill>
                <a:latin typeface="Tahoma" panose="020B0604030504040204" pitchFamily="34" charset="0"/>
                <a:ea typeface="Calibri" panose="020F0502020204030204" pitchFamily="34" charset="0"/>
                <a:cs typeface="Times New Roman" panose="02020603050405020304" pitchFamily="18" charset="0"/>
              </a:rPr>
              <a:t> sobre estima el tiempo de latencia </a:t>
            </a:r>
          </a:p>
          <a:p>
            <a:pPr algn="just">
              <a:lnSpc>
                <a:spcPct val="150000"/>
              </a:lnSpc>
              <a:spcAft>
                <a:spcPts val="800"/>
              </a:spcAft>
              <a:defRPr/>
            </a:pPr>
            <a:endParaRPr lang="es-ES" sz="1200" dirty="0">
              <a:solidFill>
                <a:schemeClr val="tx1"/>
              </a:solidFill>
              <a:latin typeface="Tahoma" panose="020B0604030504040204" pitchFamily="34" charset="0"/>
              <a:ea typeface="Calibri" panose="020F0502020204030204" pitchFamily="34" charset="0"/>
              <a:cs typeface="Times New Roman" panose="02020603050405020304" pitchFamily="18" charset="0"/>
            </a:endParaRPr>
          </a:p>
          <a:p>
            <a:pPr algn="just">
              <a:lnSpc>
                <a:spcPct val="150000"/>
              </a:lnSpc>
              <a:spcAft>
                <a:spcPts val="800"/>
              </a:spcAft>
              <a:defRPr/>
            </a:pPr>
            <a:r>
              <a:rPr lang="es-ES" sz="1200" dirty="0">
                <a:solidFill>
                  <a:schemeClr val="tx1"/>
                </a:solidFill>
                <a:latin typeface="Tahoma" panose="020B0604030504040204" pitchFamily="34" charset="0"/>
                <a:ea typeface="Calibri" panose="020F0502020204030204" pitchFamily="34" charset="0"/>
                <a:cs typeface="Times New Roman" panose="02020603050405020304" pitchFamily="18" charset="0"/>
              </a:rPr>
              <a:t>La producción de metano en la mayoría de los casos oscila entre 0.15 y 0.65 m</a:t>
            </a:r>
            <a:r>
              <a:rPr lang="es-ES" sz="1200" baseline="30000" dirty="0">
                <a:solidFill>
                  <a:schemeClr val="tx1"/>
                </a:solidFill>
                <a:latin typeface="Tahoma" panose="020B0604030504040204" pitchFamily="34" charset="0"/>
                <a:ea typeface="Calibri" panose="020F0502020204030204" pitchFamily="34" charset="0"/>
                <a:cs typeface="Times New Roman" panose="02020603050405020304" pitchFamily="18" charset="0"/>
              </a:rPr>
              <a:t>3</a:t>
            </a:r>
            <a:r>
              <a:rPr lang="es-ES" sz="1200" dirty="0">
                <a:solidFill>
                  <a:schemeClr val="tx1"/>
                </a:solidFill>
                <a:latin typeface="Tahoma" panose="020B0604030504040204" pitchFamily="34" charset="0"/>
                <a:ea typeface="Calibri" panose="020F0502020204030204" pitchFamily="34" charset="0"/>
                <a:cs typeface="Times New Roman" panose="02020603050405020304" pitchFamily="18" charset="0"/>
              </a:rPr>
              <a:t> kg</a:t>
            </a:r>
            <a:r>
              <a:rPr lang="es-ES" sz="1200" baseline="30000" dirty="0">
                <a:solidFill>
                  <a:schemeClr val="tx1"/>
                </a:solidFill>
                <a:latin typeface="Tahoma" panose="020B0604030504040204" pitchFamily="34" charset="0"/>
                <a:ea typeface="Calibri" panose="020F0502020204030204" pitchFamily="34" charset="0"/>
                <a:cs typeface="Times New Roman" panose="02020603050405020304" pitchFamily="18" charset="0"/>
              </a:rPr>
              <a:t>-1</a:t>
            </a:r>
            <a:r>
              <a:rPr lang="es-ES" sz="1200" dirty="0">
                <a:solidFill>
                  <a:schemeClr val="tx1"/>
                </a:solidFill>
                <a:latin typeface="Tahoma" panose="020B0604030504040204" pitchFamily="34" charset="0"/>
                <a:ea typeface="Calibri" panose="020F0502020204030204" pitchFamily="34" charset="0"/>
                <a:cs typeface="Times New Roman" panose="02020603050405020304" pitchFamily="18" charset="0"/>
              </a:rPr>
              <a:t>SV, en condiciones </a:t>
            </a:r>
            <a:r>
              <a:rPr lang="es-ES" sz="1200" dirty="0" err="1">
                <a:solidFill>
                  <a:schemeClr val="tx1"/>
                </a:solidFill>
                <a:latin typeface="Tahoma" panose="020B0604030504040204" pitchFamily="34" charset="0"/>
                <a:ea typeface="Calibri" panose="020F0502020204030204" pitchFamily="34" charset="0"/>
                <a:cs typeface="Times New Roman" panose="02020603050405020304" pitchFamily="18" charset="0"/>
              </a:rPr>
              <a:t>mesófilas</a:t>
            </a:r>
            <a:r>
              <a:rPr lang="es-ES" sz="1200" dirty="0">
                <a:solidFill>
                  <a:schemeClr val="tx1"/>
                </a:solidFill>
                <a:latin typeface="Tahoma" panose="020B0604030504040204" pitchFamily="34" charset="0"/>
                <a:ea typeface="Calibri" panose="020F0502020204030204" pitchFamily="34" charset="0"/>
                <a:cs typeface="Times New Roman" panose="02020603050405020304" pitchFamily="18" charset="0"/>
              </a:rPr>
              <a:t> (30-37ºC). No obstante, los procesos de digestión se pueden clasificar en tres grupos de acuerdo con el potencial de producción de metano: </a:t>
            </a:r>
            <a:endParaRPr lang="es-ES" sz="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defRPr/>
            </a:pPr>
            <a:r>
              <a:rPr lang="es-ES" sz="1200" dirty="0">
                <a:solidFill>
                  <a:schemeClr val="tx1"/>
                </a:solidFill>
                <a:latin typeface="Tahoma" panose="020B0604030504040204" pitchFamily="34" charset="0"/>
                <a:ea typeface="Calibri" panose="020F0502020204030204" pitchFamily="34" charset="0"/>
                <a:cs typeface="Times New Roman" panose="02020603050405020304" pitchFamily="18" charset="0"/>
              </a:rPr>
              <a:t>a) procesos de producción baja, cuando la cantidad de metano producido está entre 0.15 y 0.30 m</a:t>
            </a:r>
            <a:r>
              <a:rPr lang="es-ES" sz="1200" baseline="30000" dirty="0">
                <a:solidFill>
                  <a:schemeClr val="tx1"/>
                </a:solidFill>
                <a:latin typeface="Tahoma" panose="020B0604030504040204" pitchFamily="34" charset="0"/>
                <a:ea typeface="Calibri" panose="020F0502020204030204" pitchFamily="34" charset="0"/>
                <a:cs typeface="Times New Roman" panose="02020603050405020304" pitchFamily="18" charset="0"/>
              </a:rPr>
              <a:t>3</a:t>
            </a:r>
            <a:r>
              <a:rPr lang="es-ES" sz="1200" dirty="0">
                <a:solidFill>
                  <a:schemeClr val="tx1"/>
                </a:solidFill>
                <a:latin typeface="Tahoma" panose="020B0604030504040204" pitchFamily="34" charset="0"/>
                <a:ea typeface="Calibri" panose="020F0502020204030204" pitchFamily="34" charset="0"/>
                <a:cs typeface="Times New Roman" panose="02020603050405020304" pitchFamily="18" charset="0"/>
              </a:rPr>
              <a:t> kg</a:t>
            </a:r>
            <a:r>
              <a:rPr lang="es-ES" sz="1200" baseline="30000" dirty="0">
                <a:solidFill>
                  <a:schemeClr val="tx1"/>
                </a:solidFill>
                <a:latin typeface="Tahoma" panose="020B0604030504040204" pitchFamily="34" charset="0"/>
                <a:ea typeface="Calibri" panose="020F0502020204030204" pitchFamily="34" charset="0"/>
                <a:cs typeface="Times New Roman" panose="02020603050405020304" pitchFamily="18" charset="0"/>
              </a:rPr>
              <a:t>-1</a:t>
            </a:r>
            <a:r>
              <a:rPr lang="es-ES" sz="1200" dirty="0">
                <a:solidFill>
                  <a:schemeClr val="tx1"/>
                </a:solidFill>
                <a:latin typeface="Tahoma" panose="020B0604030504040204" pitchFamily="34" charset="0"/>
                <a:ea typeface="Calibri" panose="020F0502020204030204" pitchFamily="34" charset="0"/>
                <a:cs typeface="Times New Roman" panose="02020603050405020304" pitchFamily="18" charset="0"/>
              </a:rPr>
              <a:t>SV; </a:t>
            </a:r>
            <a:endParaRPr lang="es-ES" sz="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defRPr/>
            </a:pPr>
            <a:r>
              <a:rPr lang="es-ES" sz="1200" dirty="0">
                <a:solidFill>
                  <a:schemeClr val="tx1"/>
                </a:solidFill>
                <a:latin typeface="Tahoma" panose="020B0604030504040204" pitchFamily="34" charset="0"/>
                <a:ea typeface="Calibri" panose="020F0502020204030204" pitchFamily="34" charset="0"/>
                <a:cs typeface="Times New Roman" panose="02020603050405020304" pitchFamily="18" charset="0"/>
              </a:rPr>
              <a:t>b) procesos de producción media, cuando la cantidad de metano producido está entre 0.30 y  0.45 m</a:t>
            </a:r>
            <a:r>
              <a:rPr lang="es-ES" sz="1200" baseline="30000" dirty="0">
                <a:solidFill>
                  <a:schemeClr val="tx1"/>
                </a:solidFill>
                <a:latin typeface="Tahoma" panose="020B0604030504040204" pitchFamily="34" charset="0"/>
                <a:ea typeface="Calibri" panose="020F0502020204030204" pitchFamily="34" charset="0"/>
                <a:cs typeface="Times New Roman" panose="02020603050405020304" pitchFamily="18" charset="0"/>
              </a:rPr>
              <a:t>3</a:t>
            </a:r>
            <a:r>
              <a:rPr lang="es-ES" sz="1200" dirty="0">
                <a:solidFill>
                  <a:schemeClr val="tx1"/>
                </a:solidFill>
                <a:latin typeface="Tahoma" panose="020B0604030504040204" pitchFamily="34" charset="0"/>
                <a:ea typeface="Calibri" panose="020F0502020204030204" pitchFamily="34" charset="0"/>
                <a:cs typeface="Times New Roman" panose="02020603050405020304" pitchFamily="18" charset="0"/>
              </a:rPr>
              <a:t> kg</a:t>
            </a:r>
            <a:r>
              <a:rPr lang="es-ES" sz="1200" baseline="30000" dirty="0">
                <a:solidFill>
                  <a:schemeClr val="tx1"/>
                </a:solidFill>
                <a:latin typeface="Tahoma" panose="020B0604030504040204" pitchFamily="34" charset="0"/>
                <a:ea typeface="Calibri" panose="020F0502020204030204" pitchFamily="34" charset="0"/>
                <a:cs typeface="Times New Roman" panose="02020603050405020304" pitchFamily="18" charset="0"/>
              </a:rPr>
              <a:t>-1</a:t>
            </a:r>
            <a:r>
              <a:rPr lang="es-ES" sz="1200" dirty="0">
                <a:solidFill>
                  <a:schemeClr val="tx1"/>
                </a:solidFill>
                <a:latin typeface="Tahoma" panose="020B0604030504040204" pitchFamily="34" charset="0"/>
                <a:ea typeface="Calibri" panose="020F0502020204030204" pitchFamily="34" charset="0"/>
                <a:cs typeface="Times New Roman" panose="02020603050405020304" pitchFamily="18" charset="0"/>
              </a:rPr>
              <a:t>SV; </a:t>
            </a:r>
            <a:endParaRPr lang="es-ES" sz="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defRPr/>
            </a:pPr>
            <a:r>
              <a:rPr lang="es-ES" sz="1200" dirty="0">
                <a:solidFill>
                  <a:schemeClr val="tx1"/>
                </a:solidFill>
                <a:latin typeface="Tahoma" panose="020B0604030504040204" pitchFamily="34" charset="0"/>
                <a:ea typeface="Calibri" panose="020F0502020204030204" pitchFamily="34" charset="0"/>
                <a:cs typeface="Times New Roman" panose="02020603050405020304" pitchFamily="18" charset="0"/>
              </a:rPr>
              <a:t>c) procesos de producción alta, cuando la cantidad de metano producido es superior a 0.45 m</a:t>
            </a:r>
            <a:r>
              <a:rPr lang="es-ES" sz="1200" baseline="30000" dirty="0">
                <a:solidFill>
                  <a:schemeClr val="tx1"/>
                </a:solidFill>
                <a:latin typeface="Tahoma" panose="020B0604030504040204" pitchFamily="34" charset="0"/>
                <a:ea typeface="Calibri" panose="020F0502020204030204" pitchFamily="34" charset="0"/>
                <a:cs typeface="Times New Roman" panose="02020603050405020304" pitchFamily="18" charset="0"/>
              </a:rPr>
              <a:t>3</a:t>
            </a:r>
            <a:r>
              <a:rPr lang="es-ES" sz="1200" dirty="0">
                <a:solidFill>
                  <a:schemeClr val="tx1"/>
                </a:solidFill>
                <a:latin typeface="Tahoma" panose="020B0604030504040204" pitchFamily="34" charset="0"/>
                <a:ea typeface="Calibri" panose="020F0502020204030204" pitchFamily="34" charset="0"/>
                <a:cs typeface="Times New Roman" panose="02020603050405020304" pitchFamily="18" charset="0"/>
              </a:rPr>
              <a:t> kg</a:t>
            </a:r>
            <a:r>
              <a:rPr lang="es-ES" sz="1200" baseline="30000" dirty="0">
                <a:solidFill>
                  <a:schemeClr val="tx1"/>
                </a:solidFill>
                <a:latin typeface="Tahoma" panose="020B0604030504040204" pitchFamily="34" charset="0"/>
                <a:ea typeface="Calibri" panose="020F0502020204030204" pitchFamily="34" charset="0"/>
                <a:cs typeface="Times New Roman" panose="02020603050405020304" pitchFamily="18" charset="0"/>
              </a:rPr>
              <a:t>-1</a:t>
            </a:r>
            <a:r>
              <a:rPr lang="es-ES" sz="1200" dirty="0">
                <a:solidFill>
                  <a:schemeClr val="tx1"/>
                </a:solidFill>
                <a:latin typeface="Tahoma" panose="020B0604030504040204" pitchFamily="34" charset="0"/>
                <a:ea typeface="Calibri" panose="020F0502020204030204" pitchFamily="34" charset="0"/>
                <a:cs typeface="Times New Roman" panose="02020603050405020304" pitchFamily="18" charset="0"/>
              </a:rPr>
              <a:t>SV. </a:t>
            </a:r>
          </a:p>
          <a:p>
            <a:pPr>
              <a:lnSpc>
                <a:spcPct val="150000"/>
              </a:lnSpc>
              <a:spcAft>
                <a:spcPts val="800"/>
              </a:spcAft>
              <a:defRPr/>
            </a:pPr>
            <a:r>
              <a:rPr lang="es-ES" sz="1200" dirty="0">
                <a:solidFill>
                  <a:schemeClr val="tx1"/>
                </a:solidFill>
                <a:latin typeface="Tahoma" panose="020B0604030504040204" pitchFamily="34" charset="0"/>
                <a:ea typeface="Calibri" panose="020F0502020204030204" pitchFamily="34" charset="0"/>
                <a:cs typeface="Times New Roman" panose="02020603050405020304" pitchFamily="18" charset="0"/>
              </a:rPr>
              <a:t>El tiempo de latencia medio es de 14 días</a:t>
            </a:r>
            <a:r>
              <a:rPr lang="es-ES" sz="1050" dirty="0">
                <a:solidFill>
                  <a:schemeClr val="tx1"/>
                </a:solidFill>
                <a:latin typeface="Tahoma" panose="020B0604030504040204" pitchFamily="34" charset="0"/>
                <a:ea typeface="Calibri" panose="020F0502020204030204" pitchFamily="34" charset="0"/>
                <a:cs typeface="Times New Roman" panose="02020603050405020304" pitchFamily="18" charset="0"/>
              </a:rPr>
              <a:t> </a:t>
            </a:r>
            <a:endParaRPr lang="es-ES" sz="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defRPr/>
            </a:pPr>
            <a:r>
              <a:rPr lang="es-ES" sz="1200" dirty="0">
                <a:solidFill>
                  <a:schemeClr val="tx1"/>
                </a:solidFill>
                <a:latin typeface="Tahoma" panose="020B0604030504040204" pitchFamily="34" charset="0"/>
                <a:ea typeface="Calibri" panose="020F0502020204030204" pitchFamily="34" charset="0"/>
                <a:cs typeface="Times New Roman" panose="02020603050405020304" pitchFamily="18" charset="0"/>
              </a:rPr>
              <a:t>La media de la constante cinética de primer orden es de 0.11 d</a:t>
            </a:r>
            <a:r>
              <a:rPr lang="es-ES" sz="1200" baseline="30000" dirty="0">
                <a:solidFill>
                  <a:schemeClr val="tx1"/>
                </a:solidFill>
                <a:latin typeface="Tahoma" panose="020B0604030504040204" pitchFamily="34" charset="0"/>
                <a:ea typeface="Calibri" panose="020F0502020204030204" pitchFamily="34" charset="0"/>
                <a:cs typeface="Times New Roman" panose="02020603050405020304" pitchFamily="18" charset="0"/>
              </a:rPr>
              <a:t>-1</a:t>
            </a:r>
            <a:r>
              <a:rPr lang="es-ES" sz="1200" dirty="0">
                <a:solidFill>
                  <a:schemeClr val="tx1"/>
                </a:solidFill>
                <a:latin typeface="Tahoma" panose="020B0604030504040204" pitchFamily="34" charset="0"/>
                <a:ea typeface="Calibri" panose="020F0502020204030204" pitchFamily="34" charset="0"/>
                <a:cs typeface="Times New Roman" panose="02020603050405020304" pitchFamily="18" charset="0"/>
              </a:rPr>
              <a:t>.</a:t>
            </a:r>
            <a:endParaRPr lang="es-ES" sz="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ext Box 1"/>
          <p:cNvSpPr txBox="1">
            <a:spLocks noChangeArrowheads="1"/>
          </p:cNvSpPr>
          <p:nvPr/>
        </p:nvSpPr>
        <p:spPr bwMode="auto">
          <a:xfrm>
            <a:off x="1371600" y="2428875"/>
            <a:ext cx="64008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anose="020B0502020202020204" pitchFamily="34" charset="0"/>
                <a:cs typeface="Droid Sans Fallback" charset="0"/>
              </a:defRPr>
            </a:lvl1pPr>
            <a:lvl2pPr>
              <a:spcBef>
                <a:spcPts val="45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entury Gothic" panose="020B0502020202020204" pitchFamily="34" charset="0"/>
                <a:cs typeface="Droid Sans Fallback" charset="0"/>
              </a:defRPr>
            </a:lvl2pPr>
            <a:lvl3pPr>
              <a:spcBef>
                <a:spcPts val="4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Gothic" panose="020B0502020202020204" pitchFamily="34" charset="0"/>
                <a:cs typeface="Droid Sans Fallback" charset="0"/>
              </a:defRPr>
            </a:lvl3pPr>
            <a:lvl4pPr>
              <a:spcBef>
                <a:spcPts val="35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Gothic" panose="020B0502020202020204" pitchFamily="34" charset="0"/>
                <a:cs typeface="Droid Sans Fallback" charset="0"/>
              </a:defRPr>
            </a:lvl4pPr>
            <a:lvl5pPr>
              <a:spcBef>
                <a:spcPts val="35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Gothic" panose="020B0502020202020204" pitchFamily="34" charset="0"/>
                <a:cs typeface="Droid Sans Fallback" charset="0"/>
              </a:defRPr>
            </a:lvl5pPr>
            <a:lvl6pPr marL="25146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Gothic" panose="020B0502020202020204" pitchFamily="34" charset="0"/>
                <a:cs typeface="Droid Sans Fallback" charset="0"/>
              </a:defRPr>
            </a:lvl6pPr>
            <a:lvl7pPr marL="29718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Gothic" panose="020B0502020202020204" pitchFamily="34" charset="0"/>
                <a:cs typeface="Droid Sans Fallback" charset="0"/>
              </a:defRPr>
            </a:lvl7pPr>
            <a:lvl8pPr marL="34290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Gothic" panose="020B0502020202020204" pitchFamily="34" charset="0"/>
                <a:cs typeface="Droid Sans Fallback" charset="0"/>
              </a:defRPr>
            </a:lvl8pPr>
            <a:lvl9pPr marL="38862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Gothic" panose="020B0502020202020204" pitchFamily="34" charset="0"/>
                <a:cs typeface="Droid Sans Fallback" charset="0"/>
              </a:defRPr>
            </a:lvl9pPr>
          </a:lstStyle>
          <a:p>
            <a:pPr algn="ctr" eaLnBrk="1" hangingPunct="1">
              <a:spcBef>
                <a:spcPts val="300"/>
              </a:spcBef>
              <a:buClrTx/>
              <a:buFontTx/>
              <a:buNone/>
            </a:pPr>
            <a:r>
              <a:rPr lang="es-ES" altLang="es-ES" sz="1600"/>
              <a:t>Profesor:</a:t>
            </a:r>
          </a:p>
          <a:p>
            <a:pPr algn="ctr" eaLnBrk="1" hangingPunct="1">
              <a:spcBef>
                <a:spcPts val="300"/>
              </a:spcBef>
              <a:buClrTx/>
              <a:buFontTx/>
              <a:buNone/>
            </a:pPr>
            <a:r>
              <a:rPr lang="es-ES" altLang="es-ES" sz="1600" b="1"/>
              <a:t>Borja Velázquez Martí </a:t>
            </a:r>
            <a:r>
              <a:rPr lang="es-ES" altLang="es-ES" sz="1600"/>
              <a:t>(</a:t>
            </a:r>
            <a:r>
              <a:rPr lang="es-ES" altLang="es-ES" sz="1600">
                <a:solidFill>
                  <a:schemeClr val="tx1"/>
                </a:solidFill>
              </a:rPr>
              <a:t>borvemar@dmta.upv.es</a:t>
            </a:r>
            <a:r>
              <a:rPr lang="es-ES" altLang="es-ES" sz="1600"/>
              <a:t>)</a:t>
            </a:r>
          </a:p>
          <a:p>
            <a:pPr algn="ctr" eaLnBrk="1" hangingPunct="1">
              <a:spcBef>
                <a:spcPts val="300"/>
              </a:spcBef>
              <a:buClrTx/>
              <a:buFontTx/>
              <a:buNone/>
            </a:pPr>
            <a:endParaRPr lang="es-ES_tradnl" altLang="es-ES" sz="1600"/>
          </a:p>
          <a:p>
            <a:pPr algn="ctr" eaLnBrk="1" hangingPunct="1">
              <a:spcBef>
                <a:spcPts val="300"/>
              </a:spcBef>
              <a:buClrTx/>
              <a:buFontTx/>
              <a:buNone/>
            </a:pPr>
            <a:endParaRPr lang="es-ES_tradnl" altLang="es-ES" sz="1600"/>
          </a:p>
          <a:p>
            <a:pPr algn="ctr" eaLnBrk="1" hangingPunct="1">
              <a:spcBef>
                <a:spcPts val="300"/>
              </a:spcBef>
              <a:buClrTx/>
              <a:buFontTx/>
              <a:buNone/>
            </a:pPr>
            <a:r>
              <a:rPr lang="es-ES_tradnl" altLang="es-ES" sz="1600"/>
              <a:t>Departamento de Ingeniería Rural y Agroalimentaria</a:t>
            </a:r>
          </a:p>
          <a:p>
            <a:pPr algn="ctr" eaLnBrk="1" hangingPunct="1">
              <a:spcBef>
                <a:spcPts val="300"/>
              </a:spcBef>
              <a:buClrTx/>
              <a:buFontTx/>
              <a:buNone/>
            </a:pPr>
            <a:r>
              <a:rPr lang="es-ES_tradnl" altLang="es-ES" sz="1600"/>
              <a:t>Universitat Politècnica de València</a:t>
            </a:r>
            <a:endParaRPr lang="es-ES" altLang="es-ES" sz="1600"/>
          </a:p>
        </p:txBody>
      </p:sp>
      <p:sp>
        <p:nvSpPr>
          <p:cNvPr id="192515" name="Text Box 2"/>
          <p:cNvSpPr txBox="1">
            <a:spLocks noChangeArrowheads="1"/>
          </p:cNvSpPr>
          <p:nvPr/>
        </p:nvSpPr>
        <p:spPr bwMode="auto">
          <a:xfrm>
            <a:off x="1116013" y="1095375"/>
            <a:ext cx="68405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anose="020B0502020202020204" pitchFamily="34" charset="0"/>
                <a:cs typeface="Droid Sans Fallback" charset="0"/>
              </a:defRPr>
            </a:lvl1pPr>
            <a:lvl2pPr>
              <a:spcBef>
                <a:spcPts val="45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entury Gothic" panose="020B0502020202020204" pitchFamily="34" charset="0"/>
                <a:cs typeface="Droid Sans Fallback" charset="0"/>
              </a:defRPr>
            </a:lvl2pPr>
            <a:lvl3pPr>
              <a:spcBef>
                <a:spcPts val="4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Gothic" panose="020B0502020202020204" pitchFamily="34" charset="0"/>
                <a:cs typeface="Droid Sans Fallback" charset="0"/>
              </a:defRPr>
            </a:lvl3pPr>
            <a:lvl4pPr>
              <a:spcBef>
                <a:spcPts val="35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Gothic" panose="020B0502020202020204" pitchFamily="34" charset="0"/>
                <a:cs typeface="Droid Sans Fallback" charset="0"/>
              </a:defRPr>
            </a:lvl4pPr>
            <a:lvl5pPr>
              <a:spcBef>
                <a:spcPts val="35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Gothic" panose="020B0502020202020204" pitchFamily="34" charset="0"/>
                <a:cs typeface="Droid Sans Fallback" charset="0"/>
              </a:defRPr>
            </a:lvl5pPr>
            <a:lvl6pPr marL="25146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Gothic" panose="020B0502020202020204" pitchFamily="34" charset="0"/>
                <a:cs typeface="Droid Sans Fallback" charset="0"/>
              </a:defRPr>
            </a:lvl6pPr>
            <a:lvl7pPr marL="29718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Gothic" panose="020B0502020202020204" pitchFamily="34" charset="0"/>
                <a:cs typeface="Droid Sans Fallback" charset="0"/>
              </a:defRPr>
            </a:lvl7pPr>
            <a:lvl8pPr marL="34290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Gothic" panose="020B0502020202020204" pitchFamily="34" charset="0"/>
                <a:cs typeface="Droid Sans Fallback" charset="0"/>
              </a:defRPr>
            </a:lvl8pPr>
            <a:lvl9pPr marL="3886200" indent="-228600" defTabSz="449263" eaLnBrk="0" fontAlgn="base" hangingPunct="0">
              <a:spcBef>
                <a:spcPts val="35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Gothic" panose="020B0502020202020204" pitchFamily="34" charset="0"/>
                <a:cs typeface="Droid Sans Fallback" charset="0"/>
              </a:defRPr>
            </a:lvl9pPr>
          </a:lstStyle>
          <a:p>
            <a:pPr algn="ctr" eaLnBrk="1" hangingPunct="1">
              <a:spcBef>
                <a:spcPct val="0"/>
              </a:spcBef>
              <a:buClrTx/>
              <a:buFontTx/>
              <a:buNone/>
            </a:pPr>
            <a:r>
              <a:rPr lang="es-ES" altLang="es-ES" sz="2400" b="1"/>
              <a:t>Gracias por su atención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475" y="58738"/>
            <a:ext cx="3470275"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58738"/>
            <a:ext cx="3281363"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bwMode="auto">
          <a:xfrm>
            <a:off x="6227763" y="700088"/>
            <a:ext cx="2736850" cy="381635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eaLnBrk="1" hangingPunct="1">
              <a:buClr>
                <a:srgbClr val="000000"/>
              </a:buClr>
              <a:buSzPct val="100000"/>
              <a:buFont typeface="Times New Roman" pitchFamily="16" charset="0"/>
              <a:buNone/>
              <a:defRPr/>
            </a:pPr>
            <a:endParaRPr lang="es-ES">
              <a:latin typeface="Arial" charset="0"/>
            </a:endParaRP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71438"/>
            <a:ext cx="46831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 name="1 Título"/>
          <p:cNvSpPr txBox="1">
            <a:spLocks/>
          </p:cNvSpPr>
          <p:nvPr/>
        </p:nvSpPr>
        <p:spPr>
          <a:xfrm>
            <a:off x="457200" y="274638"/>
            <a:ext cx="8229600" cy="1143000"/>
          </a:xfrm>
          <a:prstGeom prst="rect">
            <a:avLst/>
          </a:prstGeom>
        </p:spPr>
        <p:txBody>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9pPr>
          </a:lstStyle>
          <a:p>
            <a:pPr>
              <a:defRPr/>
            </a:pPr>
            <a:r>
              <a:rPr lang="es-ES_tradnl" kern="0" smtClean="0"/>
              <a:t>Partes de la presentación</a:t>
            </a:r>
            <a:endParaRPr lang="es-ES" kern="0" dirty="0"/>
          </a:p>
        </p:txBody>
      </p:sp>
      <p:sp>
        <p:nvSpPr>
          <p:cNvPr id="8" name="2 Marcador de contenido"/>
          <p:cNvSpPr txBox="1">
            <a:spLocks/>
          </p:cNvSpPr>
          <p:nvPr/>
        </p:nvSpPr>
        <p:spPr>
          <a:xfrm>
            <a:off x="385763" y="1257300"/>
            <a:ext cx="8229600" cy="4525963"/>
          </a:xfrm>
          <a:prstGeom prst="rect">
            <a:avLst/>
          </a:prstGeom>
        </p:spPr>
        <p:txBody>
          <a:bodyPr/>
          <a:lstStyle>
            <a:lvl1pPr marL="342900" indent="-3429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1pPr>
            <a:lvl2pPr marL="742950" indent="-28575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0000"/>
                </a:solidFill>
                <a:latin typeface="+mn-lt"/>
                <a:ea typeface="+mn-ea"/>
                <a:cs typeface="+mn-cs"/>
              </a:defRPr>
            </a:lvl2pPr>
            <a:lvl3pPr marL="1143000" indent="-228600" algn="l" defTabSz="449263" rtl="0" eaLnBrk="0" fontAlgn="base" hangingPunct="0">
              <a:spcBef>
                <a:spcPts val="400"/>
              </a:spcBef>
              <a:spcAft>
                <a:spcPct val="0"/>
              </a:spcAft>
              <a:buClr>
                <a:srgbClr val="000000"/>
              </a:buClr>
              <a:buSzPct val="100000"/>
              <a:buFont typeface="Times New Roman" panose="02020603050405020304" pitchFamily="18" charset="0"/>
              <a:defRPr sz="1600">
                <a:solidFill>
                  <a:srgbClr val="000000"/>
                </a:solidFill>
                <a:latin typeface="+mn-lt"/>
                <a:ea typeface="+mn-ea"/>
                <a:cs typeface="+mn-cs"/>
              </a:defRPr>
            </a:lvl3pPr>
            <a:lvl4pPr marL="1600200" indent="-228600" algn="l" defTabSz="449263" rtl="0"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mn-lt"/>
                <a:ea typeface="+mn-ea"/>
                <a:cs typeface="+mn-cs"/>
              </a:defRPr>
            </a:lvl4pPr>
            <a:lvl5pPr marL="2057400" indent="-228600" algn="l" defTabSz="449263" rtl="0"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mn-lt"/>
                <a:ea typeface="+mn-ea"/>
                <a:cs typeface="+mn-cs"/>
              </a:defRPr>
            </a:lvl5pPr>
            <a:lvl6pPr marL="25146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6pPr>
            <a:lvl7pPr marL="29718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7pPr>
            <a:lvl8pPr marL="34290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8pPr>
            <a:lvl9pPr marL="38862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9pPr>
          </a:lstStyle>
          <a:p>
            <a:pPr>
              <a:defRPr/>
            </a:pPr>
            <a:endParaRPr lang="es-ES_tradnl" kern="0" dirty="0" smtClean="0"/>
          </a:p>
          <a:p>
            <a:pPr>
              <a:defRPr/>
            </a:pPr>
            <a:endParaRPr lang="es-ES_tradnl" kern="0" dirty="0" smtClean="0"/>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0325" y="849313"/>
            <a:ext cx="2374900"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338138" y="1139825"/>
            <a:ext cx="4185761" cy="923330"/>
          </a:xfrm>
          <a:prstGeom prst="rect">
            <a:avLst/>
          </a:prstGeom>
        </p:spPr>
        <p:txBody>
          <a:bodyPr wrap="none">
            <a:spAutoFit/>
          </a:bodyPr>
          <a:lstStyle/>
          <a:p>
            <a:pPr>
              <a:defRPr/>
            </a:pPr>
            <a:r>
              <a:rPr lang="es-ES_tradnl" kern="0" dirty="0">
                <a:solidFill>
                  <a:schemeClr val="tx1"/>
                </a:solidFill>
              </a:rPr>
              <a:t>HISTORIAL ACADÉMICO, DOCENTE </a:t>
            </a:r>
            <a:endParaRPr lang="es-ES_tradnl" kern="0" dirty="0" smtClean="0">
              <a:solidFill>
                <a:schemeClr val="tx1"/>
              </a:solidFill>
            </a:endParaRPr>
          </a:p>
          <a:p>
            <a:pPr>
              <a:defRPr/>
            </a:pPr>
            <a:r>
              <a:rPr lang="es-ES_tradnl" kern="0" dirty="0" smtClean="0">
                <a:solidFill>
                  <a:schemeClr val="tx1"/>
                </a:solidFill>
              </a:rPr>
              <a:t>E </a:t>
            </a:r>
            <a:r>
              <a:rPr lang="es-ES_tradnl" kern="0" dirty="0">
                <a:solidFill>
                  <a:schemeClr val="tx1"/>
                </a:solidFill>
              </a:rPr>
              <a:t>INVESTIGADOR</a:t>
            </a:r>
          </a:p>
          <a:p>
            <a:pPr>
              <a:defRPr/>
            </a:pPr>
            <a:endParaRPr lang="es-ES_tradnl" kern="0" dirty="0">
              <a:solidFill>
                <a:schemeClr val="tx1"/>
              </a:solidFill>
            </a:endParaRPr>
          </a:p>
        </p:txBody>
      </p:sp>
      <p:sp>
        <p:nvSpPr>
          <p:cNvPr id="4" name="Rectángulo 3"/>
          <p:cNvSpPr/>
          <p:nvPr/>
        </p:nvSpPr>
        <p:spPr>
          <a:xfrm>
            <a:off x="314325" y="2127250"/>
            <a:ext cx="6210300" cy="369888"/>
          </a:xfrm>
          <a:prstGeom prst="rect">
            <a:avLst/>
          </a:prstGeom>
        </p:spPr>
        <p:txBody>
          <a:bodyPr>
            <a:spAutoFit/>
          </a:bodyPr>
          <a:lstStyle/>
          <a:p>
            <a:pPr>
              <a:defRPr/>
            </a:pPr>
            <a:r>
              <a:rPr lang="es-ES_tradnl" kern="0" dirty="0">
                <a:solidFill>
                  <a:schemeClr val="tx1"/>
                </a:solidFill>
              </a:rPr>
              <a:t>PROYECTO DE DOCENTE E INVESTIGADOR</a:t>
            </a:r>
          </a:p>
        </p:txBody>
      </p:sp>
      <p:sp>
        <p:nvSpPr>
          <p:cNvPr id="9" name="Rectángulo 8"/>
          <p:cNvSpPr/>
          <p:nvPr/>
        </p:nvSpPr>
        <p:spPr>
          <a:xfrm>
            <a:off x="431800" y="3151188"/>
            <a:ext cx="4572000" cy="368300"/>
          </a:xfrm>
          <a:prstGeom prst="rect">
            <a:avLst/>
          </a:prstGeom>
        </p:spPr>
        <p:txBody>
          <a:bodyPr>
            <a:spAutoFit/>
          </a:bodyPr>
          <a:lstStyle/>
          <a:p>
            <a:pPr>
              <a:defRPr/>
            </a:pPr>
            <a:r>
              <a:rPr lang="es-ES_tradnl" kern="0" dirty="0">
                <a:solidFill>
                  <a:schemeClr val="tx1"/>
                </a:solidFill>
              </a:rPr>
              <a:t>TRABAJO DE INVESTIGACIÓN</a:t>
            </a:r>
            <a:endParaRPr lang="es-ES" kern="0" dirty="0">
              <a:solidFill>
                <a:schemeClr val="tx1"/>
              </a:solidFill>
            </a:endParaRPr>
          </a:p>
        </p:txBody>
      </p:sp>
      <p:pic>
        <p:nvPicPr>
          <p:cNvPr id="10" name="Imagen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43650" y="801688"/>
            <a:ext cx="2452688"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43650" y="779463"/>
            <a:ext cx="2441575"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12"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2"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Título"/>
          <p:cNvSpPr txBox="1">
            <a:spLocks/>
          </p:cNvSpPr>
          <p:nvPr/>
        </p:nvSpPr>
        <p:spPr>
          <a:xfrm>
            <a:off x="433388" y="741363"/>
            <a:ext cx="8229600" cy="560387"/>
          </a:xfrm>
          <a:prstGeom prst="rect">
            <a:avLst/>
          </a:prstGeom>
        </p:spPr>
        <p:txBody>
          <a:bodyPr>
            <a:normAutofit/>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9pPr>
          </a:lstStyle>
          <a:p>
            <a:pPr algn="l">
              <a:defRPr/>
            </a:pPr>
            <a:r>
              <a:rPr lang="es-ES_tradnl" b="1" kern="0" dirty="0" smtClean="0">
                <a:solidFill>
                  <a:schemeClr val="tx1"/>
                </a:solidFill>
              </a:rPr>
              <a:t>Estancias posdoctorales</a:t>
            </a:r>
            <a:endParaRPr lang="es-ES" b="1" kern="0" dirty="0">
              <a:solidFill>
                <a:schemeClr val="tx1"/>
              </a:solidFill>
            </a:endParaRPr>
          </a:p>
        </p:txBody>
      </p:sp>
      <p:sp>
        <p:nvSpPr>
          <p:cNvPr id="13" name="2 Marcador de contenido"/>
          <p:cNvSpPr txBox="1">
            <a:spLocks/>
          </p:cNvSpPr>
          <p:nvPr/>
        </p:nvSpPr>
        <p:spPr>
          <a:xfrm>
            <a:off x="457200" y="1376363"/>
            <a:ext cx="8229600" cy="1987550"/>
          </a:xfrm>
          <a:prstGeom prst="rect">
            <a:avLst/>
          </a:prstGeom>
        </p:spPr>
        <p:txBody>
          <a:bodyPr>
            <a:normAutofit/>
          </a:bodyPr>
          <a:lstStyle>
            <a:lvl1pPr marL="342900" indent="-3429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1pPr>
            <a:lvl2pPr marL="742950" indent="-28575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0000"/>
                </a:solidFill>
                <a:latin typeface="+mn-lt"/>
                <a:ea typeface="+mn-ea"/>
                <a:cs typeface="+mn-cs"/>
              </a:defRPr>
            </a:lvl2pPr>
            <a:lvl3pPr marL="1143000" indent="-228600" algn="l" defTabSz="449263" rtl="0" eaLnBrk="0" fontAlgn="base" hangingPunct="0">
              <a:spcBef>
                <a:spcPts val="400"/>
              </a:spcBef>
              <a:spcAft>
                <a:spcPct val="0"/>
              </a:spcAft>
              <a:buClr>
                <a:srgbClr val="000000"/>
              </a:buClr>
              <a:buSzPct val="100000"/>
              <a:buFont typeface="Times New Roman" panose="02020603050405020304" pitchFamily="18" charset="0"/>
              <a:defRPr sz="1600">
                <a:solidFill>
                  <a:srgbClr val="000000"/>
                </a:solidFill>
                <a:latin typeface="+mn-lt"/>
                <a:ea typeface="+mn-ea"/>
                <a:cs typeface="+mn-cs"/>
              </a:defRPr>
            </a:lvl3pPr>
            <a:lvl4pPr marL="1600200" indent="-228600" algn="l" defTabSz="449263" rtl="0"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mn-lt"/>
                <a:ea typeface="+mn-ea"/>
                <a:cs typeface="+mn-cs"/>
              </a:defRPr>
            </a:lvl4pPr>
            <a:lvl5pPr marL="2057400" indent="-228600" algn="l" defTabSz="449263" rtl="0"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mn-lt"/>
                <a:ea typeface="+mn-ea"/>
                <a:cs typeface="+mn-cs"/>
              </a:defRPr>
            </a:lvl5pPr>
            <a:lvl6pPr marL="25146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6pPr>
            <a:lvl7pPr marL="29718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7pPr>
            <a:lvl8pPr marL="34290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8pPr>
            <a:lvl9pPr marL="38862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9pPr>
          </a:lstStyle>
          <a:p>
            <a:pPr>
              <a:defRPr/>
            </a:pPr>
            <a:r>
              <a:rPr lang="es-ES_tradnl" sz="1800" kern="0" dirty="0" smtClean="0">
                <a:solidFill>
                  <a:schemeClr val="tx1"/>
                </a:solidFill>
              </a:rPr>
              <a:t>13 meses continuados en el centro alemán: </a:t>
            </a:r>
            <a:r>
              <a:rPr lang="es-ES_tradnl" sz="1800" kern="0" dirty="0" err="1" smtClean="0">
                <a:solidFill>
                  <a:schemeClr val="tx1"/>
                </a:solidFill>
              </a:rPr>
              <a:t>Institut</a:t>
            </a:r>
            <a:r>
              <a:rPr lang="es-ES_tradnl" sz="1800" kern="0" dirty="0" smtClean="0">
                <a:solidFill>
                  <a:schemeClr val="tx1"/>
                </a:solidFill>
              </a:rPr>
              <a:t> </a:t>
            </a:r>
            <a:r>
              <a:rPr lang="es-ES_tradnl" sz="1800" kern="0" dirty="0" err="1" smtClean="0">
                <a:solidFill>
                  <a:schemeClr val="tx1"/>
                </a:solidFill>
              </a:rPr>
              <a:t>für</a:t>
            </a:r>
            <a:r>
              <a:rPr lang="es-ES_tradnl" sz="1800" kern="0" dirty="0" smtClean="0">
                <a:solidFill>
                  <a:schemeClr val="tx1"/>
                </a:solidFill>
              </a:rPr>
              <a:t> </a:t>
            </a:r>
            <a:r>
              <a:rPr lang="es-ES_tradnl" sz="1800" kern="0" dirty="0" err="1" smtClean="0">
                <a:solidFill>
                  <a:schemeClr val="tx1"/>
                </a:solidFill>
              </a:rPr>
              <a:t>Forstbenutzung</a:t>
            </a:r>
            <a:r>
              <a:rPr lang="es-ES_tradnl" sz="1800" kern="0" dirty="0" smtClean="0">
                <a:solidFill>
                  <a:schemeClr val="tx1"/>
                </a:solidFill>
              </a:rPr>
              <a:t> </a:t>
            </a:r>
            <a:r>
              <a:rPr lang="es-ES_tradnl" sz="1800" kern="0" dirty="0" err="1" smtClean="0">
                <a:solidFill>
                  <a:schemeClr val="tx1"/>
                </a:solidFill>
              </a:rPr>
              <a:t>und</a:t>
            </a:r>
            <a:r>
              <a:rPr lang="es-ES_tradnl" sz="1800" kern="0" dirty="0" smtClean="0">
                <a:solidFill>
                  <a:schemeClr val="tx1"/>
                </a:solidFill>
              </a:rPr>
              <a:t> </a:t>
            </a:r>
            <a:r>
              <a:rPr lang="es-ES_tradnl" sz="1800" kern="0" dirty="0" err="1" smtClean="0">
                <a:solidFill>
                  <a:schemeClr val="tx1"/>
                </a:solidFill>
              </a:rPr>
              <a:t>Forstliche</a:t>
            </a:r>
            <a:r>
              <a:rPr lang="es-ES_tradnl" sz="1800" kern="0" dirty="0" smtClean="0">
                <a:solidFill>
                  <a:schemeClr val="tx1"/>
                </a:solidFill>
              </a:rPr>
              <a:t> </a:t>
            </a:r>
            <a:r>
              <a:rPr lang="es-ES_tradnl" sz="1800" kern="0" dirty="0" err="1" smtClean="0">
                <a:solidFill>
                  <a:schemeClr val="tx1"/>
                </a:solidFill>
              </a:rPr>
              <a:t>Arbeitwissenschaft</a:t>
            </a:r>
            <a:r>
              <a:rPr lang="es-ES_tradnl" sz="1800" kern="0" dirty="0" smtClean="0">
                <a:solidFill>
                  <a:schemeClr val="tx1"/>
                </a:solidFill>
              </a:rPr>
              <a:t>, ALBERT LUDWIGS UNIVERSITAT FREIBURG (Alemania)</a:t>
            </a:r>
          </a:p>
          <a:p>
            <a:pPr>
              <a:defRPr/>
            </a:pPr>
            <a:endParaRPr lang="es-ES" sz="1800" kern="0" dirty="0" smtClean="0">
              <a:solidFill>
                <a:schemeClr val="tx1"/>
              </a:solidFill>
            </a:endParaRPr>
          </a:p>
          <a:p>
            <a:pPr>
              <a:defRPr/>
            </a:pPr>
            <a:r>
              <a:rPr lang="es-ES_tradnl" sz="1800" kern="0" dirty="0" smtClean="0">
                <a:solidFill>
                  <a:schemeClr val="tx1"/>
                </a:solidFill>
              </a:rPr>
              <a:t>3 meses en el centro holandés: </a:t>
            </a:r>
            <a:r>
              <a:rPr lang="es-ES_tradnl" sz="1800" kern="0" dirty="0" err="1" smtClean="0">
                <a:solidFill>
                  <a:schemeClr val="tx1"/>
                </a:solidFill>
              </a:rPr>
              <a:t>Agrotechnology</a:t>
            </a:r>
            <a:r>
              <a:rPr lang="es-ES_tradnl" sz="1800" kern="0" dirty="0" smtClean="0">
                <a:solidFill>
                  <a:schemeClr val="tx1"/>
                </a:solidFill>
              </a:rPr>
              <a:t> and </a:t>
            </a:r>
            <a:r>
              <a:rPr lang="es-ES_tradnl" sz="1800" kern="0" dirty="0" err="1" smtClean="0">
                <a:solidFill>
                  <a:schemeClr val="tx1"/>
                </a:solidFill>
              </a:rPr>
              <a:t>Food</a:t>
            </a:r>
            <a:r>
              <a:rPr lang="es-ES_tradnl" sz="1800" kern="0" dirty="0" smtClean="0">
                <a:solidFill>
                  <a:schemeClr val="tx1"/>
                </a:solidFill>
              </a:rPr>
              <a:t> </a:t>
            </a:r>
            <a:r>
              <a:rPr lang="es-ES_tradnl" sz="1800" kern="0" dirty="0" err="1" smtClean="0">
                <a:solidFill>
                  <a:schemeClr val="tx1"/>
                </a:solidFill>
              </a:rPr>
              <a:t>Sciences</a:t>
            </a:r>
            <a:r>
              <a:rPr lang="es-ES_tradnl" sz="1800" kern="0" dirty="0" smtClean="0">
                <a:solidFill>
                  <a:schemeClr val="tx1"/>
                </a:solidFill>
              </a:rPr>
              <a:t> </a:t>
            </a:r>
            <a:r>
              <a:rPr lang="es-ES_tradnl" sz="1800" kern="0" dirty="0" err="1" smtClean="0">
                <a:solidFill>
                  <a:schemeClr val="tx1"/>
                </a:solidFill>
              </a:rPr>
              <a:t>Group</a:t>
            </a:r>
            <a:r>
              <a:rPr lang="es-ES_tradnl" sz="1800" kern="0" dirty="0" smtClean="0">
                <a:solidFill>
                  <a:schemeClr val="tx1"/>
                </a:solidFill>
              </a:rPr>
              <a:t>. </a:t>
            </a:r>
            <a:r>
              <a:rPr lang="es-ES_tradnl" sz="1800" kern="0" dirty="0" err="1" smtClean="0">
                <a:solidFill>
                  <a:schemeClr val="tx1"/>
                </a:solidFill>
              </a:rPr>
              <a:t>Biobased</a:t>
            </a:r>
            <a:r>
              <a:rPr lang="es-ES_tradnl" sz="1800" kern="0" dirty="0" smtClean="0">
                <a:solidFill>
                  <a:schemeClr val="tx1"/>
                </a:solidFill>
              </a:rPr>
              <a:t> </a:t>
            </a:r>
            <a:r>
              <a:rPr lang="es-ES_tradnl" sz="1800" kern="0" dirty="0" err="1" smtClean="0">
                <a:solidFill>
                  <a:schemeClr val="tx1"/>
                </a:solidFill>
              </a:rPr>
              <a:t>Products</a:t>
            </a:r>
            <a:r>
              <a:rPr lang="es-ES_tradnl" sz="1800" kern="0" dirty="0" smtClean="0">
                <a:solidFill>
                  <a:schemeClr val="tx1"/>
                </a:solidFill>
              </a:rPr>
              <a:t>. WAGENINGEN UNIVERSITY (</a:t>
            </a:r>
            <a:r>
              <a:rPr lang="es-ES_tradnl" sz="1800" kern="0" dirty="0" err="1" smtClean="0">
                <a:solidFill>
                  <a:schemeClr val="tx1"/>
                </a:solidFill>
              </a:rPr>
              <a:t>Paises</a:t>
            </a:r>
            <a:r>
              <a:rPr lang="es-ES_tradnl" sz="1800" kern="0" dirty="0" smtClean="0">
                <a:solidFill>
                  <a:schemeClr val="tx1"/>
                </a:solidFill>
              </a:rPr>
              <a:t> Bajos)</a:t>
            </a:r>
            <a:endParaRPr lang="es-ES" sz="1800" kern="0" dirty="0" smtClean="0">
              <a:solidFill>
                <a:schemeClr val="tx1"/>
              </a:solidFill>
            </a:endParaRPr>
          </a:p>
          <a:p>
            <a:pPr>
              <a:defRPr/>
            </a:pPr>
            <a:endParaRPr lang="es-ES" sz="1800" kern="0" dirty="0">
              <a:solidFill>
                <a:schemeClr val="tx1"/>
              </a:solidFill>
            </a:endParaRPr>
          </a:p>
        </p:txBody>
      </p:sp>
      <p:sp>
        <p:nvSpPr>
          <p:cNvPr id="14" name="3 Flecha doblada"/>
          <p:cNvSpPr/>
          <p:nvPr/>
        </p:nvSpPr>
        <p:spPr>
          <a:xfrm flipV="1">
            <a:off x="755650" y="3408363"/>
            <a:ext cx="936625" cy="74136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400">
              <a:solidFill>
                <a:schemeClr val="tx1"/>
              </a:solidFill>
            </a:endParaRPr>
          </a:p>
        </p:txBody>
      </p:sp>
      <p:sp>
        <p:nvSpPr>
          <p:cNvPr id="30725" name="4 CuadroTexto"/>
          <p:cNvSpPr txBox="1">
            <a:spLocks noChangeArrowheads="1"/>
          </p:cNvSpPr>
          <p:nvPr/>
        </p:nvSpPr>
        <p:spPr bwMode="auto">
          <a:xfrm>
            <a:off x="2195513" y="3540125"/>
            <a:ext cx="3960812" cy="7397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s-ES_tradnl" altLang="es-ES" sz="1400">
                <a:solidFill>
                  <a:schemeClr val="tx1"/>
                </a:solidFill>
              </a:rPr>
              <a:t>ESTUDIO</a:t>
            </a:r>
          </a:p>
          <a:p>
            <a:r>
              <a:rPr lang="es-ES_tradnl" altLang="es-ES" sz="1400">
                <a:solidFill>
                  <a:schemeClr val="tx1"/>
                </a:solidFill>
              </a:rPr>
              <a:t>BIOMASA PARA APROVECHAMIENTO ENERGÉTICO</a:t>
            </a:r>
            <a:endParaRPr lang="es-ES" altLang="es-ES" sz="1400">
              <a:solidFill>
                <a:schemeClr val="tx1"/>
              </a:solidFill>
            </a:endParaRPr>
          </a:p>
        </p:txBody>
      </p:sp>
      <p:sp>
        <p:nvSpPr>
          <p:cNvPr id="6" name="Rectangle 2"/>
          <p:cNvSpPr>
            <a:spLocks noChangeArrowheads="1"/>
          </p:cNvSpPr>
          <p:nvPr/>
        </p:nvSpPr>
        <p:spPr bwMode="auto">
          <a:xfrm>
            <a:off x="1403350" y="160338"/>
            <a:ext cx="6173788" cy="468312"/>
          </a:xfrm>
          <a:prstGeom prst="rect">
            <a:avLst/>
          </a:prstGeom>
          <a:noFill/>
          <a:ln w="28575">
            <a:solidFill>
              <a:srgbClr val="CC0000"/>
            </a:solidFill>
            <a:miter lim="800000"/>
            <a:headEnd/>
            <a:tailEnd/>
          </a:ln>
          <a:effectLst/>
        </p:spPr>
        <p:txBody>
          <a:bodyPr lIns="68601" tIns="34301" rIns="68601" bIns="34301" anchor="ctr"/>
          <a:lstStyle/>
          <a:p>
            <a:pPr algn="ctr" defTabSz="685983" eaLnBrk="1" hangingPunct="1">
              <a:defRPr/>
            </a:pPr>
            <a:r>
              <a:rPr lang="es-ES_tradnl" sz="3301" dirty="0">
                <a:solidFill>
                  <a:schemeClr val="tx2"/>
                </a:solidFill>
                <a:cs typeface="Arial" pitchFamily="34" charset="0"/>
              </a:rPr>
              <a:t>Segunda etapa</a:t>
            </a:r>
            <a:endParaRPr lang="es-ES" sz="1350" dirty="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3"/>
          <p:cNvSpPr>
            <a:spLocks noChangeArrowheads="1"/>
          </p:cNvSpPr>
          <p:nvPr/>
        </p:nvSpPr>
        <p:spPr bwMode="auto">
          <a:xfrm>
            <a:off x="160338" y="1069975"/>
            <a:ext cx="7772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bg1"/>
                </a:solidFill>
                <a:latin typeface="Arial" panose="020B0604020202020204" pitchFamily="34" charset="0"/>
                <a:cs typeface="Droid Sans Fallback" charset="0"/>
              </a:defRPr>
            </a:lvl1pPr>
            <a:lvl2pPr>
              <a:defRPr>
                <a:solidFill>
                  <a:schemeClr val="bg1"/>
                </a:solidFill>
                <a:latin typeface="Arial" panose="020B0604020202020204" pitchFamily="34" charset="0"/>
                <a:cs typeface="Droid Sans Fallback" charset="0"/>
              </a:defRPr>
            </a:lvl2pPr>
            <a:lvl3pPr>
              <a:defRPr>
                <a:solidFill>
                  <a:schemeClr val="bg1"/>
                </a:solidFill>
                <a:latin typeface="Arial" panose="020B0604020202020204" pitchFamily="34" charset="0"/>
                <a:cs typeface="Droid Sans Fallback" charset="0"/>
              </a:defRPr>
            </a:lvl3pPr>
            <a:lvl4pPr>
              <a:defRPr>
                <a:solidFill>
                  <a:schemeClr val="bg1"/>
                </a:solidFill>
                <a:latin typeface="Arial" panose="020B0604020202020204" pitchFamily="34" charset="0"/>
                <a:cs typeface="Droid Sans Fallback" charset="0"/>
              </a:defRPr>
            </a:lvl4pPr>
            <a:lvl5pPr>
              <a:defRPr>
                <a:solidFill>
                  <a:schemeClr val="bg1"/>
                </a:solidFill>
                <a:latin typeface="Arial" panose="020B0604020202020204" pitchFamily="34" charset="0"/>
                <a:cs typeface="Droid Sans Fallback"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algn="ctr" defTabSz="914400"/>
            <a:r>
              <a:rPr lang="es-ES_tradnl" altLang="es-ES" sz="2000">
                <a:solidFill>
                  <a:schemeClr val="accent2"/>
                </a:solidFill>
              </a:rPr>
              <a:t>FASES DEL SISTEMA</a:t>
            </a:r>
            <a:endParaRPr lang="es-ES" altLang="es-ES" sz="3600">
              <a:solidFill>
                <a:schemeClr val="tx2"/>
              </a:solidFill>
            </a:endParaRPr>
          </a:p>
        </p:txBody>
      </p:sp>
      <p:sp>
        <p:nvSpPr>
          <p:cNvPr id="31747" name="Rectangle 14"/>
          <p:cNvSpPr>
            <a:spLocks noChangeArrowheads="1"/>
          </p:cNvSpPr>
          <p:nvPr/>
        </p:nvSpPr>
        <p:spPr bwMode="auto">
          <a:xfrm>
            <a:off x="1030288" y="536575"/>
            <a:ext cx="64008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Arial" panose="020B0604020202020204" pitchFamily="34" charset="0"/>
                <a:cs typeface="Droid Sans Fallback" charset="0"/>
              </a:defRPr>
            </a:lvl1pPr>
            <a:lvl2pPr>
              <a:defRPr>
                <a:solidFill>
                  <a:schemeClr val="bg1"/>
                </a:solidFill>
                <a:latin typeface="Arial" panose="020B0604020202020204" pitchFamily="34" charset="0"/>
                <a:cs typeface="Droid Sans Fallback" charset="0"/>
              </a:defRPr>
            </a:lvl2pPr>
            <a:lvl3pPr>
              <a:defRPr>
                <a:solidFill>
                  <a:schemeClr val="bg1"/>
                </a:solidFill>
                <a:latin typeface="Arial" panose="020B0604020202020204" pitchFamily="34" charset="0"/>
                <a:cs typeface="Droid Sans Fallback" charset="0"/>
              </a:defRPr>
            </a:lvl3pPr>
            <a:lvl4pPr>
              <a:defRPr>
                <a:solidFill>
                  <a:schemeClr val="bg1"/>
                </a:solidFill>
                <a:latin typeface="Arial" panose="020B0604020202020204" pitchFamily="34" charset="0"/>
                <a:cs typeface="Droid Sans Fallback" charset="0"/>
              </a:defRPr>
            </a:lvl4pPr>
            <a:lvl5pPr>
              <a:defRPr>
                <a:solidFill>
                  <a:schemeClr val="bg1"/>
                </a:solidFill>
                <a:latin typeface="Arial" panose="020B0604020202020204" pitchFamily="34" charset="0"/>
                <a:cs typeface="Droid Sans Fallback"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algn="ctr" defTabSz="914400">
              <a:spcBef>
                <a:spcPct val="20000"/>
              </a:spcBef>
            </a:pPr>
            <a:r>
              <a:rPr lang="es-ES_tradnl" altLang="es-ES" sz="2400">
                <a:solidFill>
                  <a:schemeClr val="tx1"/>
                </a:solidFill>
              </a:rPr>
              <a:t>UTILIZACIÓN DE LA BIOMASA</a:t>
            </a:r>
            <a:endParaRPr lang="es-ES" altLang="es-ES" sz="2400">
              <a:solidFill>
                <a:schemeClr val="tx1"/>
              </a:solidFill>
            </a:endParaRPr>
          </a:p>
        </p:txBody>
      </p:sp>
      <p:grpSp>
        <p:nvGrpSpPr>
          <p:cNvPr id="31748" name="Group 15"/>
          <p:cNvGrpSpPr>
            <a:grpSpLocks noChangeAspect="1"/>
          </p:cNvGrpSpPr>
          <p:nvPr/>
        </p:nvGrpSpPr>
        <p:grpSpPr bwMode="auto">
          <a:xfrm>
            <a:off x="112713" y="1481138"/>
            <a:ext cx="8059737" cy="1873250"/>
            <a:chOff x="1643" y="10525"/>
            <a:chExt cx="8530" cy="1980"/>
          </a:xfrm>
        </p:grpSpPr>
        <p:sp>
          <p:nvSpPr>
            <p:cNvPr id="31758" name="AutoShape 16"/>
            <p:cNvSpPr>
              <a:spLocks noChangeAspect="1" noChangeArrowheads="1"/>
            </p:cNvSpPr>
            <p:nvPr/>
          </p:nvSpPr>
          <p:spPr bwMode="auto">
            <a:xfrm>
              <a:off x="1713" y="10525"/>
              <a:ext cx="8460" cy="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31759" name="AutoShape 17"/>
            <p:cNvSpPr>
              <a:spLocks noChangeArrowheads="1"/>
            </p:cNvSpPr>
            <p:nvPr/>
          </p:nvSpPr>
          <p:spPr bwMode="auto">
            <a:xfrm>
              <a:off x="3181" y="11230"/>
              <a:ext cx="491" cy="359"/>
            </a:xfrm>
            <a:prstGeom prst="rightArrow">
              <a:avLst>
                <a:gd name="adj1" fmla="val 50000"/>
                <a:gd name="adj2" fmla="val 50136"/>
              </a:avLst>
            </a:prstGeom>
            <a:solidFill>
              <a:srgbClr val="FFFFFF"/>
            </a:solidFill>
            <a:ln w="9525">
              <a:solidFill>
                <a:srgbClr val="000000"/>
              </a:solidFill>
              <a:miter lim="800000"/>
              <a:headEnd/>
              <a:tailEnd/>
            </a:ln>
          </p:spPr>
          <p:txBody>
            <a:bodyPr/>
            <a:lstStyle/>
            <a:p>
              <a:endParaRPr lang="es-ES" altLang="es-ES"/>
            </a:p>
          </p:txBody>
        </p:sp>
        <p:sp>
          <p:nvSpPr>
            <p:cNvPr id="31760" name="Text Box 18"/>
            <p:cNvSpPr txBox="1">
              <a:spLocks noChangeArrowheads="1"/>
            </p:cNvSpPr>
            <p:nvPr/>
          </p:nvSpPr>
          <p:spPr bwMode="auto">
            <a:xfrm>
              <a:off x="1643" y="11125"/>
              <a:ext cx="1484" cy="660"/>
            </a:xfrm>
            <a:prstGeom prst="rect">
              <a:avLst/>
            </a:prstGeom>
            <a:solidFill>
              <a:srgbClr val="FFFFFF"/>
            </a:solidFill>
            <a:ln w="9525">
              <a:solidFill>
                <a:srgbClr val="000000"/>
              </a:solidFill>
              <a:miter lim="800000"/>
              <a:headEnd/>
              <a:tailEnd/>
            </a:ln>
          </p:spPr>
          <p:txBody>
            <a:bodyPr/>
            <a:lstStyle>
              <a:lvl1pPr>
                <a:defRPr>
                  <a:solidFill>
                    <a:schemeClr val="bg1"/>
                  </a:solidFill>
                  <a:latin typeface="Arial" panose="020B0604020202020204" pitchFamily="34" charset="0"/>
                  <a:cs typeface="Droid Sans Fallback" charset="0"/>
                </a:defRPr>
              </a:lvl1pPr>
              <a:lvl2pPr>
                <a:defRPr>
                  <a:solidFill>
                    <a:schemeClr val="bg1"/>
                  </a:solidFill>
                  <a:latin typeface="Arial" panose="020B0604020202020204" pitchFamily="34" charset="0"/>
                  <a:cs typeface="Droid Sans Fallback" charset="0"/>
                </a:defRPr>
              </a:lvl2pPr>
              <a:lvl3pPr>
                <a:defRPr>
                  <a:solidFill>
                    <a:schemeClr val="bg1"/>
                  </a:solidFill>
                  <a:latin typeface="Arial" panose="020B0604020202020204" pitchFamily="34" charset="0"/>
                  <a:cs typeface="Droid Sans Fallback" charset="0"/>
                </a:defRPr>
              </a:lvl3pPr>
              <a:lvl4pPr>
                <a:defRPr>
                  <a:solidFill>
                    <a:schemeClr val="bg1"/>
                  </a:solidFill>
                  <a:latin typeface="Arial" panose="020B0604020202020204" pitchFamily="34" charset="0"/>
                  <a:cs typeface="Droid Sans Fallback" charset="0"/>
                </a:defRPr>
              </a:lvl4pPr>
              <a:lvl5pPr>
                <a:defRPr>
                  <a:solidFill>
                    <a:schemeClr val="bg1"/>
                  </a:solidFill>
                  <a:latin typeface="Arial" panose="020B0604020202020204" pitchFamily="34" charset="0"/>
                  <a:cs typeface="Droid Sans Fallback"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algn="ctr" defTabSz="914400" eaLnBrk="1" hangingPunct="1"/>
              <a:r>
                <a:rPr lang="es-ES" altLang="es-ES" sz="1200">
                  <a:solidFill>
                    <a:schemeClr val="tx1"/>
                  </a:solidFill>
                  <a:latin typeface="Times New Roman" panose="02020603050405020304" pitchFamily="18" charset="0"/>
                  <a:cs typeface="Arial" panose="020B0604020202020204" pitchFamily="34" charset="0"/>
                </a:rPr>
                <a:t>PRODUCCIÓN DE MATERIAS PRIMAS</a:t>
              </a:r>
              <a:endParaRPr lang="es-ES" altLang="es-ES">
                <a:solidFill>
                  <a:schemeClr val="tx1"/>
                </a:solidFill>
                <a:cs typeface="Arial" panose="020B0604020202020204" pitchFamily="34" charset="0"/>
              </a:endParaRPr>
            </a:p>
          </p:txBody>
        </p:sp>
        <p:sp>
          <p:nvSpPr>
            <p:cNvPr id="31761" name="Text Box 19"/>
            <p:cNvSpPr txBox="1">
              <a:spLocks noChangeArrowheads="1"/>
            </p:cNvSpPr>
            <p:nvPr/>
          </p:nvSpPr>
          <p:spPr bwMode="auto">
            <a:xfrm>
              <a:off x="3650" y="10982"/>
              <a:ext cx="1078" cy="925"/>
            </a:xfrm>
            <a:prstGeom prst="rect">
              <a:avLst/>
            </a:prstGeom>
            <a:solidFill>
              <a:srgbClr val="FFFFFF"/>
            </a:solidFill>
            <a:ln w="9525">
              <a:solidFill>
                <a:srgbClr val="000000"/>
              </a:solidFill>
              <a:miter lim="800000"/>
              <a:headEnd/>
              <a:tailEnd/>
            </a:ln>
          </p:spPr>
          <p:txBody>
            <a:bodyPr/>
            <a:lstStyle>
              <a:lvl1pPr>
                <a:defRPr>
                  <a:solidFill>
                    <a:schemeClr val="bg1"/>
                  </a:solidFill>
                  <a:latin typeface="Arial" panose="020B0604020202020204" pitchFamily="34" charset="0"/>
                  <a:cs typeface="Droid Sans Fallback" charset="0"/>
                </a:defRPr>
              </a:lvl1pPr>
              <a:lvl2pPr>
                <a:defRPr>
                  <a:solidFill>
                    <a:schemeClr val="bg1"/>
                  </a:solidFill>
                  <a:latin typeface="Arial" panose="020B0604020202020204" pitchFamily="34" charset="0"/>
                  <a:cs typeface="Droid Sans Fallback" charset="0"/>
                </a:defRPr>
              </a:lvl2pPr>
              <a:lvl3pPr>
                <a:defRPr>
                  <a:solidFill>
                    <a:schemeClr val="bg1"/>
                  </a:solidFill>
                  <a:latin typeface="Arial" panose="020B0604020202020204" pitchFamily="34" charset="0"/>
                  <a:cs typeface="Droid Sans Fallback" charset="0"/>
                </a:defRPr>
              </a:lvl3pPr>
              <a:lvl4pPr>
                <a:defRPr>
                  <a:solidFill>
                    <a:schemeClr val="bg1"/>
                  </a:solidFill>
                  <a:latin typeface="Arial" panose="020B0604020202020204" pitchFamily="34" charset="0"/>
                  <a:cs typeface="Droid Sans Fallback" charset="0"/>
                </a:defRPr>
              </a:lvl4pPr>
              <a:lvl5pPr>
                <a:defRPr>
                  <a:solidFill>
                    <a:schemeClr val="bg1"/>
                  </a:solidFill>
                  <a:latin typeface="Arial" panose="020B0604020202020204" pitchFamily="34" charset="0"/>
                  <a:cs typeface="Droid Sans Fallback"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algn="ctr" defTabSz="914400" eaLnBrk="1" hangingPunct="1"/>
              <a:r>
                <a:rPr lang="es-ES" altLang="es-ES" sz="1200">
                  <a:solidFill>
                    <a:schemeClr val="tx1"/>
                  </a:solidFill>
                  <a:latin typeface="Times New Roman" panose="02020603050405020304" pitchFamily="18" charset="0"/>
                  <a:cs typeface="Arial" panose="020B0604020202020204" pitchFamily="34" charset="0"/>
                </a:rPr>
                <a:t>LOGÍSTICA DE LA MATERIA PRIMA</a:t>
              </a:r>
              <a:endParaRPr lang="es-ES" altLang="es-ES">
                <a:solidFill>
                  <a:schemeClr val="tx1"/>
                </a:solidFill>
                <a:cs typeface="Arial" panose="020B0604020202020204" pitchFamily="34" charset="0"/>
              </a:endParaRPr>
            </a:p>
          </p:txBody>
        </p:sp>
        <p:sp>
          <p:nvSpPr>
            <p:cNvPr id="31762" name="Text Box 20"/>
            <p:cNvSpPr txBox="1">
              <a:spLocks noChangeArrowheads="1"/>
            </p:cNvSpPr>
            <p:nvPr/>
          </p:nvSpPr>
          <p:spPr bwMode="auto">
            <a:xfrm>
              <a:off x="5295" y="11069"/>
              <a:ext cx="1753" cy="664"/>
            </a:xfrm>
            <a:prstGeom prst="rect">
              <a:avLst/>
            </a:prstGeom>
            <a:solidFill>
              <a:srgbClr val="FFFFFF"/>
            </a:solidFill>
            <a:ln w="9525">
              <a:solidFill>
                <a:srgbClr val="000000"/>
              </a:solidFill>
              <a:miter lim="800000"/>
              <a:headEnd/>
              <a:tailEnd/>
            </a:ln>
          </p:spPr>
          <p:txBody>
            <a:bodyPr/>
            <a:lstStyle>
              <a:lvl1pPr>
                <a:defRPr>
                  <a:solidFill>
                    <a:schemeClr val="bg1"/>
                  </a:solidFill>
                  <a:latin typeface="Arial" panose="020B0604020202020204" pitchFamily="34" charset="0"/>
                  <a:cs typeface="Droid Sans Fallback" charset="0"/>
                </a:defRPr>
              </a:lvl1pPr>
              <a:lvl2pPr>
                <a:defRPr>
                  <a:solidFill>
                    <a:schemeClr val="bg1"/>
                  </a:solidFill>
                  <a:latin typeface="Arial" panose="020B0604020202020204" pitchFamily="34" charset="0"/>
                  <a:cs typeface="Droid Sans Fallback" charset="0"/>
                </a:defRPr>
              </a:lvl2pPr>
              <a:lvl3pPr>
                <a:defRPr>
                  <a:solidFill>
                    <a:schemeClr val="bg1"/>
                  </a:solidFill>
                  <a:latin typeface="Arial" panose="020B0604020202020204" pitchFamily="34" charset="0"/>
                  <a:cs typeface="Droid Sans Fallback" charset="0"/>
                </a:defRPr>
              </a:lvl3pPr>
              <a:lvl4pPr>
                <a:defRPr>
                  <a:solidFill>
                    <a:schemeClr val="bg1"/>
                  </a:solidFill>
                  <a:latin typeface="Arial" panose="020B0604020202020204" pitchFamily="34" charset="0"/>
                  <a:cs typeface="Droid Sans Fallback" charset="0"/>
                </a:defRPr>
              </a:lvl4pPr>
              <a:lvl5pPr>
                <a:defRPr>
                  <a:solidFill>
                    <a:schemeClr val="bg1"/>
                  </a:solidFill>
                  <a:latin typeface="Arial" panose="020B0604020202020204" pitchFamily="34" charset="0"/>
                  <a:cs typeface="Droid Sans Fallback"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algn="ctr" defTabSz="914400" eaLnBrk="1" hangingPunct="1"/>
              <a:r>
                <a:rPr lang="es-ES" altLang="es-ES" sz="1200">
                  <a:solidFill>
                    <a:schemeClr val="tx1"/>
                  </a:solidFill>
                  <a:latin typeface="Times New Roman" panose="02020603050405020304" pitchFamily="18" charset="0"/>
                  <a:cs typeface="Arial" panose="020B0604020202020204" pitchFamily="34" charset="0"/>
                </a:rPr>
                <a:t>TRANSFORMACIÓN DE BIOMASA EN BIOCOMBUSTIBLES</a:t>
              </a:r>
              <a:endParaRPr lang="es-ES" altLang="es-ES">
                <a:solidFill>
                  <a:schemeClr val="tx1"/>
                </a:solidFill>
                <a:cs typeface="Arial" panose="020B0604020202020204" pitchFamily="34" charset="0"/>
              </a:endParaRPr>
            </a:p>
          </p:txBody>
        </p:sp>
      </p:grpSp>
      <p:sp>
        <p:nvSpPr>
          <p:cNvPr id="31749" name="AutoShape 22"/>
          <p:cNvSpPr>
            <a:spLocks noChangeArrowheads="1"/>
          </p:cNvSpPr>
          <p:nvPr/>
        </p:nvSpPr>
        <p:spPr bwMode="auto">
          <a:xfrm>
            <a:off x="755650" y="2730500"/>
            <a:ext cx="360363" cy="490538"/>
          </a:xfrm>
          <a:prstGeom prst="downArrow">
            <a:avLst>
              <a:gd name="adj1" fmla="val 50000"/>
              <a:gd name="adj2" fmla="val 45885"/>
            </a:avLst>
          </a:prstGeom>
          <a:solidFill>
            <a:schemeClr val="accent1"/>
          </a:solidFill>
          <a:ln w="9525">
            <a:solidFill>
              <a:schemeClr val="tx1"/>
            </a:solidFill>
            <a:miter lim="800000"/>
            <a:headEnd/>
            <a:tailEnd/>
          </a:ln>
        </p:spPr>
        <p:txBody>
          <a:bodyPr wrap="none" anchor="ctr"/>
          <a:lstStyle/>
          <a:p>
            <a:endParaRPr lang="es-ES" altLang="es-ES" sz="1400"/>
          </a:p>
        </p:txBody>
      </p:sp>
      <p:sp>
        <p:nvSpPr>
          <p:cNvPr id="31750" name="Text Box 23"/>
          <p:cNvSpPr txBox="1">
            <a:spLocks noChangeArrowheads="1"/>
          </p:cNvSpPr>
          <p:nvPr/>
        </p:nvSpPr>
        <p:spPr bwMode="auto">
          <a:xfrm>
            <a:off x="436563" y="3478213"/>
            <a:ext cx="2190750" cy="738187"/>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bg1"/>
                </a:solidFill>
                <a:latin typeface="Arial" panose="020B0604020202020204" pitchFamily="34" charset="0"/>
                <a:cs typeface="Droid Sans Fallback" charset="0"/>
              </a:defRPr>
            </a:lvl1pPr>
            <a:lvl2pPr>
              <a:defRPr>
                <a:solidFill>
                  <a:schemeClr val="bg1"/>
                </a:solidFill>
                <a:latin typeface="Arial" panose="020B0604020202020204" pitchFamily="34" charset="0"/>
                <a:cs typeface="Droid Sans Fallback" charset="0"/>
              </a:defRPr>
            </a:lvl2pPr>
            <a:lvl3pPr>
              <a:defRPr>
                <a:solidFill>
                  <a:schemeClr val="bg1"/>
                </a:solidFill>
                <a:latin typeface="Arial" panose="020B0604020202020204" pitchFamily="34" charset="0"/>
                <a:cs typeface="Droid Sans Fallback" charset="0"/>
              </a:defRPr>
            </a:lvl3pPr>
            <a:lvl4pPr>
              <a:defRPr>
                <a:solidFill>
                  <a:schemeClr val="bg1"/>
                </a:solidFill>
                <a:latin typeface="Arial" panose="020B0604020202020204" pitchFamily="34" charset="0"/>
                <a:cs typeface="Droid Sans Fallback" charset="0"/>
              </a:defRPr>
            </a:lvl4pPr>
            <a:lvl5pPr>
              <a:defRPr>
                <a:solidFill>
                  <a:schemeClr val="bg1"/>
                </a:solidFill>
                <a:latin typeface="Arial" panose="020B0604020202020204" pitchFamily="34" charset="0"/>
                <a:cs typeface="Droid Sans Fallback"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algn="ctr" defTabSz="914400" eaLnBrk="1" hangingPunct="1"/>
            <a:r>
              <a:rPr lang="es-ES" altLang="es-ES" sz="1400">
                <a:solidFill>
                  <a:schemeClr val="tx1"/>
                </a:solidFill>
                <a:cs typeface="Arial" panose="020B0604020202020204" pitchFamily="34" charset="0"/>
              </a:rPr>
              <a:t>CUANTIFICACIÓN</a:t>
            </a:r>
          </a:p>
          <a:p>
            <a:pPr algn="ctr" defTabSz="914400" eaLnBrk="1" hangingPunct="1"/>
            <a:r>
              <a:rPr lang="es-ES_tradnl" altLang="es-ES" sz="1400">
                <a:solidFill>
                  <a:schemeClr val="tx1"/>
                </a:solidFill>
                <a:cs typeface="Arial" panose="020B0604020202020204" pitchFamily="34" charset="0"/>
              </a:rPr>
              <a:t>COSECHA</a:t>
            </a:r>
          </a:p>
          <a:p>
            <a:pPr algn="ctr" defTabSz="914400" eaLnBrk="1" hangingPunct="1"/>
            <a:r>
              <a:rPr lang="es-ES_tradnl" altLang="es-ES" sz="1400">
                <a:solidFill>
                  <a:schemeClr val="tx1"/>
                </a:solidFill>
                <a:cs typeface="Arial" panose="020B0604020202020204" pitchFamily="34" charset="0"/>
              </a:rPr>
              <a:t>LOGÍSTICA</a:t>
            </a:r>
            <a:endParaRPr lang="es-ES" altLang="es-ES" sz="1400">
              <a:solidFill>
                <a:schemeClr val="tx1"/>
              </a:solidFill>
              <a:cs typeface="Arial" panose="020B0604020202020204" pitchFamily="34" charset="0"/>
            </a:endParaRPr>
          </a:p>
        </p:txBody>
      </p:sp>
      <p:sp>
        <p:nvSpPr>
          <p:cNvPr id="31751" name="AutoShape 24"/>
          <p:cNvSpPr>
            <a:spLocks noChangeArrowheads="1"/>
          </p:cNvSpPr>
          <p:nvPr/>
        </p:nvSpPr>
        <p:spPr bwMode="auto">
          <a:xfrm>
            <a:off x="2771775" y="3579813"/>
            <a:ext cx="576263" cy="288925"/>
          </a:xfrm>
          <a:prstGeom prst="rightArrow">
            <a:avLst>
              <a:gd name="adj1" fmla="val 50000"/>
              <a:gd name="adj2" fmla="val 49863"/>
            </a:avLst>
          </a:prstGeom>
          <a:solidFill>
            <a:schemeClr val="accent1"/>
          </a:solidFill>
          <a:ln w="9525">
            <a:solidFill>
              <a:schemeClr val="tx1"/>
            </a:solidFill>
            <a:miter lim="800000"/>
            <a:headEnd/>
            <a:tailEnd/>
          </a:ln>
        </p:spPr>
        <p:txBody>
          <a:bodyPr wrap="none" anchor="ctr"/>
          <a:lstStyle/>
          <a:p>
            <a:endParaRPr lang="es-ES" altLang="es-ES" sz="1400"/>
          </a:p>
        </p:txBody>
      </p:sp>
      <p:sp>
        <p:nvSpPr>
          <p:cNvPr id="31752" name="Oval 25"/>
          <p:cNvSpPr>
            <a:spLocks noChangeArrowheads="1"/>
          </p:cNvSpPr>
          <p:nvPr/>
        </p:nvSpPr>
        <p:spPr bwMode="auto">
          <a:xfrm>
            <a:off x="3492500" y="3221038"/>
            <a:ext cx="2881313" cy="1008062"/>
          </a:xfrm>
          <a:prstGeom prst="ellipse">
            <a:avLst/>
          </a:prstGeom>
          <a:solidFill>
            <a:schemeClr val="accent1"/>
          </a:solidFill>
          <a:ln w="9525">
            <a:solidFill>
              <a:schemeClr val="tx1"/>
            </a:solidFill>
            <a:round/>
            <a:headEnd/>
            <a:tailEnd/>
          </a:ln>
        </p:spPr>
        <p:txBody>
          <a:bodyPr wrap="none" anchor="ctr"/>
          <a:lstStyle/>
          <a:p>
            <a:endParaRPr lang="es-ES" altLang="es-ES" sz="1400"/>
          </a:p>
        </p:txBody>
      </p:sp>
      <p:sp>
        <p:nvSpPr>
          <p:cNvPr id="31753" name="Text Box 26"/>
          <p:cNvSpPr txBox="1">
            <a:spLocks noChangeArrowheads="1"/>
          </p:cNvSpPr>
          <p:nvPr/>
        </p:nvSpPr>
        <p:spPr bwMode="auto">
          <a:xfrm>
            <a:off x="4179888" y="3459163"/>
            <a:ext cx="2087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cs typeface="Droid Sans Fallback" charset="0"/>
              </a:defRPr>
            </a:lvl1pPr>
            <a:lvl2pPr>
              <a:defRPr>
                <a:solidFill>
                  <a:schemeClr val="bg1"/>
                </a:solidFill>
                <a:latin typeface="Arial" panose="020B0604020202020204" pitchFamily="34" charset="0"/>
                <a:cs typeface="Droid Sans Fallback" charset="0"/>
              </a:defRPr>
            </a:lvl2pPr>
            <a:lvl3pPr>
              <a:defRPr>
                <a:solidFill>
                  <a:schemeClr val="bg1"/>
                </a:solidFill>
                <a:latin typeface="Arial" panose="020B0604020202020204" pitchFamily="34" charset="0"/>
                <a:cs typeface="Droid Sans Fallback" charset="0"/>
              </a:defRPr>
            </a:lvl3pPr>
            <a:lvl4pPr>
              <a:defRPr>
                <a:solidFill>
                  <a:schemeClr val="bg1"/>
                </a:solidFill>
                <a:latin typeface="Arial" panose="020B0604020202020204" pitchFamily="34" charset="0"/>
                <a:cs typeface="Droid Sans Fallback" charset="0"/>
              </a:defRPr>
            </a:lvl4pPr>
            <a:lvl5pPr>
              <a:defRPr>
                <a:solidFill>
                  <a:schemeClr val="bg1"/>
                </a:solidFill>
                <a:latin typeface="Arial" panose="020B0604020202020204" pitchFamily="34" charset="0"/>
                <a:cs typeface="Droid Sans Fallback"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defTabSz="914400" eaLnBrk="1" hangingPunct="1"/>
            <a:r>
              <a:rPr lang="es-ES" altLang="es-ES" sz="1400" b="1">
                <a:solidFill>
                  <a:schemeClr val="tx1"/>
                </a:solidFill>
                <a:cs typeface="Arial" panose="020B0604020202020204" pitchFamily="34" charset="0"/>
              </a:rPr>
              <a:t>PLANIFICACIÓN</a:t>
            </a:r>
          </a:p>
          <a:p>
            <a:pPr defTabSz="914400" eaLnBrk="1" hangingPunct="1"/>
            <a:r>
              <a:rPr lang="es-ES" altLang="es-ES" sz="1400" b="1">
                <a:solidFill>
                  <a:schemeClr val="tx1"/>
                </a:solidFill>
                <a:cs typeface="Arial" panose="020B0604020202020204" pitchFamily="34" charset="0"/>
              </a:rPr>
              <a:t>Y VIABILIDAD</a:t>
            </a:r>
            <a:endParaRPr lang="es-ES" altLang="es-ES" sz="1400">
              <a:solidFill>
                <a:schemeClr val="tx1"/>
              </a:solidFill>
              <a:cs typeface="Arial" panose="020B0604020202020204" pitchFamily="34" charset="0"/>
            </a:endParaRPr>
          </a:p>
        </p:txBody>
      </p:sp>
      <p:sp>
        <p:nvSpPr>
          <p:cNvPr id="31754" name="AutoShape 17"/>
          <p:cNvSpPr>
            <a:spLocks noChangeArrowheads="1"/>
          </p:cNvSpPr>
          <p:nvPr/>
        </p:nvSpPr>
        <p:spPr bwMode="auto">
          <a:xfrm>
            <a:off x="3059113" y="2139950"/>
            <a:ext cx="465137" cy="339725"/>
          </a:xfrm>
          <a:prstGeom prst="rightArrow">
            <a:avLst>
              <a:gd name="adj1" fmla="val 50000"/>
              <a:gd name="adj2" fmla="val 50215"/>
            </a:avLst>
          </a:prstGeom>
          <a:solidFill>
            <a:srgbClr val="FFFFFF"/>
          </a:solidFill>
          <a:ln w="9525">
            <a:solidFill>
              <a:srgbClr val="000000"/>
            </a:solidFill>
            <a:miter lim="800000"/>
            <a:headEnd/>
            <a:tailEnd/>
          </a:ln>
        </p:spPr>
        <p:txBody>
          <a:bodyPr/>
          <a:lstStyle/>
          <a:p>
            <a:endParaRPr lang="es-ES" altLang="es-ES"/>
          </a:p>
        </p:txBody>
      </p:sp>
      <p:sp>
        <p:nvSpPr>
          <p:cNvPr id="31755" name="AutoShape 17"/>
          <p:cNvSpPr>
            <a:spLocks noChangeArrowheads="1"/>
          </p:cNvSpPr>
          <p:nvPr/>
        </p:nvSpPr>
        <p:spPr bwMode="auto">
          <a:xfrm>
            <a:off x="5219700" y="2160588"/>
            <a:ext cx="463550" cy="339725"/>
          </a:xfrm>
          <a:prstGeom prst="rightArrow">
            <a:avLst>
              <a:gd name="adj1" fmla="val 50000"/>
              <a:gd name="adj2" fmla="val 50044"/>
            </a:avLst>
          </a:prstGeom>
          <a:solidFill>
            <a:srgbClr val="FFFFFF"/>
          </a:solidFill>
          <a:ln w="9525">
            <a:solidFill>
              <a:srgbClr val="000000"/>
            </a:solidFill>
            <a:miter lim="800000"/>
            <a:headEnd/>
            <a:tailEnd/>
          </a:ln>
        </p:spPr>
        <p:txBody>
          <a:bodyPr/>
          <a:lstStyle/>
          <a:p>
            <a:endParaRPr lang="es-ES" altLang="es-ES"/>
          </a:p>
        </p:txBody>
      </p:sp>
      <p:sp>
        <p:nvSpPr>
          <p:cNvPr id="31756" name="Text Box 19"/>
          <p:cNvSpPr txBox="1">
            <a:spLocks noChangeArrowheads="1"/>
          </p:cNvSpPr>
          <p:nvPr/>
        </p:nvSpPr>
        <p:spPr bwMode="auto">
          <a:xfrm>
            <a:off x="5724525" y="2068513"/>
            <a:ext cx="1655763" cy="431800"/>
          </a:xfrm>
          <a:prstGeom prst="rect">
            <a:avLst/>
          </a:prstGeom>
          <a:solidFill>
            <a:srgbClr val="FFFFFF"/>
          </a:solidFill>
          <a:ln w="9525">
            <a:solidFill>
              <a:srgbClr val="000000"/>
            </a:solidFill>
            <a:miter lim="800000"/>
            <a:headEnd/>
            <a:tailEnd/>
          </a:ln>
        </p:spPr>
        <p:txBody>
          <a:bodyPr/>
          <a:lstStyle>
            <a:lvl1pPr>
              <a:defRPr>
                <a:solidFill>
                  <a:schemeClr val="bg1"/>
                </a:solidFill>
                <a:latin typeface="Arial" panose="020B0604020202020204" pitchFamily="34" charset="0"/>
                <a:cs typeface="Droid Sans Fallback" charset="0"/>
              </a:defRPr>
            </a:lvl1pPr>
            <a:lvl2pPr>
              <a:defRPr>
                <a:solidFill>
                  <a:schemeClr val="bg1"/>
                </a:solidFill>
                <a:latin typeface="Arial" panose="020B0604020202020204" pitchFamily="34" charset="0"/>
                <a:cs typeface="Droid Sans Fallback" charset="0"/>
              </a:defRPr>
            </a:lvl2pPr>
            <a:lvl3pPr>
              <a:defRPr>
                <a:solidFill>
                  <a:schemeClr val="bg1"/>
                </a:solidFill>
                <a:latin typeface="Arial" panose="020B0604020202020204" pitchFamily="34" charset="0"/>
                <a:cs typeface="Droid Sans Fallback" charset="0"/>
              </a:defRPr>
            </a:lvl3pPr>
            <a:lvl4pPr>
              <a:defRPr>
                <a:solidFill>
                  <a:schemeClr val="bg1"/>
                </a:solidFill>
                <a:latin typeface="Arial" panose="020B0604020202020204" pitchFamily="34" charset="0"/>
                <a:cs typeface="Droid Sans Fallback" charset="0"/>
              </a:defRPr>
            </a:lvl4pPr>
            <a:lvl5pPr>
              <a:defRPr>
                <a:solidFill>
                  <a:schemeClr val="bg1"/>
                </a:solidFill>
                <a:latin typeface="Arial" panose="020B0604020202020204" pitchFamily="34" charset="0"/>
                <a:cs typeface="Droid Sans Fallback"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algn="ctr" defTabSz="914400" eaLnBrk="1" hangingPunct="1"/>
            <a:r>
              <a:rPr lang="es-ES" altLang="es-ES" sz="1200">
                <a:solidFill>
                  <a:schemeClr val="tx1"/>
                </a:solidFill>
                <a:latin typeface="Times New Roman" panose="02020603050405020304" pitchFamily="18" charset="0"/>
                <a:cs typeface="Arial" panose="020B0604020202020204" pitchFamily="34" charset="0"/>
              </a:rPr>
              <a:t>LOGÍSTICA DE LA BIOCOMBUSTIBLES</a:t>
            </a:r>
            <a:endParaRPr lang="es-ES" altLang="es-ES">
              <a:solidFill>
                <a:schemeClr val="tx1"/>
              </a:solidFill>
              <a:cs typeface="Arial" panose="020B0604020202020204" pitchFamily="34" charset="0"/>
            </a:endParaRPr>
          </a:p>
        </p:txBody>
      </p:sp>
      <p:sp>
        <p:nvSpPr>
          <p:cNvPr id="31757" name="Text Box 19"/>
          <p:cNvSpPr txBox="1">
            <a:spLocks noChangeArrowheads="1"/>
          </p:cNvSpPr>
          <p:nvPr/>
        </p:nvSpPr>
        <p:spPr bwMode="auto">
          <a:xfrm>
            <a:off x="7431088" y="1933575"/>
            <a:ext cx="1717675" cy="661988"/>
          </a:xfrm>
          <a:prstGeom prst="rect">
            <a:avLst/>
          </a:prstGeom>
          <a:solidFill>
            <a:srgbClr val="FFFFFF"/>
          </a:solidFill>
          <a:ln w="9525">
            <a:solidFill>
              <a:srgbClr val="000000"/>
            </a:solidFill>
            <a:miter lim="800000"/>
            <a:headEnd/>
            <a:tailEnd/>
          </a:ln>
        </p:spPr>
        <p:txBody>
          <a:bodyPr/>
          <a:lstStyle>
            <a:lvl1pPr>
              <a:defRPr>
                <a:solidFill>
                  <a:schemeClr val="bg1"/>
                </a:solidFill>
                <a:latin typeface="Arial" panose="020B0604020202020204" pitchFamily="34" charset="0"/>
                <a:cs typeface="Droid Sans Fallback" charset="0"/>
              </a:defRPr>
            </a:lvl1pPr>
            <a:lvl2pPr>
              <a:defRPr>
                <a:solidFill>
                  <a:schemeClr val="bg1"/>
                </a:solidFill>
                <a:latin typeface="Arial" panose="020B0604020202020204" pitchFamily="34" charset="0"/>
                <a:cs typeface="Droid Sans Fallback" charset="0"/>
              </a:defRPr>
            </a:lvl2pPr>
            <a:lvl3pPr>
              <a:defRPr>
                <a:solidFill>
                  <a:schemeClr val="bg1"/>
                </a:solidFill>
                <a:latin typeface="Arial" panose="020B0604020202020204" pitchFamily="34" charset="0"/>
                <a:cs typeface="Droid Sans Fallback" charset="0"/>
              </a:defRPr>
            </a:lvl3pPr>
            <a:lvl4pPr>
              <a:defRPr>
                <a:solidFill>
                  <a:schemeClr val="bg1"/>
                </a:solidFill>
                <a:latin typeface="Arial" panose="020B0604020202020204" pitchFamily="34" charset="0"/>
                <a:cs typeface="Droid Sans Fallback" charset="0"/>
              </a:defRPr>
            </a:lvl4pPr>
            <a:lvl5pPr>
              <a:defRPr>
                <a:solidFill>
                  <a:schemeClr val="bg1"/>
                </a:solidFill>
                <a:latin typeface="Arial" panose="020B0604020202020204" pitchFamily="34" charset="0"/>
                <a:cs typeface="Droid Sans Fallback" charset="0"/>
              </a:defRPr>
            </a:lvl5pPr>
            <a:lvl6pPr marL="25146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algn="ctr" defTabSz="914400" eaLnBrk="1" hangingPunct="1"/>
            <a:r>
              <a:rPr lang="es-ES" altLang="es-ES" sz="1200">
                <a:solidFill>
                  <a:schemeClr val="tx1"/>
                </a:solidFill>
                <a:latin typeface="Times New Roman" panose="02020603050405020304" pitchFamily="18" charset="0"/>
                <a:cs typeface="Arial" panose="020B0604020202020204" pitchFamily="34" charset="0"/>
              </a:rPr>
              <a:t>INSTALACIONES DE APROVECHAMIENTO ENERGÉTICO</a:t>
            </a:r>
            <a:endParaRPr lang="es-ES" altLang="es-ES">
              <a:solidFill>
                <a:schemeClr val="tx1"/>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457200" y="274638"/>
            <a:ext cx="8229600" cy="425450"/>
          </a:xfrm>
          <a:prstGeom prst="rect">
            <a:avLst/>
          </a:prstGeom>
          <a:noFill/>
          <a:ln w="28575">
            <a:solidFill>
              <a:srgbClr val="CC0000"/>
            </a:solidFill>
          </a:ln>
        </p:spPr>
        <p:txBody>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9pPr>
          </a:lstStyle>
          <a:p>
            <a:pPr>
              <a:defRPr/>
            </a:pPr>
            <a:r>
              <a:rPr lang="es-ES_tradnl" kern="0" dirty="0" smtClean="0"/>
              <a:t>Cuantificación biomasa ligada a la producción</a:t>
            </a:r>
            <a:endParaRPr lang="es-ES" kern="0" dirty="0"/>
          </a:p>
        </p:txBody>
      </p:sp>
      <p:pic>
        <p:nvPicPr>
          <p:cNvPr id="32771" name="Picture 5" descr="arbol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773113"/>
            <a:ext cx="7354888"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ítulo 1"/>
          <p:cNvSpPr>
            <a:spLocks noGrp="1"/>
          </p:cNvSpPr>
          <p:nvPr>
            <p:ph type="ctrTitle"/>
          </p:nvPr>
        </p:nvSpPr>
        <p:spPr>
          <a:xfrm>
            <a:off x="685800" y="1598613"/>
            <a:ext cx="7772400" cy="1103312"/>
          </a:xfrm>
        </p:spPr>
        <p:txBody>
          <a:bodyPr/>
          <a:lstStyle/>
          <a:p>
            <a:endParaRPr lang="es-ES" altLang="es-ES" smtClean="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6575" y="34925"/>
            <a:ext cx="4797425"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638" y="1204913"/>
            <a:ext cx="4729162"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CuadroTexto 5"/>
          <p:cNvSpPr txBox="1">
            <a:spLocks noChangeArrowheads="1"/>
          </p:cNvSpPr>
          <p:nvPr/>
        </p:nvSpPr>
        <p:spPr bwMode="auto">
          <a:xfrm>
            <a:off x="250825" y="123825"/>
            <a:ext cx="3600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ES">
                <a:solidFill>
                  <a:srgbClr val="C00000"/>
                </a:solidFill>
              </a:rPr>
              <a:t>Evaluación de maquinaria de cosecha</a:t>
            </a:r>
          </a:p>
        </p:txBody>
      </p:sp>
      <p:graphicFrame>
        <p:nvGraphicFramePr>
          <p:cNvPr id="7" name="Object 5"/>
          <p:cNvGraphicFramePr>
            <a:graphicFrameLocks noChangeAspect="1"/>
          </p:cNvGraphicFramePr>
          <p:nvPr/>
        </p:nvGraphicFramePr>
        <p:xfrm>
          <a:off x="5132388" y="3940175"/>
          <a:ext cx="965200" cy="531813"/>
        </p:xfrm>
        <a:graphic>
          <a:graphicData uri="http://schemas.openxmlformats.org/presentationml/2006/ole">
            <mc:AlternateContent xmlns:mc="http://schemas.openxmlformats.org/markup-compatibility/2006">
              <mc:Choice xmlns:v="urn:schemas-microsoft-com:vml" Requires="v">
                <p:oleObj spid="_x0000_s33855" name="Ecuación" r:id="rId5" imgW="723586" imgH="431613" progId="Equation.3">
                  <p:embed/>
                </p:oleObj>
              </mc:Choice>
              <mc:Fallback>
                <p:oleObj name="Ecuación" r:id="rId5" imgW="723586" imgH="431613"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2388" y="3940175"/>
                        <a:ext cx="965200" cy="531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5"/>
          <p:cNvGraphicFramePr>
            <a:graphicFrameLocks noChangeAspect="1"/>
          </p:cNvGraphicFramePr>
          <p:nvPr/>
        </p:nvGraphicFramePr>
        <p:xfrm>
          <a:off x="6300788" y="3952875"/>
          <a:ext cx="1323975" cy="563563"/>
        </p:xfrm>
        <a:graphic>
          <a:graphicData uri="http://schemas.openxmlformats.org/presentationml/2006/ole">
            <mc:AlternateContent xmlns:mc="http://schemas.openxmlformats.org/markup-compatibility/2006">
              <mc:Choice xmlns:v="urn:schemas-microsoft-com:vml" Requires="v">
                <p:oleObj spid="_x0000_s33856" name="Ecuación" r:id="rId7" imgW="990600" imgH="457200" progId="Equation.3">
                  <p:embed/>
                </p:oleObj>
              </mc:Choice>
              <mc:Fallback>
                <p:oleObj name="Ecuación" r:id="rId7" imgW="990600" imgH="45720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788" y="3952875"/>
                        <a:ext cx="1323975"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5"/>
          <p:cNvGraphicFramePr>
            <a:graphicFrameLocks noChangeAspect="1"/>
          </p:cNvGraphicFramePr>
          <p:nvPr/>
        </p:nvGraphicFramePr>
        <p:xfrm>
          <a:off x="7831138" y="3940175"/>
          <a:ext cx="1303337" cy="531813"/>
        </p:xfrm>
        <a:graphic>
          <a:graphicData uri="http://schemas.openxmlformats.org/presentationml/2006/ole">
            <mc:AlternateContent xmlns:mc="http://schemas.openxmlformats.org/markup-compatibility/2006">
              <mc:Choice xmlns:v="urn:schemas-microsoft-com:vml" Requires="v">
                <p:oleObj spid="_x0000_s33857" name="Ecuación" r:id="rId9" imgW="977900" imgH="431800" progId="Equation.3">
                  <p:embed/>
                </p:oleObj>
              </mc:Choice>
              <mc:Fallback>
                <p:oleObj name="Ecuación" r:id="rId9" imgW="977900" imgH="431800"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31138" y="3940175"/>
                        <a:ext cx="1303337" cy="531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6"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80">
                                          <p:stCondLst>
                                            <p:cond delay="0"/>
                                          </p:stCondLst>
                                        </p:cTn>
                                        <p:tgtEl>
                                          <p:spTgt spid="8"/>
                                        </p:tgtEl>
                                      </p:cBhvr>
                                    </p:animEffect>
                                    <p:anim calcmode="lin" valueType="num">
                                      <p:cBhvr>
                                        <p:cTn id="3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9" dur="26">
                                          <p:stCondLst>
                                            <p:cond delay="650"/>
                                          </p:stCondLst>
                                        </p:cTn>
                                        <p:tgtEl>
                                          <p:spTgt spid="8"/>
                                        </p:tgtEl>
                                      </p:cBhvr>
                                      <p:to x="100000" y="60000"/>
                                    </p:animScale>
                                    <p:animScale>
                                      <p:cBhvr>
                                        <p:cTn id="40" dur="166" decel="50000">
                                          <p:stCondLst>
                                            <p:cond delay="676"/>
                                          </p:stCondLst>
                                        </p:cTn>
                                        <p:tgtEl>
                                          <p:spTgt spid="8"/>
                                        </p:tgtEl>
                                      </p:cBhvr>
                                      <p:to x="100000" y="100000"/>
                                    </p:animScale>
                                    <p:animScale>
                                      <p:cBhvr>
                                        <p:cTn id="41" dur="26">
                                          <p:stCondLst>
                                            <p:cond delay="1312"/>
                                          </p:stCondLst>
                                        </p:cTn>
                                        <p:tgtEl>
                                          <p:spTgt spid="8"/>
                                        </p:tgtEl>
                                      </p:cBhvr>
                                      <p:to x="100000" y="80000"/>
                                    </p:animScale>
                                    <p:animScale>
                                      <p:cBhvr>
                                        <p:cTn id="42" dur="166" decel="50000">
                                          <p:stCondLst>
                                            <p:cond delay="1338"/>
                                          </p:stCondLst>
                                        </p:cTn>
                                        <p:tgtEl>
                                          <p:spTgt spid="8"/>
                                        </p:tgtEl>
                                      </p:cBhvr>
                                      <p:to x="100000" y="100000"/>
                                    </p:animScale>
                                    <p:animScale>
                                      <p:cBhvr>
                                        <p:cTn id="43" dur="26">
                                          <p:stCondLst>
                                            <p:cond delay="1642"/>
                                          </p:stCondLst>
                                        </p:cTn>
                                        <p:tgtEl>
                                          <p:spTgt spid="8"/>
                                        </p:tgtEl>
                                      </p:cBhvr>
                                      <p:to x="100000" y="90000"/>
                                    </p:animScale>
                                    <p:animScale>
                                      <p:cBhvr>
                                        <p:cTn id="44" dur="166" decel="50000">
                                          <p:stCondLst>
                                            <p:cond delay="1668"/>
                                          </p:stCondLst>
                                        </p:cTn>
                                        <p:tgtEl>
                                          <p:spTgt spid="8"/>
                                        </p:tgtEl>
                                      </p:cBhvr>
                                      <p:to x="100000" y="100000"/>
                                    </p:animScale>
                                    <p:animScale>
                                      <p:cBhvr>
                                        <p:cTn id="45" dur="26">
                                          <p:stCondLst>
                                            <p:cond delay="1808"/>
                                          </p:stCondLst>
                                        </p:cTn>
                                        <p:tgtEl>
                                          <p:spTgt spid="8"/>
                                        </p:tgtEl>
                                      </p:cBhvr>
                                      <p:to x="100000" y="95000"/>
                                    </p:animScale>
                                    <p:animScale>
                                      <p:cBhvr>
                                        <p:cTn id="46" dur="166" decel="50000">
                                          <p:stCondLst>
                                            <p:cond delay="1834"/>
                                          </p:stCondLst>
                                        </p:cTn>
                                        <p:tgtEl>
                                          <p:spTgt spid="8"/>
                                        </p:tgtEl>
                                      </p:cBhvr>
                                      <p:to x="100000" y="100000"/>
                                    </p:animScale>
                                  </p:childTnLst>
                                </p:cTn>
                              </p:par>
                              <p:par>
                                <p:cTn id="47" presetID="26"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80">
                                          <p:stCondLst>
                                            <p:cond delay="0"/>
                                          </p:stCondLst>
                                        </p:cTn>
                                        <p:tgtEl>
                                          <p:spTgt spid="9"/>
                                        </p:tgtEl>
                                      </p:cBhvr>
                                    </p:animEffect>
                                    <p:anim calcmode="lin" valueType="num">
                                      <p:cBhvr>
                                        <p:cTn id="5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5" dur="26">
                                          <p:stCondLst>
                                            <p:cond delay="650"/>
                                          </p:stCondLst>
                                        </p:cTn>
                                        <p:tgtEl>
                                          <p:spTgt spid="9"/>
                                        </p:tgtEl>
                                      </p:cBhvr>
                                      <p:to x="100000" y="60000"/>
                                    </p:animScale>
                                    <p:animScale>
                                      <p:cBhvr>
                                        <p:cTn id="56" dur="166" decel="50000">
                                          <p:stCondLst>
                                            <p:cond delay="676"/>
                                          </p:stCondLst>
                                        </p:cTn>
                                        <p:tgtEl>
                                          <p:spTgt spid="9"/>
                                        </p:tgtEl>
                                      </p:cBhvr>
                                      <p:to x="100000" y="100000"/>
                                    </p:animScale>
                                    <p:animScale>
                                      <p:cBhvr>
                                        <p:cTn id="57" dur="26">
                                          <p:stCondLst>
                                            <p:cond delay="1312"/>
                                          </p:stCondLst>
                                        </p:cTn>
                                        <p:tgtEl>
                                          <p:spTgt spid="9"/>
                                        </p:tgtEl>
                                      </p:cBhvr>
                                      <p:to x="100000" y="80000"/>
                                    </p:animScale>
                                    <p:animScale>
                                      <p:cBhvr>
                                        <p:cTn id="58" dur="166" decel="50000">
                                          <p:stCondLst>
                                            <p:cond delay="1338"/>
                                          </p:stCondLst>
                                        </p:cTn>
                                        <p:tgtEl>
                                          <p:spTgt spid="9"/>
                                        </p:tgtEl>
                                      </p:cBhvr>
                                      <p:to x="100000" y="100000"/>
                                    </p:animScale>
                                    <p:animScale>
                                      <p:cBhvr>
                                        <p:cTn id="59" dur="26">
                                          <p:stCondLst>
                                            <p:cond delay="1642"/>
                                          </p:stCondLst>
                                        </p:cTn>
                                        <p:tgtEl>
                                          <p:spTgt spid="9"/>
                                        </p:tgtEl>
                                      </p:cBhvr>
                                      <p:to x="100000" y="90000"/>
                                    </p:animScale>
                                    <p:animScale>
                                      <p:cBhvr>
                                        <p:cTn id="60" dur="166" decel="50000">
                                          <p:stCondLst>
                                            <p:cond delay="1668"/>
                                          </p:stCondLst>
                                        </p:cTn>
                                        <p:tgtEl>
                                          <p:spTgt spid="9"/>
                                        </p:tgtEl>
                                      </p:cBhvr>
                                      <p:to x="100000" y="100000"/>
                                    </p:animScale>
                                    <p:animScale>
                                      <p:cBhvr>
                                        <p:cTn id="61" dur="26">
                                          <p:stCondLst>
                                            <p:cond delay="1808"/>
                                          </p:stCondLst>
                                        </p:cTn>
                                        <p:tgtEl>
                                          <p:spTgt spid="9"/>
                                        </p:tgtEl>
                                      </p:cBhvr>
                                      <p:to x="100000" y="95000"/>
                                    </p:animScale>
                                    <p:animScale>
                                      <p:cBhvr>
                                        <p:cTn id="62"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249238"/>
            <a:ext cx="3094037"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ítulo 1"/>
          <p:cNvSpPr>
            <a:spLocks noGrp="1"/>
          </p:cNvSpPr>
          <p:nvPr>
            <p:ph type="ctrTitle"/>
          </p:nvPr>
        </p:nvSpPr>
        <p:spPr>
          <a:xfrm>
            <a:off x="685800" y="1598613"/>
            <a:ext cx="7772400" cy="1103312"/>
          </a:xfrm>
        </p:spPr>
        <p:txBody>
          <a:bodyPr/>
          <a:lstStyle/>
          <a:p>
            <a:endParaRPr lang="es-ES" altLang="es-ES" smtClean="0"/>
          </a:p>
        </p:txBody>
      </p:sp>
      <p:pic>
        <p:nvPicPr>
          <p:cNvPr id="35843"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88" y="61913"/>
            <a:ext cx="5626100"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Imagen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4663" y="1712913"/>
            <a:ext cx="4751387"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Imagen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303213"/>
            <a:ext cx="27717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5846" name="Objeto 6"/>
          <p:cNvGraphicFramePr>
            <a:graphicFrameLocks noChangeAspect="1"/>
          </p:cNvGraphicFramePr>
          <p:nvPr/>
        </p:nvGraphicFramePr>
        <p:xfrm>
          <a:off x="250825" y="2817813"/>
          <a:ext cx="2376488" cy="1789112"/>
        </p:xfrm>
        <a:graphic>
          <a:graphicData uri="http://schemas.openxmlformats.org/presentationml/2006/ole">
            <mc:AlternateContent xmlns:mc="http://schemas.openxmlformats.org/markup-compatibility/2006">
              <mc:Choice xmlns:v="urn:schemas-microsoft-com:vml" Requires="v">
                <p:oleObj spid="_x0000_s35865" name="Imagen de mapa de bits" r:id="rId7" imgW="0" imgH="0" progId="Paint.Picture">
                  <p:embed/>
                </p:oleObj>
              </mc:Choice>
              <mc:Fallback>
                <p:oleObj name="Imagen de mapa de bits" r:id="rId7" imgW="0" imgH="0" progId="Paint.Picture">
                  <p:embed/>
                  <p:pic>
                    <p:nvPicPr>
                      <p:cNvPr id="0" name="Objeto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2817813"/>
                        <a:ext cx="2376488"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250825" y="1708150"/>
            <a:ext cx="6175375" cy="882650"/>
          </a:xfrm>
          <a:prstGeom prst="rect">
            <a:avLst/>
          </a:prstGeom>
          <a:noFill/>
          <a:ln w="28575">
            <a:solidFill>
              <a:srgbClr val="CC0000"/>
            </a:solidFill>
            <a:miter lim="800000"/>
            <a:headEnd/>
            <a:tailEnd/>
          </a:ln>
          <a:effectLst/>
        </p:spPr>
        <p:txBody>
          <a:bodyPr lIns="68601" tIns="34301" rIns="68601" bIns="34301" anchor="ctr"/>
          <a:lstStyle/>
          <a:p>
            <a:pPr algn="ctr" defTabSz="685983" eaLnBrk="1" hangingPunct="1">
              <a:defRPr/>
            </a:pPr>
            <a:r>
              <a:rPr lang="es-ES_tradnl" sz="2400" dirty="0">
                <a:solidFill>
                  <a:schemeClr val="tx2"/>
                </a:solidFill>
                <a:cs typeface="Arial" pitchFamily="34" charset="0"/>
              </a:rPr>
              <a:t>Cuantificación biomasa procedente de podas de árboles frutales</a:t>
            </a:r>
            <a:endParaRPr lang="es-ES" sz="1050" dirty="0">
              <a:solidFill>
                <a:schemeClr val="tx1"/>
              </a:solidFill>
              <a:cs typeface="Arial" pitchFamily="34" charset="0"/>
            </a:endParaRPr>
          </a:p>
        </p:txBody>
      </p:sp>
      <p:sp>
        <p:nvSpPr>
          <p:cNvPr id="3" name="Rectangle 2"/>
          <p:cNvSpPr>
            <a:spLocks noChangeArrowheads="1"/>
          </p:cNvSpPr>
          <p:nvPr/>
        </p:nvSpPr>
        <p:spPr bwMode="auto">
          <a:xfrm>
            <a:off x="1403350" y="160338"/>
            <a:ext cx="6173788" cy="468312"/>
          </a:xfrm>
          <a:prstGeom prst="rect">
            <a:avLst/>
          </a:prstGeom>
          <a:noFill/>
          <a:ln w="28575">
            <a:solidFill>
              <a:srgbClr val="CC0000"/>
            </a:solidFill>
            <a:miter lim="800000"/>
            <a:headEnd/>
            <a:tailEnd/>
          </a:ln>
          <a:effectLst/>
        </p:spPr>
        <p:txBody>
          <a:bodyPr lIns="68601" tIns="34301" rIns="68601" bIns="34301" anchor="ctr"/>
          <a:lstStyle/>
          <a:p>
            <a:pPr algn="ctr" defTabSz="685983" eaLnBrk="1" hangingPunct="1">
              <a:defRPr/>
            </a:pPr>
            <a:r>
              <a:rPr lang="es-ES_tradnl" sz="3301" dirty="0">
                <a:solidFill>
                  <a:schemeClr val="tx2"/>
                </a:solidFill>
                <a:cs typeface="Arial" pitchFamily="34" charset="0"/>
              </a:rPr>
              <a:t>Tercera etapa</a:t>
            </a:r>
            <a:endParaRPr lang="es-ES" sz="1350" dirty="0">
              <a:solidFill>
                <a:schemeClr val="tx1"/>
              </a:solidFill>
              <a:cs typeface="Arial" pitchFamily="34" charset="0"/>
            </a:endParaRPr>
          </a:p>
        </p:txBody>
      </p:sp>
      <p:sp>
        <p:nvSpPr>
          <p:cNvPr id="37892" name="Rectángulo 1"/>
          <p:cNvSpPr>
            <a:spLocks noChangeArrowheads="1"/>
          </p:cNvSpPr>
          <p:nvPr/>
        </p:nvSpPr>
        <p:spPr bwMode="auto">
          <a:xfrm>
            <a:off x="971550" y="892175"/>
            <a:ext cx="7451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ltLang="es-ES">
                <a:solidFill>
                  <a:schemeClr val="tx1"/>
                </a:solidFill>
                <a:latin typeface="Tahoma" panose="020B0604030504040204" pitchFamily="34" charset="0"/>
                <a:cs typeface="Times New Roman" panose="02020603050405020304" pitchFamily="18" charset="0"/>
              </a:rPr>
              <a:t>Abertura de líneas de investigación en biomasa en la UPV (2007-2011)</a:t>
            </a:r>
            <a:endParaRPr lang="es-ES" altLang="es-ES">
              <a:solidFill>
                <a:schemeClr val="tx1"/>
              </a:solidFill>
            </a:endParaRPr>
          </a:p>
        </p:txBody>
      </p:sp>
      <p:pic>
        <p:nvPicPr>
          <p:cNvPr id="37893"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4650" y="1543050"/>
            <a:ext cx="1725613"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2 Marcador de contenido"/>
          <p:cNvSpPr>
            <a:spLocks/>
          </p:cNvSpPr>
          <p:nvPr/>
        </p:nvSpPr>
        <p:spPr bwMode="auto">
          <a:xfrm>
            <a:off x="684213" y="1200150"/>
            <a:ext cx="6975475" cy="3395663"/>
          </a:xfrm>
          <a:prstGeom prst="rect">
            <a:avLst/>
          </a:prstGeom>
          <a:noFill/>
          <a:ln w="9525">
            <a:noFill/>
            <a:miter lim="800000"/>
            <a:headEnd/>
            <a:tailEnd/>
          </a:ln>
          <a:effectLst/>
        </p:spPr>
        <p:txBody>
          <a:bodyPr lIns="68601" tIns="34301" rIns="68601" bIns="34301"/>
          <a:lstStyle/>
          <a:p>
            <a:pPr marL="257244" indent="-257244" defTabSz="685983">
              <a:spcBef>
                <a:spcPct val="20000"/>
              </a:spcBef>
              <a:buClr>
                <a:schemeClr val="tx1"/>
              </a:buClr>
              <a:buSzPts val="3200"/>
              <a:buFont typeface="Arial" pitchFamily="34" charset="0"/>
              <a:buChar char="-"/>
              <a:defRPr/>
            </a:pPr>
            <a:r>
              <a:rPr lang="es-ES" sz="2401" dirty="0">
                <a:solidFill>
                  <a:schemeClr val="tx1"/>
                </a:solidFill>
              </a:rPr>
              <a:t>Olivo</a:t>
            </a:r>
          </a:p>
          <a:p>
            <a:pPr marL="257244" indent="-257244" defTabSz="685983">
              <a:spcBef>
                <a:spcPct val="20000"/>
              </a:spcBef>
              <a:buClr>
                <a:schemeClr val="tx1"/>
              </a:buClr>
              <a:buSzPts val="3200"/>
              <a:buFont typeface="Arial" pitchFamily="34" charset="0"/>
              <a:buChar char="-"/>
              <a:defRPr/>
            </a:pPr>
            <a:r>
              <a:rPr lang="es-ES" sz="2401" dirty="0">
                <a:solidFill>
                  <a:schemeClr val="tx1"/>
                </a:solidFill>
              </a:rPr>
              <a:t>Vid</a:t>
            </a:r>
          </a:p>
          <a:p>
            <a:pPr marL="257244" indent="-257244" defTabSz="685983">
              <a:spcBef>
                <a:spcPct val="20000"/>
              </a:spcBef>
              <a:buClr>
                <a:schemeClr val="tx1"/>
              </a:buClr>
              <a:buSzPts val="3200"/>
              <a:buFont typeface="Arial" pitchFamily="34" charset="0"/>
              <a:buChar char="-"/>
              <a:defRPr/>
            </a:pPr>
            <a:r>
              <a:rPr lang="es-ES" sz="2401" dirty="0">
                <a:solidFill>
                  <a:schemeClr val="tx1"/>
                </a:solidFill>
              </a:rPr>
              <a:t>Almendro</a:t>
            </a:r>
          </a:p>
          <a:p>
            <a:pPr marL="257244" indent="-257244" defTabSz="685983">
              <a:spcBef>
                <a:spcPct val="20000"/>
              </a:spcBef>
              <a:buClr>
                <a:schemeClr val="tx1"/>
              </a:buClr>
              <a:buSzPts val="3200"/>
              <a:buFont typeface="Arial" pitchFamily="34" charset="0"/>
              <a:buChar char="-"/>
              <a:defRPr/>
            </a:pPr>
            <a:r>
              <a:rPr lang="es-ES" sz="2401" dirty="0">
                <a:solidFill>
                  <a:schemeClr val="tx1"/>
                </a:solidFill>
              </a:rPr>
              <a:t>Cítricos</a:t>
            </a:r>
          </a:p>
          <a:p>
            <a:pPr marL="257244" indent="-257244" defTabSz="685983">
              <a:spcBef>
                <a:spcPct val="20000"/>
              </a:spcBef>
              <a:buClr>
                <a:schemeClr val="tx1"/>
              </a:buClr>
              <a:buSzPts val="3200"/>
              <a:buFont typeface="Arial" pitchFamily="34" charset="0"/>
              <a:buChar char="-"/>
              <a:defRPr/>
            </a:pPr>
            <a:r>
              <a:rPr lang="es-ES" sz="2401" dirty="0">
                <a:solidFill>
                  <a:schemeClr val="tx1"/>
                </a:solidFill>
              </a:rPr>
              <a:t>Melocotoneros, albaricoqueros, </a:t>
            </a:r>
          </a:p>
          <a:p>
            <a:pPr defTabSz="685983">
              <a:spcBef>
                <a:spcPct val="20000"/>
              </a:spcBef>
              <a:buClr>
                <a:schemeClr val="tx1"/>
              </a:buClr>
              <a:buSzPts val="3200"/>
              <a:defRPr/>
            </a:pPr>
            <a:r>
              <a:rPr lang="es-ES" sz="2401" dirty="0">
                <a:solidFill>
                  <a:schemeClr val="tx1"/>
                </a:solidFill>
              </a:rPr>
              <a:t>nectarinos y ciruelo</a:t>
            </a:r>
          </a:p>
          <a:p>
            <a:pPr marL="257244" indent="-257244" defTabSz="685983">
              <a:spcBef>
                <a:spcPct val="20000"/>
              </a:spcBef>
              <a:buClr>
                <a:schemeClr val="tx1"/>
              </a:buClr>
              <a:buSzPts val="3200"/>
              <a:buFont typeface="Arial" pitchFamily="34" charset="0"/>
              <a:buChar char="-"/>
              <a:defRPr/>
            </a:pPr>
            <a:r>
              <a:rPr lang="es-ES" sz="2401" dirty="0">
                <a:solidFill>
                  <a:schemeClr val="tx1"/>
                </a:solidFill>
              </a:rPr>
              <a:t>Palmeras</a:t>
            </a:r>
          </a:p>
          <a:p>
            <a:pPr marL="257244" indent="-257244" defTabSz="685983">
              <a:spcBef>
                <a:spcPct val="20000"/>
              </a:spcBef>
              <a:buFontTx/>
              <a:buChar char="•"/>
              <a:defRPr/>
            </a:pPr>
            <a:endParaRPr lang="es-ES" sz="2401" dirty="0">
              <a:solidFill>
                <a:schemeClr val="tx1"/>
              </a:solidFill>
            </a:endParaRPr>
          </a:p>
        </p:txBody>
      </p:sp>
      <p:sp>
        <p:nvSpPr>
          <p:cNvPr id="76803" name="Rectangle 3"/>
          <p:cNvSpPr>
            <a:spLocks noChangeArrowheads="1"/>
          </p:cNvSpPr>
          <p:nvPr/>
        </p:nvSpPr>
        <p:spPr bwMode="auto">
          <a:xfrm>
            <a:off x="1493838" y="195263"/>
            <a:ext cx="6173787" cy="857250"/>
          </a:xfrm>
          <a:prstGeom prst="rect">
            <a:avLst/>
          </a:prstGeom>
          <a:noFill/>
          <a:ln w="28575">
            <a:solidFill>
              <a:srgbClr val="CC0000"/>
            </a:solidFill>
            <a:miter lim="800000"/>
            <a:headEnd/>
            <a:tailEnd/>
          </a:ln>
          <a:effectLst/>
        </p:spPr>
        <p:txBody>
          <a:bodyPr lIns="68601" tIns="34301" rIns="68601" bIns="34301" anchor="ctr"/>
          <a:lstStyle/>
          <a:p>
            <a:pPr algn="ctr" defTabSz="685983">
              <a:defRPr/>
            </a:pPr>
            <a:r>
              <a:rPr lang="es-ES_tradnl" sz="2401">
                <a:solidFill>
                  <a:schemeClr val="accent2"/>
                </a:solidFill>
              </a:rPr>
              <a:t>Cuantificación biomasa procedente de podas de árboles frutales</a:t>
            </a:r>
            <a:endParaRPr lang="es-ES" sz="3301">
              <a:solidFill>
                <a:schemeClr val="tx2"/>
              </a:solidFill>
            </a:endParaRPr>
          </a:p>
        </p:txBody>
      </p:sp>
      <p:pic>
        <p:nvPicPr>
          <p:cNvPr id="38916"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2139950"/>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Título"/>
          <p:cNvSpPr>
            <a:spLocks/>
          </p:cNvSpPr>
          <p:nvPr/>
        </p:nvSpPr>
        <p:spPr bwMode="auto">
          <a:xfrm>
            <a:off x="1484313" y="206375"/>
            <a:ext cx="61753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01" tIns="34301" rIns="68601" bIns="34301" anchor="ctr"/>
          <a:lstStyle>
            <a:lvl1pPr defTabSz="685800">
              <a:defRPr>
                <a:solidFill>
                  <a:schemeClr val="bg1"/>
                </a:solidFill>
                <a:latin typeface="Arial" panose="020B0604020202020204" pitchFamily="34" charset="0"/>
                <a:cs typeface="Droid Sans Fallback" charset="0"/>
              </a:defRPr>
            </a:lvl1pPr>
            <a:lvl2pPr defTabSz="685800">
              <a:defRPr>
                <a:solidFill>
                  <a:schemeClr val="bg1"/>
                </a:solidFill>
                <a:latin typeface="Arial" panose="020B0604020202020204" pitchFamily="34" charset="0"/>
                <a:cs typeface="Droid Sans Fallback" charset="0"/>
              </a:defRPr>
            </a:lvl2pPr>
            <a:lvl3pPr defTabSz="685800">
              <a:defRPr>
                <a:solidFill>
                  <a:schemeClr val="bg1"/>
                </a:solidFill>
                <a:latin typeface="Arial" panose="020B0604020202020204" pitchFamily="34" charset="0"/>
                <a:cs typeface="Droid Sans Fallback" charset="0"/>
              </a:defRPr>
            </a:lvl3pPr>
            <a:lvl4pPr defTabSz="685800">
              <a:defRPr>
                <a:solidFill>
                  <a:schemeClr val="bg1"/>
                </a:solidFill>
                <a:latin typeface="Arial" panose="020B0604020202020204" pitchFamily="34" charset="0"/>
                <a:cs typeface="Droid Sans Fallback" charset="0"/>
              </a:defRPr>
            </a:lvl4pPr>
            <a:lvl5pPr defTabSz="685800">
              <a:defRPr>
                <a:solidFill>
                  <a:schemeClr val="bg1"/>
                </a:solidFill>
                <a:latin typeface="Arial" panose="020B0604020202020204" pitchFamily="34" charset="0"/>
                <a:cs typeface="Droid Sans Fallback" charset="0"/>
              </a:defRPr>
            </a:lvl5pPr>
            <a:lvl6pPr marL="2514600" indent="-228600" defTabSz="685800"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defTabSz="685800"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defTabSz="685800"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defTabSz="685800"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algn="ctr"/>
            <a:endParaRPr lang="es-ES" altLang="es-ES" sz="3300">
              <a:solidFill>
                <a:schemeClr val="tx2"/>
              </a:solidFill>
            </a:endParaRPr>
          </a:p>
        </p:txBody>
      </p:sp>
      <p:pic>
        <p:nvPicPr>
          <p:cNvPr id="39939" name="Picture 3" descr="C:\Users\borja\Documents\Proyecto AGROMASA\Imágenes\DSC023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25" y="0"/>
            <a:ext cx="3857625"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2" descr="C:\Users\borja\Documents\Proyecto AGROMASA\Imágenes\DSC023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325" y="1179513"/>
            <a:ext cx="2935288"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borja\Documents\Proyecto AGROMASA\Imágenes\DSC023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3" y="0"/>
            <a:ext cx="6861175"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p:cNvSpPr txBox="1">
            <a:spLocks/>
          </p:cNvSpPr>
          <p:nvPr/>
        </p:nvSpPr>
        <p:spPr>
          <a:xfrm>
            <a:off x="569962" y="268926"/>
            <a:ext cx="3888234" cy="122431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9pPr>
          </a:lstStyle>
          <a:p>
            <a:pPr>
              <a:defRPr/>
            </a:pPr>
            <a:r>
              <a:rPr lang="es-ES_tradnl" b="1" kern="0" dirty="0" smtClean="0">
                <a:effectLst>
                  <a:outerShdw blurRad="50800" dist="38100" algn="tr" rotWithShape="0">
                    <a:prstClr val="black">
                      <a:alpha val="40000"/>
                    </a:prstClr>
                  </a:outerShdw>
                </a:effectLst>
              </a:rPr>
              <a:t>HISTORIAL</a:t>
            </a:r>
            <a:r>
              <a:rPr lang="es-ES_tradnl" kern="0" dirty="0" smtClean="0"/>
              <a:t> </a:t>
            </a:r>
            <a:r>
              <a:rPr lang="es-ES_tradnl" b="1" kern="0" dirty="0" smtClean="0">
                <a:effectLst>
                  <a:outerShdw blurRad="50800" dist="38100" algn="tr" rotWithShape="0">
                    <a:prstClr val="black">
                      <a:alpha val="40000"/>
                    </a:prstClr>
                  </a:outerShdw>
                </a:effectLst>
              </a:rPr>
              <a:t>ACADÉMICO, DOCENTE E INVESTIGADOR</a:t>
            </a:r>
            <a:endParaRPr lang="es-ES" b="1" kern="0" dirty="0">
              <a:effectLst>
                <a:outerShdw blurRad="50800" dist="38100" algn="tr" rotWithShape="0">
                  <a:prstClr val="black">
                    <a:alpha val="40000"/>
                  </a:prstClr>
                </a:outerShdw>
              </a:effectLst>
            </a:endParaRPr>
          </a:p>
        </p:txBody>
      </p:sp>
      <p:sp>
        <p:nvSpPr>
          <p:cNvPr id="6" name="4 Subtítulo"/>
          <p:cNvSpPr txBox="1">
            <a:spLocks/>
          </p:cNvSpPr>
          <p:nvPr/>
        </p:nvSpPr>
        <p:spPr>
          <a:xfrm>
            <a:off x="-828675" y="2573338"/>
            <a:ext cx="6400800" cy="385762"/>
          </a:xfrm>
          <a:prstGeom prst="rect">
            <a:avLst/>
          </a:prstGeom>
        </p:spPr>
        <p:txBody>
          <a:bodyPr/>
          <a:lstStyle>
            <a:lvl1pPr marL="342900" indent="-3429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1pPr>
            <a:lvl2pPr marL="742950" indent="-28575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0000"/>
                </a:solidFill>
                <a:latin typeface="+mn-lt"/>
                <a:ea typeface="+mn-ea"/>
                <a:cs typeface="+mn-cs"/>
              </a:defRPr>
            </a:lvl2pPr>
            <a:lvl3pPr marL="1143000" indent="-228600" algn="l" defTabSz="449263" rtl="0" eaLnBrk="0" fontAlgn="base" hangingPunct="0">
              <a:spcBef>
                <a:spcPts val="400"/>
              </a:spcBef>
              <a:spcAft>
                <a:spcPct val="0"/>
              </a:spcAft>
              <a:buClr>
                <a:srgbClr val="000000"/>
              </a:buClr>
              <a:buSzPct val="100000"/>
              <a:buFont typeface="Times New Roman" panose="02020603050405020304" pitchFamily="18" charset="0"/>
              <a:defRPr sz="1600">
                <a:solidFill>
                  <a:srgbClr val="000000"/>
                </a:solidFill>
                <a:latin typeface="+mn-lt"/>
                <a:ea typeface="+mn-ea"/>
                <a:cs typeface="+mn-cs"/>
              </a:defRPr>
            </a:lvl3pPr>
            <a:lvl4pPr marL="1600200" indent="-228600" algn="l" defTabSz="449263" rtl="0"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mn-lt"/>
                <a:ea typeface="+mn-ea"/>
                <a:cs typeface="+mn-cs"/>
              </a:defRPr>
            </a:lvl4pPr>
            <a:lvl5pPr marL="2057400" indent="-228600" algn="l" defTabSz="449263" rtl="0"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mn-lt"/>
                <a:ea typeface="+mn-ea"/>
                <a:cs typeface="+mn-cs"/>
              </a:defRPr>
            </a:lvl5pPr>
            <a:lvl6pPr marL="25146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6pPr>
            <a:lvl7pPr marL="29718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7pPr>
            <a:lvl8pPr marL="34290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8pPr>
            <a:lvl9pPr marL="38862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9pPr>
          </a:lstStyle>
          <a:p>
            <a:pPr algn="ctr">
              <a:defRPr/>
            </a:pPr>
            <a:r>
              <a:rPr lang="es-ES_tradnl" kern="0" dirty="0" smtClean="0"/>
              <a:t>Dr. Borja Velázquez Martí</a:t>
            </a:r>
            <a:endParaRPr lang="es-ES" kern="0" dirty="0"/>
          </a:p>
        </p:txBody>
      </p:sp>
      <p:sp>
        <p:nvSpPr>
          <p:cNvPr id="4" name="4 Subtítulo"/>
          <p:cNvSpPr txBox="1">
            <a:spLocks/>
          </p:cNvSpPr>
          <p:nvPr/>
        </p:nvSpPr>
        <p:spPr>
          <a:xfrm>
            <a:off x="179388" y="3508375"/>
            <a:ext cx="4668837" cy="385763"/>
          </a:xfrm>
          <a:prstGeom prst="rect">
            <a:avLst/>
          </a:prstGeom>
        </p:spPr>
        <p:txBody>
          <a:bodyPr/>
          <a:lstStyle>
            <a:lvl1pPr marL="342900" indent="-3429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1pPr>
            <a:lvl2pPr marL="742950" indent="-28575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0000"/>
                </a:solidFill>
                <a:latin typeface="+mn-lt"/>
                <a:ea typeface="+mn-ea"/>
                <a:cs typeface="+mn-cs"/>
              </a:defRPr>
            </a:lvl2pPr>
            <a:lvl3pPr marL="1143000" indent="-228600" algn="l" defTabSz="449263" rtl="0" eaLnBrk="0" fontAlgn="base" hangingPunct="0">
              <a:spcBef>
                <a:spcPts val="400"/>
              </a:spcBef>
              <a:spcAft>
                <a:spcPct val="0"/>
              </a:spcAft>
              <a:buClr>
                <a:srgbClr val="000000"/>
              </a:buClr>
              <a:buSzPct val="100000"/>
              <a:buFont typeface="Times New Roman" panose="02020603050405020304" pitchFamily="18" charset="0"/>
              <a:defRPr sz="1600">
                <a:solidFill>
                  <a:srgbClr val="000000"/>
                </a:solidFill>
                <a:latin typeface="+mn-lt"/>
                <a:ea typeface="+mn-ea"/>
                <a:cs typeface="+mn-cs"/>
              </a:defRPr>
            </a:lvl3pPr>
            <a:lvl4pPr marL="1600200" indent="-228600" algn="l" defTabSz="449263" rtl="0"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mn-lt"/>
                <a:ea typeface="+mn-ea"/>
                <a:cs typeface="+mn-cs"/>
              </a:defRPr>
            </a:lvl4pPr>
            <a:lvl5pPr marL="2057400" indent="-228600" algn="l" defTabSz="449263" rtl="0"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mn-lt"/>
                <a:ea typeface="+mn-ea"/>
                <a:cs typeface="+mn-cs"/>
              </a:defRPr>
            </a:lvl5pPr>
            <a:lvl6pPr marL="25146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6pPr>
            <a:lvl7pPr marL="29718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7pPr>
            <a:lvl8pPr marL="34290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8pPr>
            <a:lvl9pPr marL="38862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9pPr>
          </a:lstStyle>
          <a:p>
            <a:pPr algn="ctr">
              <a:defRPr/>
            </a:pPr>
            <a:r>
              <a:rPr lang="es-ES" dirty="0">
                <a:solidFill>
                  <a:srgbClr val="C00000"/>
                </a:solidFill>
              </a:rPr>
              <a:t>http://bvelazquez.blogs.upv.es</a:t>
            </a:r>
            <a:r>
              <a:rPr lang="es-ES" dirty="0" smtClean="0">
                <a:solidFill>
                  <a:srgbClr val="C00000"/>
                </a:solidFill>
              </a:rPr>
              <a:t>/</a:t>
            </a:r>
          </a:p>
          <a:p>
            <a:pPr algn="ctr">
              <a:defRPr/>
            </a:pPr>
            <a:r>
              <a:rPr lang="es-ES" dirty="0" smtClean="0"/>
              <a:t> </a:t>
            </a:r>
          </a:p>
          <a:p>
            <a:pPr algn="ctr">
              <a:defRPr/>
            </a:pPr>
            <a:endParaRPr lang="es-ES" kern="0" dirty="0"/>
          </a:p>
        </p:txBody>
      </p:sp>
      <p:pic>
        <p:nvPicPr>
          <p:cNvPr id="13319"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247650"/>
            <a:ext cx="2878138" cy="408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borja\Documents\Proyecto AGROMASA\Imágenes\DSC023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3" y="0"/>
            <a:ext cx="6861175"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C:\Users\borja\Documents\Proyecto AGROMASA\Imágenes\DSC023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300" y="250825"/>
            <a:ext cx="6270625"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borja\Documents\Proyecto AGROMASA\Imágenes\Olivos y Cítricos\DSC028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3" y="0"/>
            <a:ext cx="6861175"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borja\Documents\Proyecto AGROMASA\Imágenes\Olivos y Cítricos\DSC028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3" y="0"/>
            <a:ext cx="6861175"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borja\Documents\Proyecto AGROMASA\Imágenes\Olivos y Cítricos\DSC028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3" y="0"/>
            <a:ext cx="6861175"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borja\Documents\Proyecto AGROMASA\Imágenes\Olivos y Cítricos\DSC029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0"/>
            <a:ext cx="3859212"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borja\Documents\Proyecto AGROMASA\Imágenes\Olivos y Cítricos\DSC029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3" y="0"/>
            <a:ext cx="6861175"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IMG_08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75" y="52388"/>
            <a:ext cx="6672263"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borja\Documents\Proyecto AGROMASA\Ensayo poda mecánica\arbol06.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300" y="412750"/>
            <a:ext cx="6338888"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ChangeArrowheads="1"/>
          </p:cNvSpPr>
          <p:nvPr/>
        </p:nvSpPr>
        <p:spPr bwMode="auto">
          <a:xfrm>
            <a:off x="1484313" y="206375"/>
            <a:ext cx="6175375" cy="857250"/>
          </a:xfrm>
          <a:prstGeom prst="rect">
            <a:avLst/>
          </a:prstGeom>
          <a:noFill/>
          <a:ln w="9525">
            <a:noFill/>
            <a:miter lim="800000"/>
            <a:headEnd/>
            <a:tailEnd/>
          </a:ln>
          <a:effectLst/>
        </p:spPr>
        <p:txBody>
          <a:bodyPr lIns="68601" tIns="34301" rIns="68601" bIns="34301" anchor="ctr"/>
          <a:lstStyle/>
          <a:p>
            <a:pPr algn="ctr" defTabSz="685983">
              <a:defRPr/>
            </a:pPr>
            <a:r>
              <a:rPr lang="en-US" sz="2401">
                <a:solidFill>
                  <a:schemeClr val="tx2"/>
                </a:solidFill>
              </a:rPr>
              <a:t>OPERACIONES DE RECOGIDA DE RESIDUOS DE PODA</a:t>
            </a:r>
            <a:endParaRPr lang="es-ES" sz="3301">
              <a:solidFill>
                <a:schemeClr val="tx2"/>
              </a:solidFill>
            </a:endParaRPr>
          </a:p>
        </p:txBody>
      </p:sp>
      <p:sp>
        <p:nvSpPr>
          <p:cNvPr id="91140" name="Rectangle 4"/>
          <p:cNvSpPr>
            <a:spLocks noChangeArrowheads="1"/>
          </p:cNvSpPr>
          <p:nvPr/>
        </p:nvSpPr>
        <p:spPr bwMode="auto">
          <a:xfrm>
            <a:off x="1484313" y="1200150"/>
            <a:ext cx="6175375" cy="3395663"/>
          </a:xfrm>
          <a:prstGeom prst="rect">
            <a:avLst/>
          </a:prstGeom>
          <a:noFill/>
          <a:ln w="9525">
            <a:noFill/>
            <a:miter lim="800000"/>
            <a:headEnd/>
            <a:tailEnd/>
          </a:ln>
          <a:effectLst/>
        </p:spPr>
        <p:txBody>
          <a:bodyPr lIns="68601" tIns="34301" rIns="68601" bIns="34301"/>
          <a:lstStyle/>
          <a:p>
            <a:pPr marL="257244" indent="-257244" defTabSz="685983">
              <a:spcBef>
                <a:spcPct val="20000"/>
              </a:spcBef>
              <a:buFontTx/>
              <a:buChar char="•"/>
              <a:defRPr/>
            </a:pPr>
            <a:endParaRPr lang="en-US">
              <a:solidFill>
                <a:schemeClr val="tx1"/>
              </a:solidFill>
            </a:endParaRPr>
          </a:p>
          <a:p>
            <a:pPr marL="257244" indent="-257244" defTabSz="685983">
              <a:spcBef>
                <a:spcPct val="20000"/>
              </a:spcBef>
              <a:buClr>
                <a:schemeClr val="tx1"/>
              </a:buClr>
              <a:buSzPts val="2400"/>
              <a:buFont typeface="Arial" pitchFamily="34" charset="0"/>
              <a:buChar char="-"/>
              <a:defRPr/>
            </a:pPr>
            <a:r>
              <a:rPr lang="en-US">
                <a:solidFill>
                  <a:schemeClr val="tx1"/>
                </a:solidFill>
              </a:rPr>
              <a:t>Alineación</a:t>
            </a:r>
          </a:p>
          <a:p>
            <a:pPr marL="257244" indent="-257244" defTabSz="685983">
              <a:spcBef>
                <a:spcPct val="20000"/>
              </a:spcBef>
              <a:buFontTx/>
              <a:buChar char="•"/>
              <a:defRPr/>
            </a:pPr>
            <a:endParaRPr lang="en-US">
              <a:solidFill>
                <a:schemeClr val="tx1"/>
              </a:solidFill>
            </a:endParaRPr>
          </a:p>
          <a:p>
            <a:pPr marL="257244" indent="-257244" defTabSz="685983">
              <a:spcBef>
                <a:spcPct val="20000"/>
              </a:spcBef>
              <a:buFontTx/>
              <a:buChar char="•"/>
              <a:defRPr/>
            </a:pPr>
            <a:endParaRPr lang="en-US">
              <a:solidFill>
                <a:schemeClr val="tx1"/>
              </a:solidFill>
            </a:endParaRPr>
          </a:p>
          <a:p>
            <a:pPr marL="257244" indent="-257244" defTabSz="685983">
              <a:spcBef>
                <a:spcPct val="20000"/>
              </a:spcBef>
              <a:buClr>
                <a:schemeClr val="tx1"/>
              </a:buClr>
              <a:buSzPts val="2400"/>
              <a:buFont typeface="Arial" pitchFamily="34" charset="0"/>
              <a:buChar char="-"/>
              <a:defRPr/>
            </a:pPr>
            <a:r>
              <a:rPr lang="en-US">
                <a:solidFill>
                  <a:schemeClr val="tx1"/>
                </a:solidFill>
              </a:rPr>
              <a:t>Concentración </a:t>
            </a:r>
          </a:p>
          <a:p>
            <a:pPr marL="257244" indent="-257244" defTabSz="685983">
              <a:spcBef>
                <a:spcPct val="20000"/>
              </a:spcBef>
              <a:buFontTx/>
              <a:buChar char="•"/>
              <a:defRPr/>
            </a:pPr>
            <a:endParaRPr lang="en-US">
              <a:solidFill>
                <a:schemeClr val="tx1"/>
              </a:solidFill>
            </a:endParaRPr>
          </a:p>
          <a:p>
            <a:pPr marL="257244" indent="-257244" defTabSz="685983">
              <a:spcBef>
                <a:spcPct val="20000"/>
              </a:spcBef>
              <a:buFontTx/>
              <a:buChar char="•"/>
              <a:defRPr/>
            </a:pPr>
            <a:endParaRPr lang="en-US">
              <a:solidFill>
                <a:schemeClr val="tx1"/>
              </a:solidFill>
            </a:endParaRPr>
          </a:p>
          <a:p>
            <a:pPr marL="257244" indent="-257244" defTabSz="685983">
              <a:spcBef>
                <a:spcPct val="20000"/>
              </a:spcBef>
              <a:buClr>
                <a:schemeClr val="tx1"/>
              </a:buClr>
              <a:buSzPts val="2400"/>
              <a:buFont typeface="Arial" pitchFamily="34" charset="0"/>
              <a:buChar char="-"/>
              <a:defRPr/>
            </a:pPr>
            <a:r>
              <a:rPr lang="en-US">
                <a:solidFill>
                  <a:schemeClr val="tx1"/>
                </a:solidFill>
              </a:rPr>
              <a:t>Astillado o Empacado</a:t>
            </a:r>
            <a:endParaRPr lang="es-ES" sz="2401">
              <a:solidFill>
                <a:schemeClr val="tx1"/>
              </a:solidFill>
            </a:endParaRPr>
          </a:p>
        </p:txBody>
      </p:sp>
      <p:sp>
        <p:nvSpPr>
          <p:cNvPr id="91141" name="Text Box 5"/>
          <p:cNvSpPr txBox="1">
            <a:spLocks noChangeArrowheads="1"/>
          </p:cNvSpPr>
          <p:nvPr/>
        </p:nvSpPr>
        <p:spPr bwMode="auto">
          <a:xfrm>
            <a:off x="3221038" y="1330325"/>
            <a:ext cx="2540000" cy="623888"/>
          </a:xfrm>
          <a:prstGeom prst="rect">
            <a:avLst/>
          </a:prstGeom>
          <a:noFill/>
          <a:ln w="9525">
            <a:noFill/>
            <a:miter lim="800000"/>
            <a:headEnd/>
            <a:tailEnd/>
          </a:ln>
          <a:effectLst/>
        </p:spPr>
        <p:txBody>
          <a:bodyPr lIns="68601" tIns="34301" rIns="68601" bIns="34301">
            <a:spAutoFit/>
          </a:bodyPr>
          <a:lstStyle/>
          <a:p>
            <a:pPr defTabSz="685983" eaLnBrk="1" hangingPunct="1">
              <a:defRPr/>
            </a:pPr>
            <a:r>
              <a:rPr lang="es-ES_tradnl">
                <a:solidFill>
                  <a:schemeClr val="tx1"/>
                </a:solidFill>
                <a:cs typeface="Arial" pitchFamily="34" charset="0"/>
              </a:rPr>
              <a:t>Manual</a:t>
            </a:r>
          </a:p>
          <a:p>
            <a:pPr defTabSz="685983" eaLnBrk="1" hangingPunct="1">
              <a:defRPr/>
            </a:pPr>
            <a:r>
              <a:rPr lang="es-ES_tradnl">
                <a:solidFill>
                  <a:schemeClr val="tx1"/>
                </a:solidFill>
                <a:cs typeface="Arial" pitchFamily="34" charset="0"/>
              </a:rPr>
              <a:t>Mecánica</a:t>
            </a:r>
            <a:endParaRPr lang="es-ES" sz="1350">
              <a:solidFill>
                <a:schemeClr val="tx1"/>
              </a:solidFill>
              <a:cs typeface="Arial" pitchFamily="34" charset="0"/>
            </a:endParaRPr>
          </a:p>
        </p:txBody>
      </p:sp>
      <p:sp>
        <p:nvSpPr>
          <p:cNvPr id="91142" name="Text Box 6"/>
          <p:cNvSpPr txBox="1">
            <a:spLocks noChangeArrowheads="1"/>
          </p:cNvSpPr>
          <p:nvPr/>
        </p:nvSpPr>
        <p:spPr bwMode="auto">
          <a:xfrm>
            <a:off x="3654425" y="2357438"/>
            <a:ext cx="2538413" cy="622300"/>
          </a:xfrm>
          <a:prstGeom prst="rect">
            <a:avLst/>
          </a:prstGeom>
          <a:noFill/>
          <a:ln w="9525">
            <a:noFill/>
            <a:miter lim="800000"/>
            <a:headEnd/>
            <a:tailEnd/>
          </a:ln>
          <a:effectLst/>
        </p:spPr>
        <p:txBody>
          <a:bodyPr lIns="68601" tIns="34301" rIns="68601" bIns="34301">
            <a:spAutoFit/>
          </a:bodyPr>
          <a:lstStyle/>
          <a:p>
            <a:pPr defTabSz="685983" eaLnBrk="1" hangingPunct="1">
              <a:defRPr/>
            </a:pPr>
            <a:r>
              <a:rPr lang="es-ES_tradnl">
                <a:solidFill>
                  <a:schemeClr val="tx1"/>
                </a:solidFill>
                <a:cs typeface="Arial" pitchFamily="34" charset="0"/>
              </a:rPr>
              <a:t>Manual</a:t>
            </a:r>
          </a:p>
          <a:p>
            <a:pPr defTabSz="685983" eaLnBrk="1" hangingPunct="1">
              <a:defRPr/>
            </a:pPr>
            <a:r>
              <a:rPr lang="es-ES_tradnl">
                <a:solidFill>
                  <a:schemeClr val="tx1"/>
                </a:solidFill>
                <a:cs typeface="Arial" pitchFamily="34" charset="0"/>
              </a:rPr>
              <a:t>Mecánica</a:t>
            </a:r>
            <a:endParaRPr lang="es-ES" sz="1350">
              <a:solidFill>
                <a:schemeClr val="tx1"/>
              </a:solidFill>
              <a:cs typeface="Arial" pitchFamily="34" charset="0"/>
            </a:endParaRPr>
          </a:p>
        </p:txBody>
      </p:sp>
      <p:sp>
        <p:nvSpPr>
          <p:cNvPr id="51206" name="AutoShape 7"/>
          <p:cNvSpPr>
            <a:spLocks/>
          </p:cNvSpPr>
          <p:nvPr/>
        </p:nvSpPr>
        <p:spPr bwMode="auto">
          <a:xfrm>
            <a:off x="3005138" y="1330325"/>
            <a:ext cx="161925" cy="755650"/>
          </a:xfrm>
          <a:prstGeom prst="leftBrace">
            <a:avLst>
              <a:gd name="adj1" fmla="val 38889"/>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68601" tIns="34301" rIns="68601" bIns="34301" anchor="ctr"/>
          <a:lstStyle/>
          <a:p>
            <a:endParaRPr lang="es-ES" altLang="es-ES"/>
          </a:p>
        </p:txBody>
      </p:sp>
      <p:sp>
        <p:nvSpPr>
          <p:cNvPr id="51207" name="AutoShape 8"/>
          <p:cNvSpPr>
            <a:spLocks/>
          </p:cNvSpPr>
          <p:nvPr/>
        </p:nvSpPr>
        <p:spPr bwMode="auto">
          <a:xfrm>
            <a:off x="3382963" y="2357438"/>
            <a:ext cx="161925" cy="701675"/>
          </a:xfrm>
          <a:prstGeom prst="leftBrace">
            <a:avLst>
              <a:gd name="adj1" fmla="val 36111"/>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68601" tIns="34301" rIns="68601" bIns="34301" anchor="ctr"/>
          <a:lstStyle/>
          <a:p>
            <a:endParaRPr lang="es-ES" altLang="es-E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3 Marcador de contenido"/>
          <p:cNvGraphicFramePr>
            <a:graphicFrameLocks/>
          </p:cNvGraphicFramePr>
          <p:nvPr>
            <p:extLst>
              <p:ext uri="{D42A27DB-BD31-4B8C-83A1-F6EECF244321}">
                <p14:modId xmlns:p14="http://schemas.microsoft.com/office/powerpoint/2010/main" val="1183358488"/>
              </p:ext>
            </p:extLst>
          </p:nvPr>
        </p:nvGraphicFramePr>
        <p:xfrm>
          <a:off x="467518" y="2436649"/>
          <a:ext cx="8208963" cy="1368425"/>
        </p:xfrm>
        <a:graphic>
          <a:graphicData uri="http://schemas.openxmlformats.org/drawingml/2006/table">
            <a:tbl>
              <a:tblPr/>
              <a:tblGrid>
                <a:gridCol w="1512178">
                  <a:extLst>
                    <a:ext uri="{9D8B030D-6E8A-4147-A177-3AD203B41FA5}">
                      <a16:colId xmlns:a16="http://schemas.microsoft.com/office/drawing/2014/main" val="20000"/>
                    </a:ext>
                  </a:extLst>
                </a:gridCol>
                <a:gridCol w="4464524">
                  <a:extLst>
                    <a:ext uri="{9D8B030D-6E8A-4147-A177-3AD203B41FA5}">
                      <a16:colId xmlns:a16="http://schemas.microsoft.com/office/drawing/2014/main" val="20001"/>
                    </a:ext>
                  </a:extLst>
                </a:gridCol>
                <a:gridCol w="893324">
                  <a:extLst>
                    <a:ext uri="{9D8B030D-6E8A-4147-A177-3AD203B41FA5}">
                      <a16:colId xmlns:a16="http://schemas.microsoft.com/office/drawing/2014/main" val="20002"/>
                    </a:ext>
                  </a:extLst>
                </a:gridCol>
                <a:gridCol w="1338937">
                  <a:extLst>
                    <a:ext uri="{9D8B030D-6E8A-4147-A177-3AD203B41FA5}">
                      <a16:colId xmlns:a16="http://schemas.microsoft.com/office/drawing/2014/main" val="20003"/>
                    </a:ext>
                  </a:extLst>
                </a:gridCol>
              </a:tblGrid>
              <a:tr h="1368425">
                <a:tc>
                  <a:txBody>
                    <a:bodyPr/>
                    <a:lstStyle/>
                    <a:p>
                      <a:pPr algn="ctr" rtl="0"/>
                      <a:r>
                        <a:rPr lang="es-ES" sz="1400" b="1" dirty="0">
                          <a:latin typeface="Tahoma"/>
                          <a:ea typeface="Times New Roman"/>
                          <a:cs typeface="Tahoma"/>
                        </a:rPr>
                        <a:t>INGENIERO AGRÓNOMO</a:t>
                      </a:r>
                      <a:endParaRPr lang="es-ES" sz="20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rtl="0"/>
                      <a:r>
                        <a:rPr lang="es-ES" sz="2000" dirty="0">
                          <a:cs typeface="Arial"/>
                        </a:rPr>
                        <a:t>Universidad Politécnica de Valencia</a:t>
                      </a:r>
                    </a:p>
                    <a:p>
                      <a:pPr lvl="0" algn="ctr" rtl="0"/>
                      <a:r>
                        <a:rPr lang="es-ES" sz="1600" dirty="0">
                          <a:latin typeface="Arial"/>
                          <a:cs typeface="Times New Roman"/>
                        </a:rPr>
                        <a:t>Escuela Técnica Superior de Ingenieros Agrónomos </a:t>
                      </a:r>
                      <a:endParaRPr lang="es-ES" sz="20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t"/>
                      <a:endParaRPr lang="es-ES" sz="1400" dirty="0">
                        <a:latin typeface="Tahoma"/>
                        <a:ea typeface="Times New Roman"/>
                        <a:cs typeface="Tahoma"/>
                      </a:endParaRPr>
                    </a:p>
                    <a:p>
                      <a:pPr algn="ctr" rtl="0" fontAlgn="t"/>
                      <a:r>
                        <a:rPr lang="es-ES" sz="1400" dirty="0">
                          <a:latin typeface="Tahoma"/>
                          <a:ea typeface="Times New Roman"/>
                          <a:cs typeface="Tahoma"/>
                        </a:rPr>
                        <a:t>6.84</a:t>
                      </a:r>
                    </a:p>
                    <a:p>
                      <a:pPr algn="ctr" rtl="0" fontAlgn="t"/>
                      <a:r>
                        <a:rPr lang="es-ES" sz="1400" dirty="0">
                          <a:latin typeface="Tahoma"/>
                          <a:ea typeface="Times New Roman"/>
                          <a:cs typeface="Tahoma"/>
                        </a:rPr>
                        <a:t>PFC: 9.5</a:t>
                      </a:r>
                      <a:endParaRPr lang="es-ES" sz="20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rtl="0"/>
                      <a:r>
                        <a:rPr lang="es-ES" sz="1400" dirty="0">
                          <a:latin typeface="Tahoma"/>
                          <a:ea typeface="Times New Roman"/>
                          <a:cs typeface="Tahoma"/>
                        </a:rPr>
                        <a:t>22 de Septiembre de 2000</a:t>
                      </a:r>
                      <a:endParaRPr lang="es-ES" sz="20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14350" name="4 CuadroTexto"/>
          <p:cNvSpPr txBox="1">
            <a:spLocks noChangeArrowheads="1"/>
          </p:cNvSpPr>
          <p:nvPr/>
        </p:nvSpPr>
        <p:spPr bwMode="auto">
          <a:xfrm>
            <a:off x="717550" y="3942656"/>
            <a:ext cx="79930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anose="020B0604020202020204" pitchFamily="34" charset="0"/>
              <a:buChar char="•"/>
            </a:pPr>
            <a:r>
              <a:rPr lang="es-ES_tradnl" altLang="es-ES">
                <a:solidFill>
                  <a:schemeClr val="tx1"/>
                </a:solidFill>
              </a:rPr>
              <a:t> 9º de la Promoción en la especialidad de Ingeniería Rural de 32 alumnos</a:t>
            </a:r>
          </a:p>
          <a:p>
            <a:pPr>
              <a:buFont typeface="Arial" panose="020B0604020202020204" pitchFamily="34" charset="0"/>
              <a:buChar char="•"/>
            </a:pPr>
            <a:r>
              <a:rPr lang="es-ES_tradnl" altLang="es-ES">
                <a:solidFill>
                  <a:schemeClr val="tx1"/>
                </a:solidFill>
              </a:rPr>
              <a:t> 41º  de la Promoción de todas las especialidades de 185 alumnos</a:t>
            </a:r>
            <a:endParaRPr lang="es-ES" altLang="es-ES">
              <a:solidFill>
                <a:schemeClr val="tx1"/>
              </a:solidFill>
            </a:endParaRPr>
          </a:p>
        </p:txBody>
      </p:sp>
      <p:sp>
        <p:nvSpPr>
          <p:cNvPr id="9" name="1 Título"/>
          <p:cNvSpPr txBox="1">
            <a:spLocks/>
          </p:cNvSpPr>
          <p:nvPr/>
        </p:nvSpPr>
        <p:spPr>
          <a:xfrm>
            <a:off x="457200" y="274638"/>
            <a:ext cx="8229600" cy="1143000"/>
          </a:xfrm>
          <a:prstGeom prst="rect">
            <a:avLst/>
          </a:prstGeom>
        </p:spPr>
        <p:txBody>
          <a:bodyPr>
            <a:normAutofit/>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9pPr>
          </a:lstStyle>
          <a:p>
            <a:pPr algn="l">
              <a:defRPr/>
            </a:pPr>
            <a:r>
              <a:rPr lang="es-ES" b="1" kern="0" smtClean="0">
                <a:effectLst>
                  <a:outerShdw blurRad="50800" dist="38100" algn="tr" rotWithShape="0">
                    <a:prstClr val="black">
                      <a:alpha val="40000"/>
                    </a:prstClr>
                  </a:outerShdw>
                </a:effectLst>
              </a:rPr>
              <a:t>Formación académica</a:t>
            </a:r>
            <a:endParaRPr lang="es-ES" kern="0"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98426"/>
            <a:ext cx="2381250" cy="203835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1323975" y="-88900"/>
            <a:ext cx="6173788" cy="857250"/>
          </a:xfrm>
          <a:prstGeom prst="rect">
            <a:avLst/>
          </a:prstGeom>
          <a:noFill/>
          <a:ln w="9525">
            <a:noFill/>
            <a:miter lim="800000"/>
            <a:headEnd/>
            <a:tailEnd/>
          </a:ln>
          <a:effectLst/>
        </p:spPr>
        <p:txBody>
          <a:bodyPr lIns="68601" tIns="34301" rIns="68601" bIns="34301" anchor="ctr"/>
          <a:lstStyle/>
          <a:p>
            <a:pPr defTabSz="685983">
              <a:defRPr/>
            </a:pPr>
            <a:r>
              <a:rPr lang="es-ES" sz="2701">
                <a:solidFill>
                  <a:schemeClr val="tx2"/>
                </a:solidFill>
              </a:rPr>
              <a:t>Concentracion</a:t>
            </a:r>
            <a:endParaRPr lang="es-ES" sz="3301">
              <a:solidFill>
                <a:schemeClr val="tx2"/>
              </a:solidFill>
            </a:endParaRPr>
          </a:p>
        </p:txBody>
      </p:sp>
      <p:pic>
        <p:nvPicPr>
          <p:cNvPr id="52227" name="Picture 3" descr="http://agronomia.uchile.cl/temporalscroll/2006/julio/poda/e.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116013" y="765175"/>
            <a:ext cx="2755900"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CULTIVO DEL OLIVO"/>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116013" y="2954338"/>
            <a:ext cx="2809875"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3" name="Rectangle 5"/>
          <p:cNvSpPr>
            <a:spLocks noChangeArrowheads="1"/>
          </p:cNvSpPr>
          <p:nvPr/>
        </p:nvSpPr>
        <p:spPr bwMode="auto">
          <a:xfrm>
            <a:off x="4300538" y="1133475"/>
            <a:ext cx="220662" cy="184150"/>
          </a:xfrm>
          <a:prstGeom prst="rect">
            <a:avLst/>
          </a:prstGeom>
          <a:noFill/>
          <a:ln w="9525">
            <a:noFill/>
            <a:miter lim="800000"/>
            <a:headEnd/>
            <a:tailEnd/>
          </a:ln>
          <a:effectLst/>
        </p:spPr>
        <p:txBody>
          <a:bodyPr wrap="none" lIns="68601" tIns="34301" rIns="68601" bIns="34301" anchor="ctr">
            <a:spAutoFit/>
          </a:bodyPr>
          <a:lstStyle/>
          <a:p>
            <a:pPr algn="ctr" defTabSz="685983" eaLnBrk="1" hangingPunct="1">
              <a:defRPr/>
            </a:pPr>
            <a:r>
              <a:rPr lang="es-ES" sz="750">
                <a:solidFill>
                  <a:schemeClr val="tx1"/>
                </a:solidFill>
                <a:cs typeface="Arial" pitchFamily="34" charset="0"/>
              </a:rPr>
              <a:t>   </a:t>
            </a:r>
            <a:endParaRPr lang="es-ES" sz="1350">
              <a:solidFill>
                <a:schemeClr val="tx1"/>
              </a:solidFill>
              <a:cs typeface="Arial" pitchFamily="34" charset="0"/>
            </a:endParaRPr>
          </a:p>
        </p:txBody>
      </p:sp>
      <p:sp>
        <p:nvSpPr>
          <p:cNvPr id="150534" name="Rectangle 6"/>
          <p:cNvSpPr>
            <a:spLocks noChangeArrowheads="1"/>
          </p:cNvSpPr>
          <p:nvPr/>
        </p:nvSpPr>
        <p:spPr bwMode="auto">
          <a:xfrm>
            <a:off x="4341813" y="2608263"/>
            <a:ext cx="138112" cy="276225"/>
          </a:xfrm>
          <a:prstGeom prst="rect">
            <a:avLst/>
          </a:prstGeom>
          <a:noFill/>
          <a:ln w="9525">
            <a:noFill/>
            <a:miter lim="800000"/>
            <a:headEnd/>
            <a:tailEnd/>
          </a:ln>
          <a:effectLst/>
        </p:spPr>
        <p:txBody>
          <a:bodyPr wrap="none" lIns="68601" tIns="34301" rIns="68601" bIns="34301" anchor="ctr">
            <a:spAutoFit/>
          </a:bodyPr>
          <a:lstStyle/>
          <a:p>
            <a:pPr algn="ctr" defTabSz="685983" eaLnBrk="1" hangingPunct="1">
              <a:defRPr/>
            </a:pPr>
            <a:endParaRPr lang="es-ES" sz="1350">
              <a:solidFill>
                <a:schemeClr val="tx1"/>
              </a:solidFill>
              <a:cs typeface="Arial" pitchFamily="34" charset="0"/>
            </a:endParaRPr>
          </a:p>
        </p:txBody>
      </p:sp>
      <p:pic>
        <p:nvPicPr>
          <p:cNvPr id="52231" name="Picture 4" descr="DSC0909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3338" y="2762250"/>
            <a:ext cx="2540000" cy="19113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0536" name="Text Box 8"/>
          <p:cNvSpPr txBox="1">
            <a:spLocks noChangeArrowheads="1"/>
          </p:cNvSpPr>
          <p:nvPr/>
        </p:nvSpPr>
        <p:spPr bwMode="auto">
          <a:xfrm>
            <a:off x="4843463" y="927100"/>
            <a:ext cx="1890712" cy="276225"/>
          </a:xfrm>
          <a:prstGeom prst="rect">
            <a:avLst/>
          </a:prstGeom>
          <a:noFill/>
          <a:ln w="9525">
            <a:noFill/>
            <a:miter lim="800000"/>
            <a:headEnd/>
            <a:tailEnd/>
          </a:ln>
          <a:effectLst/>
        </p:spPr>
        <p:txBody>
          <a:bodyPr lIns="68601" tIns="34301" rIns="68601" bIns="34301">
            <a:spAutoFit/>
          </a:bodyPr>
          <a:lstStyle/>
          <a:p>
            <a:pPr defTabSz="685983" eaLnBrk="1" hangingPunct="1">
              <a:defRPr/>
            </a:pPr>
            <a:r>
              <a:rPr lang="es-ES" sz="1350" b="1">
                <a:solidFill>
                  <a:schemeClr val="tx1"/>
                </a:solidFill>
                <a:cs typeface="Arial" pitchFamily="34" charset="0"/>
              </a:rPr>
              <a:t>MANUAL</a:t>
            </a:r>
            <a:endParaRPr lang="es-ES" sz="1350">
              <a:solidFill>
                <a:schemeClr val="tx1"/>
              </a:solidFill>
              <a:cs typeface="Arial" pitchFamily="34" charset="0"/>
            </a:endParaRPr>
          </a:p>
        </p:txBody>
      </p:sp>
      <p:sp>
        <p:nvSpPr>
          <p:cNvPr id="150537" name="Text Box 9"/>
          <p:cNvSpPr txBox="1">
            <a:spLocks noChangeArrowheads="1"/>
          </p:cNvSpPr>
          <p:nvPr/>
        </p:nvSpPr>
        <p:spPr bwMode="auto">
          <a:xfrm>
            <a:off x="5168900" y="2325688"/>
            <a:ext cx="2484438" cy="277812"/>
          </a:xfrm>
          <a:prstGeom prst="rect">
            <a:avLst/>
          </a:prstGeom>
          <a:noFill/>
          <a:ln w="9525">
            <a:noFill/>
            <a:miter lim="800000"/>
            <a:headEnd/>
            <a:tailEnd/>
          </a:ln>
          <a:effectLst/>
        </p:spPr>
        <p:txBody>
          <a:bodyPr lIns="68601" tIns="34301" rIns="68601" bIns="34301">
            <a:spAutoFit/>
          </a:bodyPr>
          <a:lstStyle/>
          <a:p>
            <a:pPr defTabSz="685983" eaLnBrk="1" hangingPunct="1">
              <a:defRPr/>
            </a:pPr>
            <a:r>
              <a:rPr lang="es-ES" sz="1350" b="1" dirty="0">
                <a:solidFill>
                  <a:schemeClr val="tx1"/>
                </a:solidFill>
                <a:cs typeface="Arial" pitchFamily="34" charset="0"/>
              </a:rPr>
              <a:t>MECÁNICA</a:t>
            </a:r>
            <a:endParaRPr lang="es-ES" sz="1350" dirty="0">
              <a:solidFill>
                <a:schemeClr val="tx1"/>
              </a:solidFill>
              <a:cs typeface="Arial" pitchFamily="34" charset="0"/>
            </a:endParaRPr>
          </a:p>
        </p:txBody>
      </p:sp>
      <p:sp>
        <p:nvSpPr>
          <p:cNvPr id="52234" name="AutoShape 10"/>
          <p:cNvSpPr>
            <a:spLocks noChangeArrowheads="1"/>
          </p:cNvSpPr>
          <p:nvPr/>
        </p:nvSpPr>
        <p:spPr bwMode="auto">
          <a:xfrm flipH="1" flipV="1">
            <a:off x="3978275" y="1304925"/>
            <a:ext cx="1458913" cy="757238"/>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lIns="68601" tIns="34301" rIns="68601" bIns="34301" anchor="ctr"/>
          <a:lstStyle/>
          <a:p>
            <a:endParaRPr lang="es-ES"/>
          </a:p>
        </p:txBody>
      </p:sp>
      <p:sp>
        <p:nvSpPr>
          <p:cNvPr id="150539" name="Text Box 11"/>
          <p:cNvSpPr txBox="1">
            <a:spLocks noChangeArrowheads="1"/>
          </p:cNvSpPr>
          <p:nvPr/>
        </p:nvSpPr>
        <p:spPr bwMode="auto">
          <a:xfrm>
            <a:off x="6626225" y="2325688"/>
            <a:ext cx="865188" cy="277812"/>
          </a:xfrm>
          <a:prstGeom prst="rect">
            <a:avLst/>
          </a:prstGeom>
          <a:noFill/>
          <a:ln w="9525">
            <a:noFill/>
            <a:miter lim="800000"/>
            <a:headEnd/>
            <a:tailEnd/>
          </a:ln>
          <a:effectLst/>
        </p:spPr>
        <p:txBody>
          <a:bodyPr lIns="68601" tIns="34301" rIns="68601" bIns="34301">
            <a:spAutoFit/>
          </a:bodyPr>
          <a:lstStyle/>
          <a:p>
            <a:pPr defTabSz="685983" eaLnBrk="1" hangingPunct="1">
              <a:defRPr/>
            </a:pPr>
            <a:r>
              <a:rPr lang="es-ES" sz="1350">
                <a:solidFill>
                  <a:schemeClr val="tx1"/>
                </a:solidFill>
                <a:cs typeface="Arial" pitchFamily="34" charset="0"/>
              </a:rPr>
              <a:t>(RAKE)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ChangeArrowheads="1"/>
          </p:cNvSpPr>
          <p:nvPr/>
        </p:nvSpPr>
        <p:spPr bwMode="auto">
          <a:xfrm>
            <a:off x="1484313" y="206375"/>
            <a:ext cx="6175375" cy="857250"/>
          </a:xfrm>
          <a:prstGeom prst="rect">
            <a:avLst/>
          </a:prstGeom>
          <a:noFill/>
          <a:ln w="9525">
            <a:noFill/>
            <a:miter lim="800000"/>
            <a:headEnd/>
            <a:tailEnd/>
          </a:ln>
          <a:effectLst/>
        </p:spPr>
        <p:txBody>
          <a:bodyPr lIns="68601" tIns="34301" rIns="68601" bIns="34301" anchor="ctr"/>
          <a:lstStyle/>
          <a:p>
            <a:pPr defTabSz="685983">
              <a:defRPr/>
            </a:pPr>
            <a:r>
              <a:rPr lang="es-ES" sz="2401">
                <a:solidFill>
                  <a:schemeClr val="tx2"/>
                </a:solidFill>
              </a:rPr>
              <a:t>Alineación</a:t>
            </a:r>
            <a:endParaRPr lang="es-ES" sz="3301">
              <a:solidFill>
                <a:schemeClr val="tx2"/>
              </a:solidFill>
            </a:endParaRPr>
          </a:p>
        </p:txBody>
      </p:sp>
      <p:pic>
        <p:nvPicPr>
          <p:cNvPr id="53251" name="Picture 2" descr="DSC043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2376488"/>
            <a:ext cx="27559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3" descr="DSC043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6700" y="279400"/>
            <a:ext cx="264795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angle 4"/>
          <p:cNvSpPr>
            <a:spLocks noChangeArrowheads="1"/>
          </p:cNvSpPr>
          <p:nvPr/>
        </p:nvSpPr>
        <p:spPr bwMode="auto">
          <a:xfrm>
            <a:off x="1141413" y="1020763"/>
            <a:ext cx="1397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601" tIns="34301" rIns="68601" bIns="34301" anchor="ctr">
            <a:spAutoFit/>
          </a:bodyPr>
          <a:lstStyle/>
          <a:p>
            <a:endParaRPr lang="es-ES" altLang="es-ES"/>
          </a:p>
        </p:txBody>
      </p:sp>
      <p:pic>
        <p:nvPicPr>
          <p:cNvPr id="53254" name="Picture 5" descr="DSC079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350" y="2673350"/>
            <a:ext cx="2640013"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Text Box 6"/>
          <p:cNvSpPr txBox="1">
            <a:spLocks noChangeArrowheads="1"/>
          </p:cNvSpPr>
          <p:nvPr/>
        </p:nvSpPr>
        <p:spPr bwMode="auto">
          <a:xfrm>
            <a:off x="1276350" y="2357438"/>
            <a:ext cx="2540000" cy="276225"/>
          </a:xfrm>
          <a:prstGeom prst="rect">
            <a:avLst/>
          </a:prstGeom>
          <a:noFill/>
          <a:ln w="9525">
            <a:noFill/>
            <a:miter lim="800000"/>
            <a:headEnd/>
            <a:tailEnd/>
          </a:ln>
          <a:effectLst/>
        </p:spPr>
        <p:txBody>
          <a:bodyPr lIns="68601" tIns="34301" rIns="68601" bIns="34301">
            <a:spAutoFit/>
          </a:bodyPr>
          <a:lstStyle/>
          <a:p>
            <a:pPr defTabSz="685983" eaLnBrk="1" hangingPunct="1">
              <a:defRPr/>
            </a:pPr>
            <a:r>
              <a:rPr lang="es-ES" sz="1350">
                <a:solidFill>
                  <a:schemeClr val="tx1"/>
                </a:solidFill>
                <a:cs typeface="Arial" pitchFamily="34" charset="0"/>
              </a:rPr>
              <a:t>MANUAL</a:t>
            </a:r>
          </a:p>
        </p:txBody>
      </p:sp>
      <p:sp>
        <p:nvSpPr>
          <p:cNvPr id="114695" name="Text Box 7"/>
          <p:cNvSpPr txBox="1">
            <a:spLocks noChangeArrowheads="1"/>
          </p:cNvSpPr>
          <p:nvPr/>
        </p:nvSpPr>
        <p:spPr bwMode="auto">
          <a:xfrm>
            <a:off x="3059113" y="1168400"/>
            <a:ext cx="1674812" cy="276225"/>
          </a:xfrm>
          <a:prstGeom prst="rect">
            <a:avLst/>
          </a:prstGeom>
          <a:noFill/>
          <a:ln w="9525">
            <a:noFill/>
            <a:miter lim="800000"/>
            <a:headEnd/>
            <a:tailEnd/>
          </a:ln>
          <a:effectLst/>
        </p:spPr>
        <p:txBody>
          <a:bodyPr lIns="68601" tIns="34301" rIns="68601" bIns="34301">
            <a:spAutoFit/>
          </a:bodyPr>
          <a:lstStyle/>
          <a:p>
            <a:pPr defTabSz="685983" eaLnBrk="1" hangingPunct="1">
              <a:defRPr/>
            </a:pPr>
            <a:r>
              <a:rPr lang="es-ES" sz="1350">
                <a:solidFill>
                  <a:schemeClr val="tx1"/>
                </a:solidFill>
                <a:cs typeface="Arial" pitchFamily="34" charset="0"/>
              </a:rPr>
              <a:t>MECÁNICA</a:t>
            </a:r>
          </a:p>
        </p:txBody>
      </p:sp>
      <p:sp>
        <p:nvSpPr>
          <p:cNvPr id="53257" name="AutoShape 8"/>
          <p:cNvSpPr>
            <a:spLocks noChangeArrowheads="1"/>
          </p:cNvSpPr>
          <p:nvPr/>
        </p:nvSpPr>
        <p:spPr bwMode="auto">
          <a:xfrm flipV="1">
            <a:off x="3436938" y="1546225"/>
            <a:ext cx="1404937" cy="865188"/>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lIns="68601" tIns="34301" rIns="68601" bIns="34301" anchor="ctr"/>
          <a:lstStyle/>
          <a:p>
            <a:endParaRPr lang="es-E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t5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938" y="441325"/>
            <a:ext cx="3078162"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350" y="2457450"/>
            <a:ext cx="4105275"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 Box 4"/>
          <p:cNvSpPr txBox="1">
            <a:spLocks noChangeArrowheads="1"/>
          </p:cNvSpPr>
          <p:nvPr/>
        </p:nvSpPr>
        <p:spPr bwMode="auto">
          <a:xfrm>
            <a:off x="4625975" y="339725"/>
            <a:ext cx="2755900" cy="277813"/>
          </a:xfrm>
          <a:prstGeom prst="rect">
            <a:avLst/>
          </a:prstGeom>
          <a:noFill/>
          <a:ln w="9525">
            <a:noFill/>
            <a:miter lim="800000"/>
            <a:headEnd/>
            <a:tailEnd/>
          </a:ln>
          <a:effectLst/>
        </p:spPr>
        <p:txBody>
          <a:bodyPr lIns="68601" tIns="34301" rIns="68601" bIns="34301">
            <a:spAutoFit/>
          </a:bodyPr>
          <a:lstStyle/>
          <a:p>
            <a:pPr algn="ctr" defTabSz="685983" eaLnBrk="1" hangingPunct="1">
              <a:defRPr/>
            </a:pPr>
            <a:r>
              <a:rPr lang="es-ES" sz="1350" b="1">
                <a:solidFill>
                  <a:schemeClr val="tx1"/>
                </a:solidFill>
                <a:cs typeface="Arial" pitchFamily="34" charset="0"/>
              </a:rPr>
              <a:t>ALIMENTACIÓN MANUAL</a:t>
            </a:r>
            <a:endParaRPr lang="es-ES" sz="1350">
              <a:solidFill>
                <a:schemeClr val="tx1"/>
              </a:solidFill>
              <a:cs typeface="Arial" pitchFamily="34" charset="0"/>
            </a:endParaRPr>
          </a:p>
        </p:txBody>
      </p:sp>
      <p:sp>
        <p:nvSpPr>
          <p:cNvPr id="54277" name="AutoShape 5"/>
          <p:cNvSpPr>
            <a:spLocks noChangeArrowheads="1"/>
          </p:cNvSpPr>
          <p:nvPr/>
        </p:nvSpPr>
        <p:spPr bwMode="auto">
          <a:xfrm flipH="1" flipV="1">
            <a:off x="4679950" y="719138"/>
            <a:ext cx="1458913" cy="10795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lIns="68601" tIns="34301" rIns="68601" bIns="34301" anchor="ctr"/>
          <a:lstStyle/>
          <a:p>
            <a:endParaRPr lang="es-ES"/>
          </a:p>
        </p:txBody>
      </p:sp>
      <p:sp>
        <p:nvSpPr>
          <p:cNvPr id="149510" name="Text Box 6"/>
          <p:cNvSpPr txBox="1">
            <a:spLocks noChangeArrowheads="1"/>
          </p:cNvSpPr>
          <p:nvPr/>
        </p:nvSpPr>
        <p:spPr bwMode="auto">
          <a:xfrm>
            <a:off x="1330325" y="2495550"/>
            <a:ext cx="2432050" cy="277813"/>
          </a:xfrm>
          <a:prstGeom prst="rect">
            <a:avLst/>
          </a:prstGeom>
          <a:noFill/>
          <a:ln w="9525">
            <a:noFill/>
            <a:miter lim="800000"/>
            <a:headEnd/>
            <a:tailEnd/>
          </a:ln>
          <a:effectLst/>
        </p:spPr>
        <p:txBody>
          <a:bodyPr lIns="68601" tIns="34301" rIns="68601" bIns="34301">
            <a:spAutoFit/>
          </a:bodyPr>
          <a:lstStyle/>
          <a:p>
            <a:pPr algn="ctr" defTabSz="685983" eaLnBrk="1" hangingPunct="1">
              <a:defRPr/>
            </a:pPr>
            <a:r>
              <a:rPr lang="es-ES" sz="1350" b="1">
                <a:solidFill>
                  <a:schemeClr val="tx1"/>
                </a:solidFill>
                <a:cs typeface="Arial" pitchFamily="34" charset="0"/>
              </a:rPr>
              <a:t>ALIMENTACIÓN MECÁNICA</a:t>
            </a:r>
            <a:endParaRPr lang="es-ES" sz="1350">
              <a:solidFill>
                <a:schemeClr val="tx1"/>
              </a:solidFill>
              <a:cs typeface="Arial" pitchFamily="34" charset="0"/>
            </a:endParaRPr>
          </a:p>
        </p:txBody>
      </p:sp>
      <p:sp>
        <p:nvSpPr>
          <p:cNvPr id="54279" name="AutoShape 7"/>
          <p:cNvSpPr>
            <a:spLocks noChangeArrowheads="1"/>
          </p:cNvSpPr>
          <p:nvPr/>
        </p:nvSpPr>
        <p:spPr bwMode="auto">
          <a:xfrm flipV="1">
            <a:off x="1979613" y="2879725"/>
            <a:ext cx="1296987" cy="973138"/>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lIns="68601" tIns="34301" rIns="68601" bIns="34301" anchor="ctr"/>
          <a:lstStyle/>
          <a:p>
            <a:endParaRPr lang="es-ES"/>
          </a:p>
        </p:txBody>
      </p:sp>
      <p:sp>
        <p:nvSpPr>
          <p:cNvPr id="149512" name="Text Box 8"/>
          <p:cNvSpPr txBox="1">
            <a:spLocks noChangeArrowheads="1"/>
          </p:cNvSpPr>
          <p:nvPr/>
        </p:nvSpPr>
        <p:spPr bwMode="auto">
          <a:xfrm>
            <a:off x="2573338" y="2820988"/>
            <a:ext cx="971550" cy="277812"/>
          </a:xfrm>
          <a:prstGeom prst="rect">
            <a:avLst/>
          </a:prstGeom>
          <a:noFill/>
          <a:ln w="9525">
            <a:noFill/>
            <a:miter lim="800000"/>
            <a:headEnd/>
            <a:tailEnd/>
          </a:ln>
          <a:effectLst/>
        </p:spPr>
        <p:txBody>
          <a:bodyPr lIns="68601" tIns="34301" rIns="68601" bIns="34301">
            <a:spAutoFit/>
          </a:bodyPr>
          <a:lstStyle/>
          <a:p>
            <a:pPr defTabSz="685983" eaLnBrk="1" hangingPunct="1">
              <a:defRPr/>
            </a:pPr>
            <a:r>
              <a:rPr lang="es-ES" sz="1350" b="1">
                <a:solidFill>
                  <a:schemeClr val="tx1"/>
                </a:solidFill>
                <a:cs typeface="Arial" pitchFamily="34" charset="0"/>
              </a:rPr>
              <a:t>(GRÚA)</a:t>
            </a:r>
            <a:endParaRPr lang="es-ES" sz="135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DSCN2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060450"/>
            <a:ext cx="175895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DSCN21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363" y="1060450"/>
            <a:ext cx="17557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Fig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950" y="195263"/>
            <a:ext cx="30257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7" name="Text Box 5"/>
          <p:cNvSpPr txBox="1">
            <a:spLocks noChangeArrowheads="1"/>
          </p:cNvSpPr>
          <p:nvPr/>
        </p:nvSpPr>
        <p:spPr bwMode="auto">
          <a:xfrm>
            <a:off x="1290638" y="412750"/>
            <a:ext cx="3187700" cy="300038"/>
          </a:xfrm>
          <a:prstGeom prst="rect">
            <a:avLst/>
          </a:prstGeom>
          <a:noFill/>
          <a:ln w="9525">
            <a:noFill/>
            <a:miter lim="800000"/>
            <a:headEnd/>
            <a:tailEnd/>
          </a:ln>
          <a:effectLst/>
        </p:spPr>
        <p:txBody>
          <a:bodyPr lIns="68601" tIns="34301" rIns="68601" bIns="34301">
            <a:spAutoFit/>
          </a:bodyPr>
          <a:lstStyle/>
          <a:p>
            <a:pPr defTabSz="685983" eaLnBrk="1" hangingPunct="1">
              <a:defRPr/>
            </a:pPr>
            <a:r>
              <a:rPr lang="es-ES" sz="1500" b="1" dirty="0">
                <a:solidFill>
                  <a:schemeClr val="tx1"/>
                </a:solidFill>
                <a:cs typeface="Arial" pitchFamily="34" charset="0"/>
              </a:rPr>
              <a:t>SISTEMA PICK UP</a:t>
            </a:r>
            <a:endParaRPr lang="es-ES" sz="1350" dirty="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DSCN2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763" y="1060450"/>
            <a:ext cx="2860675"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descr="DSCN21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775" y="1060450"/>
            <a:ext cx="2411413"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 Box 4"/>
          <p:cNvSpPr txBox="1">
            <a:spLocks noChangeArrowheads="1"/>
          </p:cNvSpPr>
          <p:nvPr/>
        </p:nvSpPr>
        <p:spPr bwMode="auto">
          <a:xfrm>
            <a:off x="1708150" y="465138"/>
            <a:ext cx="2270125" cy="393700"/>
          </a:xfrm>
          <a:prstGeom prst="rect">
            <a:avLst/>
          </a:prstGeom>
          <a:noFill/>
          <a:ln w="9525">
            <a:noFill/>
            <a:miter lim="800000"/>
            <a:headEnd/>
            <a:tailEnd/>
          </a:ln>
          <a:effectLst/>
        </p:spPr>
        <p:txBody>
          <a:bodyPr lIns="68601" tIns="34301" rIns="68601" bIns="34301">
            <a:spAutoFit/>
          </a:bodyPr>
          <a:lstStyle/>
          <a:p>
            <a:pPr algn="ctr" defTabSz="685983" eaLnBrk="1" hangingPunct="1">
              <a:defRPr/>
            </a:pPr>
            <a:r>
              <a:rPr lang="es-ES" sz="2101">
                <a:solidFill>
                  <a:schemeClr val="tx1"/>
                </a:solidFill>
                <a:cs typeface="Arial" pitchFamily="34" charset="0"/>
              </a:rPr>
              <a:t>Trailer</a:t>
            </a:r>
            <a:endParaRPr lang="es-ES" sz="1350">
              <a:solidFill>
                <a:schemeClr val="tx1"/>
              </a:solidFill>
              <a:cs typeface="Arial" pitchFamily="34" charset="0"/>
            </a:endParaRPr>
          </a:p>
        </p:txBody>
      </p:sp>
      <p:sp>
        <p:nvSpPr>
          <p:cNvPr id="152581" name="Text Box 5"/>
          <p:cNvSpPr txBox="1">
            <a:spLocks noChangeArrowheads="1"/>
          </p:cNvSpPr>
          <p:nvPr/>
        </p:nvSpPr>
        <p:spPr bwMode="auto">
          <a:xfrm>
            <a:off x="5057775" y="465138"/>
            <a:ext cx="1944688" cy="346075"/>
          </a:xfrm>
          <a:prstGeom prst="rect">
            <a:avLst/>
          </a:prstGeom>
          <a:noFill/>
          <a:ln w="9525">
            <a:noFill/>
            <a:miter lim="800000"/>
            <a:headEnd/>
            <a:tailEnd/>
          </a:ln>
          <a:effectLst/>
        </p:spPr>
        <p:txBody>
          <a:bodyPr lIns="68601" tIns="34301" rIns="68601" bIns="34301">
            <a:spAutoFit/>
          </a:bodyPr>
          <a:lstStyle/>
          <a:p>
            <a:pPr defTabSz="685983" eaLnBrk="1" hangingPunct="1">
              <a:defRPr/>
            </a:pPr>
            <a:r>
              <a:rPr lang="es-ES">
                <a:solidFill>
                  <a:schemeClr val="tx1"/>
                </a:solidFill>
                <a:cs typeface="Arial" pitchFamily="34" charset="0"/>
              </a:rPr>
              <a:t>Hopper</a:t>
            </a:r>
            <a:endParaRPr lang="es-ES" sz="135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DSC089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23825"/>
            <a:ext cx="3641725"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2" descr="DSC091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123825"/>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2" descr="DSC090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0075" y="2284413"/>
            <a:ext cx="3205163"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250825" y="619125"/>
            <a:ext cx="8229600"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0" indent="0" algn="ctr" defTabSz="449263" rtl="0" eaLnBrk="0" fontAlgn="base" hangingPunct="0">
              <a:spcBef>
                <a:spcPts val="500"/>
              </a:spcBef>
              <a:spcAft>
                <a:spcPct val="0"/>
              </a:spcAft>
              <a:buClr>
                <a:srgbClr val="000000"/>
              </a:buClr>
              <a:buSzPct val="100000"/>
              <a:buFont typeface="Times New Roman" panose="02020603050405020304" pitchFamily="18" charset="0"/>
              <a:buNone/>
              <a:defRPr sz="2000">
                <a:solidFill>
                  <a:schemeClr val="tx1">
                    <a:tint val="75000"/>
                  </a:schemeClr>
                </a:solidFill>
                <a:latin typeface="+mn-lt"/>
                <a:ea typeface="+mn-ea"/>
                <a:cs typeface="+mn-cs"/>
              </a:defRPr>
            </a:lvl1pPr>
            <a:lvl2pPr marL="342991" indent="0" algn="ctr" defTabSz="449263" rtl="0" eaLnBrk="0" fontAlgn="base" hangingPunct="0">
              <a:spcBef>
                <a:spcPts val="450"/>
              </a:spcBef>
              <a:spcAft>
                <a:spcPct val="0"/>
              </a:spcAft>
              <a:buClr>
                <a:srgbClr val="000000"/>
              </a:buClr>
              <a:buSzPct val="100000"/>
              <a:buFont typeface="Times New Roman" panose="02020603050405020304" pitchFamily="18" charset="0"/>
              <a:buNone/>
              <a:defRPr>
                <a:solidFill>
                  <a:schemeClr val="tx1">
                    <a:tint val="75000"/>
                  </a:schemeClr>
                </a:solidFill>
                <a:latin typeface="+mn-lt"/>
                <a:ea typeface="+mn-ea"/>
                <a:cs typeface="+mn-cs"/>
              </a:defRPr>
            </a:lvl2pPr>
            <a:lvl3pPr marL="685983" indent="0" algn="ctr" defTabSz="449263" rtl="0" eaLnBrk="0" fontAlgn="base" hangingPunct="0">
              <a:spcBef>
                <a:spcPts val="400"/>
              </a:spcBef>
              <a:spcAft>
                <a:spcPct val="0"/>
              </a:spcAft>
              <a:buClr>
                <a:srgbClr val="000000"/>
              </a:buClr>
              <a:buSzPct val="100000"/>
              <a:buFont typeface="Times New Roman" panose="02020603050405020304" pitchFamily="18" charset="0"/>
              <a:buNone/>
              <a:defRPr sz="1600">
                <a:solidFill>
                  <a:schemeClr val="tx1">
                    <a:tint val="75000"/>
                  </a:schemeClr>
                </a:solidFill>
                <a:latin typeface="+mn-lt"/>
                <a:ea typeface="+mn-ea"/>
                <a:cs typeface="+mn-cs"/>
              </a:defRPr>
            </a:lvl3pPr>
            <a:lvl4pPr marL="1028974" indent="0" algn="ctr" defTabSz="449263" rtl="0" eaLnBrk="0" fontAlgn="base" hangingPunct="0">
              <a:spcBef>
                <a:spcPts val="350"/>
              </a:spcBef>
              <a:spcAft>
                <a:spcPct val="0"/>
              </a:spcAft>
              <a:buClr>
                <a:srgbClr val="000000"/>
              </a:buClr>
              <a:buSzPct val="100000"/>
              <a:buFont typeface="Times New Roman" panose="02020603050405020304" pitchFamily="18" charset="0"/>
              <a:buNone/>
              <a:defRPr sz="1400">
                <a:solidFill>
                  <a:schemeClr val="tx1">
                    <a:tint val="75000"/>
                  </a:schemeClr>
                </a:solidFill>
                <a:latin typeface="+mn-lt"/>
                <a:ea typeface="+mn-ea"/>
                <a:cs typeface="+mn-cs"/>
              </a:defRPr>
            </a:lvl4pPr>
            <a:lvl5pPr marL="1371966" indent="0" algn="ctr" defTabSz="449263" rtl="0" eaLnBrk="0" fontAlgn="base" hangingPunct="0">
              <a:spcBef>
                <a:spcPts val="350"/>
              </a:spcBef>
              <a:spcAft>
                <a:spcPct val="0"/>
              </a:spcAft>
              <a:buClr>
                <a:srgbClr val="000000"/>
              </a:buClr>
              <a:buSzPct val="100000"/>
              <a:buFont typeface="Times New Roman" panose="02020603050405020304" pitchFamily="18" charset="0"/>
              <a:buNone/>
              <a:defRPr sz="1400">
                <a:solidFill>
                  <a:schemeClr val="tx1">
                    <a:tint val="75000"/>
                  </a:schemeClr>
                </a:solidFill>
                <a:latin typeface="+mn-lt"/>
                <a:ea typeface="+mn-ea"/>
                <a:cs typeface="+mn-cs"/>
              </a:defRPr>
            </a:lvl5pPr>
            <a:lvl6pPr marL="1714957"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6pPr>
            <a:lvl7pPr marL="2057949"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7pPr>
            <a:lvl8pPr marL="2400940"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8pPr>
            <a:lvl9pPr marL="2743932"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9pPr>
          </a:lstStyle>
          <a:p>
            <a:pPr>
              <a:lnSpc>
                <a:spcPct val="90000"/>
              </a:lnSpc>
              <a:defRPr/>
            </a:pPr>
            <a:r>
              <a:rPr lang="es-ES" kern="0" dirty="0" smtClean="0">
                <a:solidFill>
                  <a:schemeClr val="tx1"/>
                </a:solidFill>
              </a:rPr>
              <a:t>1º TESIS</a:t>
            </a:r>
          </a:p>
          <a:p>
            <a:pPr>
              <a:lnSpc>
                <a:spcPct val="90000"/>
              </a:lnSpc>
              <a:defRPr/>
            </a:pPr>
            <a:endParaRPr lang="es-ES" kern="0" dirty="0" smtClean="0">
              <a:solidFill>
                <a:schemeClr val="tx1"/>
              </a:solidFill>
            </a:endParaRPr>
          </a:p>
          <a:p>
            <a:pPr>
              <a:lnSpc>
                <a:spcPct val="90000"/>
              </a:lnSpc>
              <a:buFontTx/>
              <a:buNone/>
              <a:defRPr/>
            </a:pPr>
            <a:r>
              <a:rPr lang="es-ES" kern="0" smtClean="0">
                <a:solidFill>
                  <a:schemeClr val="tx1"/>
                </a:solidFill>
              </a:rPr>
              <a:t>	Fernández-González </a:t>
            </a:r>
            <a:r>
              <a:rPr lang="es-ES" kern="0" dirty="0" smtClean="0">
                <a:solidFill>
                  <a:schemeClr val="tx1"/>
                </a:solidFill>
              </a:rPr>
              <a:t>E. 2010 Análisis de los procesos de producción de biomasa residual procedente del cultivo de frutales mediterráneos. Cuantificación, cosecha y caracterización para su uso energético o industrial. Tesis Doctoral. Universidad Politécnica de Valencia</a:t>
            </a:r>
            <a:endParaRPr lang="es-ES" kern="0" dirty="0">
              <a:solidFill>
                <a:schemeClr val="tx1"/>
              </a:solidFill>
            </a:endParaRPr>
          </a:p>
        </p:txBody>
      </p:sp>
      <p:sp>
        <p:nvSpPr>
          <p:cNvPr id="4" name="Flecha abajo 3"/>
          <p:cNvSpPr>
            <a:spLocks noChangeArrowheads="1"/>
          </p:cNvSpPr>
          <p:nvPr/>
        </p:nvSpPr>
        <p:spPr bwMode="auto">
          <a:xfrm>
            <a:off x="1116013" y="3005138"/>
            <a:ext cx="431800" cy="503237"/>
          </a:xfrm>
          <a:prstGeom prst="downArrow">
            <a:avLst>
              <a:gd name="adj1" fmla="val 50000"/>
              <a:gd name="adj2" fmla="val 49947"/>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Clr>
                <a:srgbClr val="000000"/>
              </a:buClr>
              <a:buSzPct val="100000"/>
              <a:buFont typeface="Times New Roman" panose="02020603050405020304" pitchFamily="18" charset="0"/>
              <a:buNone/>
            </a:pPr>
            <a:endParaRPr lang="es-ES" altLang="es-ES"/>
          </a:p>
        </p:txBody>
      </p:sp>
      <p:sp>
        <p:nvSpPr>
          <p:cNvPr id="6" name="CuadroTexto 5"/>
          <p:cNvSpPr txBox="1">
            <a:spLocks noChangeArrowheads="1"/>
          </p:cNvSpPr>
          <p:nvPr/>
        </p:nvSpPr>
        <p:spPr bwMode="auto">
          <a:xfrm>
            <a:off x="395288" y="3868738"/>
            <a:ext cx="2016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ES">
                <a:solidFill>
                  <a:schemeClr val="tx1"/>
                </a:solidFill>
              </a:rPr>
              <a:t>5 artículos de la JCR</a:t>
            </a:r>
          </a:p>
        </p:txBody>
      </p:sp>
      <p:sp>
        <p:nvSpPr>
          <p:cNvPr id="8" name="Flecha abajo 7"/>
          <p:cNvSpPr>
            <a:spLocks noChangeArrowheads="1"/>
          </p:cNvSpPr>
          <p:nvPr/>
        </p:nvSpPr>
        <p:spPr bwMode="auto">
          <a:xfrm>
            <a:off x="3779838" y="3005138"/>
            <a:ext cx="431800" cy="503237"/>
          </a:xfrm>
          <a:prstGeom prst="downArrow">
            <a:avLst>
              <a:gd name="adj1" fmla="val 50000"/>
              <a:gd name="adj2" fmla="val 49947"/>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Clr>
                <a:srgbClr val="000000"/>
              </a:buClr>
              <a:buSzPct val="100000"/>
              <a:buFont typeface="Times New Roman" panose="02020603050405020304" pitchFamily="18" charset="0"/>
              <a:buNone/>
            </a:pPr>
            <a:endParaRPr lang="es-ES" altLang="es-ES"/>
          </a:p>
        </p:txBody>
      </p:sp>
      <p:sp>
        <p:nvSpPr>
          <p:cNvPr id="9" name="CuadroTexto 8"/>
          <p:cNvSpPr txBox="1">
            <a:spLocks noChangeArrowheads="1"/>
          </p:cNvSpPr>
          <p:nvPr/>
        </p:nvSpPr>
        <p:spPr bwMode="auto">
          <a:xfrm>
            <a:off x="3059113" y="3868738"/>
            <a:ext cx="2017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ES">
                <a:solidFill>
                  <a:schemeClr val="tx1"/>
                </a:solidFill>
              </a:rPr>
              <a:t>2 artículos de divulgación</a:t>
            </a:r>
          </a:p>
        </p:txBody>
      </p:sp>
      <p:sp>
        <p:nvSpPr>
          <p:cNvPr id="10" name="Flecha abajo 9"/>
          <p:cNvSpPr>
            <a:spLocks noChangeArrowheads="1"/>
          </p:cNvSpPr>
          <p:nvPr/>
        </p:nvSpPr>
        <p:spPr bwMode="auto">
          <a:xfrm>
            <a:off x="6443663" y="3005138"/>
            <a:ext cx="431800" cy="503237"/>
          </a:xfrm>
          <a:prstGeom prst="downArrow">
            <a:avLst>
              <a:gd name="adj1" fmla="val 50000"/>
              <a:gd name="adj2" fmla="val 49947"/>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Clr>
                <a:srgbClr val="000000"/>
              </a:buClr>
              <a:buSzPct val="100000"/>
              <a:buFont typeface="Times New Roman" panose="02020603050405020304" pitchFamily="18" charset="0"/>
              <a:buNone/>
            </a:pPr>
            <a:endParaRPr lang="es-ES" altLang="es-ES"/>
          </a:p>
        </p:txBody>
      </p:sp>
      <p:sp>
        <p:nvSpPr>
          <p:cNvPr id="11" name="CuadroTexto 10"/>
          <p:cNvSpPr txBox="1">
            <a:spLocks noChangeArrowheads="1"/>
          </p:cNvSpPr>
          <p:nvPr/>
        </p:nvSpPr>
        <p:spPr bwMode="auto">
          <a:xfrm>
            <a:off x="5724525" y="3868738"/>
            <a:ext cx="2016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ES">
                <a:solidFill>
                  <a:schemeClr val="tx1"/>
                </a:solidFill>
              </a:rPr>
              <a:t>3 congresos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animBg="1"/>
      <p:bldP spid="9" grpId="0"/>
      <p:bldP spid="10" grpId="0" animBg="1"/>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23825"/>
            <a:ext cx="604837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p:txBody>
          <a:bodyPr/>
          <a:lstStyle/>
          <a:p>
            <a:endParaRPr lang="es-ES"/>
          </a:p>
        </p:txBody>
      </p:sp>
      <p:pic>
        <p:nvPicPr>
          <p:cNvPr id="4" name="Picture 7"/>
          <p:cNvPicPr>
            <a:picLocks noChangeAspect="1" noChangeArrowheads="1"/>
          </p:cNvPicPr>
          <p:nvPr/>
        </p:nvPicPr>
        <p:blipFill>
          <a:blip r:embed="rId2" cstate="print"/>
          <a:srcRect/>
          <a:stretch>
            <a:fillRect/>
          </a:stretch>
        </p:blipFill>
        <p:spPr bwMode="auto">
          <a:xfrm>
            <a:off x="1371600" y="0"/>
            <a:ext cx="6258257" cy="4425840"/>
          </a:xfrm>
          <a:prstGeom prst="rect">
            <a:avLst/>
          </a:prstGeom>
          <a:noFill/>
          <a:ln w="9525">
            <a:noFill/>
            <a:miter lim="800000"/>
            <a:headEnd/>
            <a:tailEnd/>
          </a:ln>
          <a:effectLst/>
        </p:spPr>
      </p:pic>
    </p:spTree>
    <p:extLst>
      <p:ext uri="{BB962C8B-B14F-4D97-AF65-F5344CB8AC3E}">
        <p14:creationId xmlns:p14="http://schemas.microsoft.com/office/powerpoint/2010/main" val="30194895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74613"/>
            <a:ext cx="3367088"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500313"/>
            <a:ext cx="2930525"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74613"/>
            <a:ext cx="3394075"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49625" y="2789238"/>
            <a:ext cx="2312988"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516188"/>
            <a:ext cx="292735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9"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0-#ppt_w/2"/>
                                          </p:val>
                                        </p:tav>
                                        <p:tav tm="100000">
                                          <p:val>
                                            <p:strVal val="#ppt_x"/>
                                          </p:val>
                                        </p:tav>
                                      </p:tavLst>
                                    </p:anim>
                                    <p:anim calcmode="lin" valueType="num">
                                      <p:cBhvr additive="base">
                                        <p:cTn id="42" dur="500" fill="hold"/>
                                        <p:tgtEl>
                                          <p:spTgt spid="6"/>
                                        </p:tgtEl>
                                        <p:attrNameLst>
                                          <p:attrName>ppt_y</p:attrName>
                                        </p:attrNameLst>
                                      </p:cBhvr>
                                      <p:tavLst>
                                        <p:tav tm="0">
                                          <p:val>
                                            <p:strVal val="0-#ppt_h/2"/>
                                          </p:val>
                                        </p:tav>
                                        <p:tav tm="100000">
                                          <p:val>
                                            <p:strVal val="#ppt_y"/>
                                          </p:val>
                                        </p:tav>
                                      </p:tavLst>
                                    </p:anim>
                                  </p:childTnLst>
                                </p:cTn>
                              </p:par>
                              <p:par>
                                <p:cTn id="43" presetID="2" presetClass="entr" presetSubtype="9"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0-#ppt_w/2"/>
                                          </p:val>
                                        </p:tav>
                                        <p:tav tm="100000">
                                          <p:val>
                                            <p:strVal val="#ppt_x"/>
                                          </p:val>
                                        </p:tav>
                                      </p:tavLst>
                                    </p:anim>
                                    <p:anim calcmode="lin" valueType="num">
                                      <p:cBhvr additive="base">
                                        <p:cTn id="4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457200" y="274638"/>
            <a:ext cx="8229600" cy="425450"/>
          </a:xfrm>
          <a:prstGeom prst="rect">
            <a:avLst/>
          </a:prstGeom>
        </p:spPr>
        <p:txBody>
          <a:bodyPr>
            <a:normAutofit/>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9pPr>
          </a:lstStyle>
          <a:p>
            <a:pPr algn="l">
              <a:defRPr/>
            </a:pPr>
            <a:r>
              <a:rPr lang="es-ES" sz="1400" b="1" kern="0" dirty="0" smtClean="0"/>
              <a:t>Experiencia profesional</a:t>
            </a:r>
            <a:endParaRPr lang="es-ES" sz="1400" kern="0" dirty="0"/>
          </a:p>
        </p:txBody>
      </p:sp>
      <p:sp>
        <p:nvSpPr>
          <p:cNvPr id="15363" name="2 Marcador de contenido"/>
          <p:cNvSpPr txBox="1">
            <a:spLocks/>
          </p:cNvSpPr>
          <p:nvPr/>
        </p:nvSpPr>
        <p:spPr bwMode="auto">
          <a:xfrm>
            <a:off x="457200" y="773113"/>
            <a:ext cx="8229600" cy="466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cs typeface="Droid Sans Fallback" charset="0"/>
              </a:defRPr>
            </a:lvl1pPr>
            <a:lvl2pPr>
              <a:spcBef>
                <a:spcPts val="450"/>
              </a:spcBef>
              <a:buClr>
                <a:srgbClr val="000000"/>
              </a:buClr>
              <a:buSzPct val="100000"/>
              <a:buFont typeface="Times New Roman" panose="02020603050405020304" pitchFamily="18" charset="0"/>
              <a:defRPr>
                <a:solidFill>
                  <a:srgbClr val="000000"/>
                </a:solidFill>
                <a:latin typeface="Century Gothic" panose="020B0502020202020204" pitchFamily="34" charset="0"/>
                <a:cs typeface="Droid Sans Fallback" charset="0"/>
              </a:defRPr>
            </a:lvl2pPr>
            <a:lvl3pPr>
              <a:spcBef>
                <a:spcPts val="400"/>
              </a:spcBef>
              <a:buClr>
                <a:srgbClr val="000000"/>
              </a:buClr>
              <a:buSzPct val="100000"/>
              <a:buFont typeface="Times New Roman" panose="02020603050405020304" pitchFamily="18" charset="0"/>
              <a:defRPr sz="1600">
                <a:solidFill>
                  <a:srgbClr val="000000"/>
                </a:solidFill>
                <a:latin typeface="Century Gothic" panose="020B0502020202020204" pitchFamily="34" charset="0"/>
                <a:cs typeface="Droid Sans Fallback" charset="0"/>
              </a:defRPr>
            </a:lvl3pPr>
            <a:lvl4pPr>
              <a:spcBef>
                <a:spcPts val="35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4pPr>
            <a:lvl5pPr>
              <a:spcBef>
                <a:spcPts val="350"/>
              </a:spcBef>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5pPr>
            <a:lvl6pPr marL="2514600" indent="-228600" defTabSz="449263"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6pPr>
            <a:lvl7pPr marL="2971800" indent="-228600" defTabSz="449263"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7pPr>
            <a:lvl8pPr marL="3429000" indent="-228600" defTabSz="449263"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8pPr>
            <a:lvl9pPr marL="3886200" indent="-228600" defTabSz="449263"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Century Gothic" panose="020B0502020202020204" pitchFamily="34" charset="0"/>
                <a:cs typeface="Droid Sans Fallback" charset="0"/>
              </a:defRPr>
            </a:lvl9pPr>
          </a:lstStyle>
          <a:p>
            <a:r>
              <a:rPr lang="es-ES" altLang="es-ES" sz="1400" b="1"/>
              <a:t>Consultoría de Arquitectura y Urbanismo ARGAMA. </a:t>
            </a:r>
          </a:p>
          <a:p>
            <a:r>
              <a:rPr lang="es-ES" altLang="es-ES" sz="1400" b="1"/>
              <a:t>Oficina Técnica de Arquitectura:  Javier Olagüe Cerdá (Arquitecto)</a:t>
            </a:r>
            <a:r>
              <a:rPr lang="es-ES" altLang="es-ES" sz="1400"/>
              <a:t> </a:t>
            </a:r>
          </a:p>
          <a:p>
            <a:r>
              <a:rPr lang="es-ES" altLang="es-ES" sz="1400" b="1"/>
              <a:t>Oficina Técnica de Ingenieros Agrónomos: Luis Zamora Giménez</a:t>
            </a:r>
          </a:p>
          <a:p>
            <a:r>
              <a:rPr lang="es-ES" altLang="es-ES" sz="1400" b="1"/>
              <a:t>Cooperativa Agrícola de Gandia (Gandicoop), Sección de Suministros y Servicios de Campo</a:t>
            </a:r>
            <a:r>
              <a:rPr lang="es-ES" altLang="es-ES" sz="1400"/>
              <a:t> </a:t>
            </a:r>
          </a:p>
          <a:p>
            <a:endParaRPr lang="es-ES" altLang="es-ES" sz="1400"/>
          </a:p>
          <a:p>
            <a:r>
              <a:rPr lang="es-ES" altLang="es-ES" sz="1400"/>
              <a:t>≈70 proyectos:</a:t>
            </a:r>
          </a:p>
          <a:p>
            <a:endParaRPr lang="es-ES" altLang="es-ES" sz="1400"/>
          </a:p>
          <a:p>
            <a:pPr lvl="1"/>
            <a:r>
              <a:rPr lang="es-ES" altLang="es-ES" sz="1200"/>
              <a:t>Desarrollo de soporte informático y base de precios y pliegos de condiciones del programa de Cálculo de Estructuras AUTOPEM-2000.</a:t>
            </a:r>
          </a:p>
          <a:p>
            <a:pPr lvl="1"/>
            <a:r>
              <a:rPr lang="es-ES" altLang="es-ES" sz="1200"/>
              <a:t>Naves industriales sin uso específico</a:t>
            </a:r>
          </a:p>
          <a:p>
            <a:pPr lvl="1"/>
            <a:r>
              <a:rPr lang="es-ES" altLang="es-ES" sz="1200"/>
              <a:t>Proyectos de urbanización: Suministro de agua, electricidad</a:t>
            </a:r>
          </a:p>
          <a:p>
            <a:pPr lvl="1"/>
            <a:r>
              <a:rPr lang="es-ES" altLang="es-ES" sz="1200"/>
              <a:t>Proyectos de climatización, cámaras frigoríficas</a:t>
            </a:r>
          </a:p>
          <a:p>
            <a:pPr lvl="1"/>
            <a:r>
              <a:rPr lang="es-ES" altLang="es-ES" sz="1200"/>
              <a:t>Peritación y Topografía</a:t>
            </a:r>
          </a:p>
          <a:p>
            <a:endParaRPr lang="es-ES" altLang="es-ES" sz="14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ubtítulo 2"/>
          <p:cNvSpPr>
            <a:spLocks noGrp="1"/>
          </p:cNvSpPr>
          <p:nvPr>
            <p:ph type="subTitle" idx="1"/>
          </p:nvPr>
        </p:nvSpPr>
        <p:spPr>
          <a:xfrm>
            <a:off x="125413" y="3797300"/>
            <a:ext cx="4787900" cy="725488"/>
          </a:xfrm>
        </p:spPr>
        <p:txBody>
          <a:bodyPr/>
          <a:lstStyle/>
          <a:p>
            <a:r>
              <a:rPr lang="es-ES" altLang="es-ES" smtClean="0">
                <a:solidFill>
                  <a:schemeClr val="tx1"/>
                </a:solidFill>
              </a:rPr>
              <a:t>6 artículos de la JCR</a:t>
            </a:r>
          </a:p>
          <a:p>
            <a:r>
              <a:rPr lang="es-ES" altLang="es-ES" smtClean="0">
                <a:solidFill>
                  <a:schemeClr val="tx1"/>
                </a:solidFill>
              </a:rPr>
              <a:t>Lidar e Imágenes multiespectrales</a:t>
            </a:r>
          </a:p>
        </p:txBody>
      </p:sp>
      <p:pic>
        <p:nvPicPr>
          <p:cNvPr id="62467"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68275"/>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168275"/>
            <a:ext cx="4122737"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2200275"/>
            <a:ext cx="3273425"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76225" y="869950"/>
            <a:ext cx="8229600"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0" indent="0" algn="ctr" defTabSz="449263" rtl="0" eaLnBrk="0" fontAlgn="base" hangingPunct="0">
              <a:spcBef>
                <a:spcPts val="500"/>
              </a:spcBef>
              <a:spcAft>
                <a:spcPct val="0"/>
              </a:spcAft>
              <a:buClr>
                <a:srgbClr val="000000"/>
              </a:buClr>
              <a:buSzPct val="100000"/>
              <a:buFont typeface="Times New Roman" panose="02020603050405020304" pitchFamily="18" charset="0"/>
              <a:buNone/>
              <a:defRPr sz="2000">
                <a:solidFill>
                  <a:schemeClr val="tx1">
                    <a:tint val="75000"/>
                  </a:schemeClr>
                </a:solidFill>
                <a:latin typeface="+mn-lt"/>
                <a:ea typeface="+mn-ea"/>
                <a:cs typeface="+mn-cs"/>
              </a:defRPr>
            </a:lvl1pPr>
            <a:lvl2pPr marL="342991" indent="0" algn="ctr" defTabSz="449263" rtl="0" eaLnBrk="0" fontAlgn="base" hangingPunct="0">
              <a:spcBef>
                <a:spcPts val="450"/>
              </a:spcBef>
              <a:spcAft>
                <a:spcPct val="0"/>
              </a:spcAft>
              <a:buClr>
                <a:srgbClr val="000000"/>
              </a:buClr>
              <a:buSzPct val="100000"/>
              <a:buFont typeface="Times New Roman" panose="02020603050405020304" pitchFamily="18" charset="0"/>
              <a:buNone/>
              <a:defRPr>
                <a:solidFill>
                  <a:schemeClr val="tx1">
                    <a:tint val="75000"/>
                  </a:schemeClr>
                </a:solidFill>
                <a:latin typeface="+mn-lt"/>
                <a:ea typeface="+mn-ea"/>
                <a:cs typeface="+mn-cs"/>
              </a:defRPr>
            </a:lvl2pPr>
            <a:lvl3pPr marL="685983" indent="0" algn="ctr" defTabSz="449263" rtl="0" eaLnBrk="0" fontAlgn="base" hangingPunct="0">
              <a:spcBef>
                <a:spcPts val="400"/>
              </a:spcBef>
              <a:spcAft>
                <a:spcPct val="0"/>
              </a:spcAft>
              <a:buClr>
                <a:srgbClr val="000000"/>
              </a:buClr>
              <a:buSzPct val="100000"/>
              <a:buFont typeface="Times New Roman" panose="02020603050405020304" pitchFamily="18" charset="0"/>
              <a:buNone/>
              <a:defRPr sz="1600">
                <a:solidFill>
                  <a:schemeClr val="tx1">
                    <a:tint val="75000"/>
                  </a:schemeClr>
                </a:solidFill>
                <a:latin typeface="+mn-lt"/>
                <a:ea typeface="+mn-ea"/>
                <a:cs typeface="+mn-cs"/>
              </a:defRPr>
            </a:lvl3pPr>
            <a:lvl4pPr marL="1028974" indent="0" algn="ctr" defTabSz="449263" rtl="0" eaLnBrk="0" fontAlgn="base" hangingPunct="0">
              <a:spcBef>
                <a:spcPts val="350"/>
              </a:spcBef>
              <a:spcAft>
                <a:spcPct val="0"/>
              </a:spcAft>
              <a:buClr>
                <a:srgbClr val="000000"/>
              </a:buClr>
              <a:buSzPct val="100000"/>
              <a:buFont typeface="Times New Roman" panose="02020603050405020304" pitchFamily="18" charset="0"/>
              <a:buNone/>
              <a:defRPr sz="1400">
                <a:solidFill>
                  <a:schemeClr val="tx1">
                    <a:tint val="75000"/>
                  </a:schemeClr>
                </a:solidFill>
                <a:latin typeface="+mn-lt"/>
                <a:ea typeface="+mn-ea"/>
                <a:cs typeface="+mn-cs"/>
              </a:defRPr>
            </a:lvl4pPr>
            <a:lvl5pPr marL="1371966" indent="0" algn="ctr" defTabSz="449263" rtl="0" eaLnBrk="0" fontAlgn="base" hangingPunct="0">
              <a:spcBef>
                <a:spcPts val="350"/>
              </a:spcBef>
              <a:spcAft>
                <a:spcPct val="0"/>
              </a:spcAft>
              <a:buClr>
                <a:srgbClr val="000000"/>
              </a:buClr>
              <a:buSzPct val="100000"/>
              <a:buFont typeface="Times New Roman" panose="02020603050405020304" pitchFamily="18" charset="0"/>
              <a:buNone/>
              <a:defRPr sz="1400">
                <a:solidFill>
                  <a:schemeClr val="tx1">
                    <a:tint val="75000"/>
                  </a:schemeClr>
                </a:solidFill>
                <a:latin typeface="+mn-lt"/>
                <a:ea typeface="+mn-ea"/>
                <a:cs typeface="+mn-cs"/>
              </a:defRPr>
            </a:lvl5pPr>
            <a:lvl6pPr marL="1714957"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6pPr>
            <a:lvl7pPr marL="2057949"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7pPr>
            <a:lvl8pPr marL="2400940"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8pPr>
            <a:lvl9pPr marL="2743932" indent="0" algn="ctr" defTabSz="449263" rtl="0" fontAlgn="base">
              <a:spcBef>
                <a:spcPts val="350"/>
              </a:spcBef>
              <a:spcAft>
                <a:spcPct val="0"/>
              </a:spcAft>
              <a:buClr>
                <a:srgbClr val="000000"/>
              </a:buClr>
              <a:buSzPct val="100000"/>
              <a:buFont typeface="Times New Roman" pitchFamily="16" charset="0"/>
              <a:buNone/>
              <a:defRPr sz="1400">
                <a:solidFill>
                  <a:schemeClr val="tx1">
                    <a:tint val="75000"/>
                  </a:schemeClr>
                </a:solidFill>
                <a:latin typeface="+mn-lt"/>
                <a:ea typeface="+mn-ea"/>
                <a:cs typeface="+mn-cs"/>
              </a:defRPr>
            </a:lvl9pPr>
          </a:lstStyle>
          <a:p>
            <a:pPr algn="l">
              <a:defRPr/>
            </a:pPr>
            <a:r>
              <a:rPr lang="es-ES" sz="1600" kern="0" dirty="0" smtClean="0">
                <a:solidFill>
                  <a:schemeClr val="tx1"/>
                </a:solidFill>
              </a:rPr>
              <a:t>Coeficiente de forma global (de la planta entera)</a:t>
            </a:r>
          </a:p>
          <a:p>
            <a:pPr algn="l">
              <a:defRPr/>
            </a:pPr>
            <a:endParaRPr lang="es-ES" sz="1600" kern="0" dirty="0" smtClean="0">
              <a:solidFill>
                <a:schemeClr val="tx1"/>
              </a:solidFill>
            </a:endParaRPr>
          </a:p>
          <a:p>
            <a:pPr algn="l">
              <a:defRPr/>
            </a:pPr>
            <a:r>
              <a:rPr lang="es-ES" sz="1600" kern="0" dirty="0" smtClean="0">
                <a:solidFill>
                  <a:schemeClr val="tx1"/>
                </a:solidFill>
              </a:rPr>
              <a:t>Factor de ocupación de rodales</a:t>
            </a:r>
          </a:p>
          <a:p>
            <a:pPr>
              <a:defRPr/>
            </a:pPr>
            <a:endParaRPr lang="es-ES" sz="1600" kern="0" dirty="0">
              <a:solidFill>
                <a:schemeClr val="tx1"/>
              </a:solidFill>
            </a:endParaRPr>
          </a:p>
        </p:txBody>
      </p:sp>
      <p:sp>
        <p:nvSpPr>
          <p:cNvPr id="5" name="Rectangle 4"/>
          <p:cNvSpPr txBox="1">
            <a:spLocks noChangeArrowheads="1"/>
          </p:cNvSpPr>
          <p:nvPr/>
        </p:nvSpPr>
        <p:spPr bwMode="auto">
          <a:xfrm>
            <a:off x="301625" y="223838"/>
            <a:ext cx="8385175" cy="473075"/>
          </a:xfrm>
          <a:prstGeom prst="rect">
            <a:avLst/>
          </a:prstGeom>
          <a:noFill/>
          <a:ln w="28575">
            <a:solidFill>
              <a:srgbClr val="CC0000"/>
            </a:solidFill>
          </a:ln>
          <a:extLst>
            <a:ext uri="{909E8E84-426E-40DD-AFC4-6F175D3DCCD1}">
              <a14:hiddenFill xmlns:a14="http://schemas.microsoft.com/office/drawing/2010/main">
                <a:solidFill>
                  <a:srgbClr val="FFFFFF"/>
                </a:solidFill>
              </a14:hiddenFill>
            </a:ext>
          </a:extLst>
        </p:spPr>
        <p:txBody>
          <a:bodyPr lIns="90000" tIns="46800" rIns="90000" bIns="46800" anchor="ct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9pPr>
          </a:lstStyle>
          <a:p>
            <a:pPr>
              <a:defRPr/>
            </a:pPr>
            <a:r>
              <a:rPr lang="es-ES_tradnl" sz="2800" kern="0" smtClean="0">
                <a:solidFill>
                  <a:schemeClr val="accent2"/>
                </a:solidFill>
              </a:rPr>
              <a:t>Cuantificación biomasa arbustiva</a:t>
            </a:r>
            <a:endParaRPr lang="es-ES" sz="2800" kern="0">
              <a:solidFill>
                <a:schemeClr val="accent2"/>
              </a:solidFill>
            </a:endParaRPr>
          </a:p>
        </p:txBody>
      </p:sp>
      <p:sp>
        <p:nvSpPr>
          <p:cNvPr id="63492"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ltLang="es-ES"/>
          </a:p>
        </p:txBody>
      </p:sp>
      <p:graphicFrame>
        <p:nvGraphicFramePr>
          <p:cNvPr id="63493" name="Object 5"/>
          <p:cNvGraphicFramePr>
            <a:graphicFrameLocks noChangeAspect="1"/>
          </p:cNvGraphicFramePr>
          <p:nvPr/>
        </p:nvGraphicFramePr>
        <p:xfrm>
          <a:off x="5865813" y="769938"/>
          <a:ext cx="1471612" cy="612775"/>
        </p:xfrm>
        <a:graphic>
          <a:graphicData uri="http://schemas.openxmlformats.org/presentationml/2006/ole">
            <mc:AlternateContent xmlns:mc="http://schemas.openxmlformats.org/markup-compatibility/2006">
              <mc:Choice xmlns:v="urn:schemas-microsoft-com:vml" Requires="v">
                <p:oleObj spid="_x0000_s63540" name="Ecuación" r:id="rId3" imgW="1002865" imgH="418918" progId="Equation.3">
                  <p:embed/>
                </p:oleObj>
              </mc:Choice>
              <mc:Fallback>
                <p:oleObj name="Ecuación" r:id="rId3" imgW="1002865" imgH="418918"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5813" y="769938"/>
                        <a:ext cx="147161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3494" name="Picture 7" descr="http://wmatem.eis.uva.es/~matpag/PROBLEMAS/Las_dos_rutas/Soluciones/calculos2_archivos/semiesfera1.jpg"/>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5946775" y="2319338"/>
            <a:ext cx="1446213"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8" descr="fig2-paraboloide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3975" y="1958975"/>
            <a:ext cx="1100138"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9" descr="cono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8438" y="3470275"/>
            <a:ext cx="94615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10" descr="cilindro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22988" y="3470275"/>
            <a:ext cx="101600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8" name="AutoShape 12"/>
          <p:cNvSpPr>
            <a:spLocks/>
          </p:cNvSpPr>
          <p:nvPr/>
        </p:nvSpPr>
        <p:spPr bwMode="auto">
          <a:xfrm>
            <a:off x="5513388" y="2535238"/>
            <a:ext cx="360362" cy="2022475"/>
          </a:xfrm>
          <a:prstGeom prst="leftBrace">
            <a:avLst>
              <a:gd name="adj1" fmla="val 4677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ltLang="es-ES"/>
          </a:p>
        </p:txBody>
      </p:sp>
      <p:sp>
        <p:nvSpPr>
          <p:cNvPr id="63499" name="Text Box 13"/>
          <p:cNvSpPr txBox="1">
            <a:spLocks noChangeArrowheads="1"/>
          </p:cNvSpPr>
          <p:nvPr/>
        </p:nvSpPr>
        <p:spPr bwMode="auto">
          <a:xfrm>
            <a:off x="3713163" y="3173413"/>
            <a:ext cx="194468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s-ES" altLang="es-ES" sz="1400">
                <a:solidFill>
                  <a:schemeClr val="tx1"/>
                </a:solidFill>
              </a:rPr>
              <a:t>MODELOS DE CRECIMIENTO DE RODALES</a:t>
            </a:r>
          </a:p>
        </p:txBody>
      </p:sp>
      <p:sp>
        <p:nvSpPr>
          <p:cNvPr id="63500" name="Text Box 14"/>
          <p:cNvSpPr txBox="1">
            <a:spLocks noChangeArrowheads="1"/>
          </p:cNvSpPr>
          <p:nvPr/>
        </p:nvSpPr>
        <p:spPr bwMode="auto">
          <a:xfrm>
            <a:off x="2778125" y="3952875"/>
            <a:ext cx="2663825" cy="650875"/>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spcBef>
                <a:spcPct val="50000"/>
              </a:spcBef>
            </a:pPr>
            <a:r>
              <a:rPr lang="es-ES" altLang="es-ES">
                <a:solidFill>
                  <a:schemeClr val="tx1"/>
                </a:solidFill>
              </a:rPr>
              <a:t>Medición del diámetro de rodal y altura</a:t>
            </a:r>
          </a:p>
        </p:txBody>
      </p:sp>
      <p:sp>
        <p:nvSpPr>
          <p:cNvPr id="63501" name="Rectangle 16"/>
          <p:cNvSpPr>
            <a:spLocks noChangeArrowheads="1"/>
          </p:cNvSpPr>
          <p:nvPr/>
        </p:nvSpPr>
        <p:spPr bwMode="auto">
          <a:xfrm>
            <a:off x="222250" y="1979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s-ES" altLang="es-ES"/>
          </a:p>
        </p:txBody>
      </p:sp>
      <p:graphicFrame>
        <p:nvGraphicFramePr>
          <p:cNvPr id="63502" name="Object 15"/>
          <p:cNvGraphicFramePr>
            <a:graphicFrameLocks noChangeAspect="1"/>
          </p:cNvGraphicFramePr>
          <p:nvPr/>
        </p:nvGraphicFramePr>
        <p:xfrm>
          <a:off x="400050" y="1914525"/>
          <a:ext cx="4932363" cy="536575"/>
        </p:xfrm>
        <a:graphic>
          <a:graphicData uri="http://schemas.openxmlformats.org/presentationml/2006/ole">
            <mc:AlternateContent xmlns:mc="http://schemas.openxmlformats.org/markup-compatibility/2006">
              <mc:Choice xmlns:v="urn:schemas-microsoft-com:vml" Requires="v">
                <p:oleObj spid="_x0000_s63541" name="Ecuación" r:id="rId10" imgW="3594100" imgH="393700" progId="Equation.3">
                  <p:embed/>
                </p:oleObj>
              </mc:Choice>
              <mc:Fallback>
                <p:oleObj name="Ecuación" r:id="rId10" imgW="3594100" imgH="393700" progId="Equation.3">
                  <p:embed/>
                  <p:pic>
                    <p:nvPicPr>
                      <p:cNvPr id="0"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0050" y="1914525"/>
                        <a:ext cx="4932363" cy="536575"/>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7" name="Picture 1"/>
          <p:cNvPicPr>
            <a:picLocks noChangeAspect="1" noChangeArrowheads="1"/>
          </p:cNvPicPr>
          <p:nvPr/>
        </p:nvPicPr>
        <p:blipFill rotWithShape="1">
          <a:blip r:embed="rId12"/>
          <a:srcRect l="30199" t="15178" r="703" b="15562"/>
          <a:stretch/>
        </p:blipFill>
        <p:spPr bwMode="auto">
          <a:xfrm>
            <a:off x="125413" y="3173413"/>
            <a:ext cx="2525712" cy="1200150"/>
          </a:xfrm>
          <a:prstGeom prst="rect">
            <a:avLst/>
          </a:prstGeom>
          <a:noFill/>
          <a:ln w="317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ítulo 1"/>
          <p:cNvSpPr>
            <a:spLocks noGrp="1"/>
          </p:cNvSpPr>
          <p:nvPr>
            <p:ph type="ctrTitle"/>
          </p:nvPr>
        </p:nvSpPr>
        <p:spPr>
          <a:xfrm>
            <a:off x="0" y="1982788"/>
            <a:ext cx="4087813" cy="542925"/>
          </a:xfrm>
        </p:spPr>
        <p:txBody>
          <a:bodyPr/>
          <a:lstStyle/>
          <a:p>
            <a:r>
              <a:rPr lang="es-ES" altLang="es-ES" smtClean="0"/>
              <a:t>Árboles urbanos</a:t>
            </a:r>
          </a:p>
        </p:txBody>
      </p:sp>
      <p:pic>
        <p:nvPicPr>
          <p:cNvPr id="64515" name="4 Marcador de contenido" descr="C:\Users\magsaj1\Desktop\wazne linki pruning\topping pruning.png"/>
          <p:cNvPicPr>
            <a:picLocks/>
          </p:cNvPicPr>
          <p:nvPr/>
        </p:nvPicPr>
        <p:blipFill>
          <a:blip r:embed="rId2" cstate="print">
            <a:extLst>
              <a:ext uri="{28A0092B-C50C-407E-A947-70E740481C1C}">
                <a14:useLocalDpi xmlns:a14="http://schemas.microsoft.com/office/drawing/2010/main" val="0"/>
              </a:ext>
            </a:extLst>
          </a:blip>
          <a:srcRect b="13966"/>
          <a:stretch>
            <a:fillRect/>
          </a:stretch>
        </p:blipFill>
        <p:spPr bwMode="auto">
          <a:xfrm>
            <a:off x="4643438" y="412750"/>
            <a:ext cx="4038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4516" name="5 Imagen" descr="DSC0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2139950"/>
            <a:ext cx="17240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6 Imagen" descr="DSC02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139950"/>
            <a:ext cx="27813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7 Tabla"/>
          <p:cNvGraphicFramePr>
            <a:graphicFrameLocks noGrp="1"/>
          </p:cNvGraphicFramePr>
          <p:nvPr/>
        </p:nvGraphicFramePr>
        <p:xfrm>
          <a:off x="179388" y="484188"/>
          <a:ext cx="4321175" cy="1371600"/>
        </p:xfrm>
        <a:graphic>
          <a:graphicData uri="http://schemas.openxmlformats.org/drawingml/2006/table">
            <a:tbl>
              <a:tblPr/>
              <a:tblGrid>
                <a:gridCol w="1008273">
                  <a:extLst>
                    <a:ext uri="{9D8B030D-6E8A-4147-A177-3AD203B41FA5}">
                      <a16:colId xmlns:a16="http://schemas.microsoft.com/office/drawing/2014/main" val="20000"/>
                    </a:ext>
                  </a:extLst>
                </a:gridCol>
                <a:gridCol w="720197">
                  <a:extLst>
                    <a:ext uri="{9D8B030D-6E8A-4147-A177-3AD203B41FA5}">
                      <a16:colId xmlns:a16="http://schemas.microsoft.com/office/drawing/2014/main" val="20001"/>
                    </a:ext>
                  </a:extLst>
                </a:gridCol>
                <a:gridCol w="864235">
                  <a:extLst>
                    <a:ext uri="{9D8B030D-6E8A-4147-A177-3AD203B41FA5}">
                      <a16:colId xmlns:a16="http://schemas.microsoft.com/office/drawing/2014/main" val="20002"/>
                    </a:ext>
                  </a:extLst>
                </a:gridCol>
                <a:gridCol w="864235">
                  <a:extLst>
                    <a:ext uri="{9D8B030D-6E8A-4147-A177-3AD203B41FA5}">
                      <a16:colId xmlns:a16="http://schemas.microsoft.com/office/drawing/2014/main" val="20003"/>
                    </a:ext>
                  </a:extLst>
                </a:gridCol>
                <a:gridCol w="864235">
                  <a:extLst>
                    <a:ext uri="{9D8B030D-6E8A-4147-A177-3AD203B41FA5}">
                      <a16:colId xmlns:a16="http://schemas.microsoft.com/office/drawing/2014/main" val="20004"/>
                    </a:ext>
                  </a:extLst>
                </a:gridCol>
              </a:tblGrid>
              <a:tr h="0">
                <a:tc>
                  <a:txBody>
                    <a:bodyPr/>
                    <a:lstStyle/>
                    <a:p>
                      <a:pPr>
                        <a:spcAft>
                          <a:spcPts val="0"/>
                        </a:spcAft>
                      </a:pPr>
                      <a:r>
                        <a:rPr lang="en-US" sz="1000" dirty="0">
                          <a:latin typeface="Times New Roman"/>
                          <a:ea typeface="Times New Roman"/>
                          <a:cs typeface="Times New Roman"/>
                        </a:rPr>
                        <a:t>Variable</a:t>
                      </a:r>
                      <a:endParaRPr lang="es-ES" sz="1200" dirty="0">
                        <a:latin typeface="Times New Roman"/>
                        <a:ea typeface="Times New Roman"/>
                        <a:cs typeface="Times New Roman"/>
                      </a:endParaRPr>
                    </a:p>
                  </a:txBody>
                  <a:tcPr marL="68591" marR="685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a:latin typeface="Times New Roman"/>
                          <a:ea typeface="Times New Roman"/>
                          <a:cs typeface="Times New Roman"/>
                        </a:rPr>
                        <a:t>Average</a:t>
                      </a:r>
                      <a:endParaRPr lang="es-ES" sz="1200">
                        <a:latin typeface="Times New Roman"/>
                        <a:ea typeface="Times New Roman"/>
                        <a:cs typeface="Times New Roman"/>
                      </a:endParaRPr>
                    </a:p>
                  </a:txBody>
                  <a:tcPr marL="68591" marR="685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a:latin typeface="Times New Roman"/>
                          <a:ea typeface="Times New Roman"/>
                          <a:cs typeface="Times New Roman"/>
                        </a:rPr>
                        <a:t>Standard deviation</a:t>
                      </a:r>
                      <a:endParaRPr lang="es-ES" sz="1200">
                        <a:latin typeface="Times New Roman"/>
                        <a:ea typeface="Times New Roman"/>
                        <a:cs typeface="Times New Roman"/>
                      </a:endParaRPr>
                    </a:p>
                  </a:txBody>
                  <a:tcPr marL="68591" marR="685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latin typeface="Times New Roman"/>
                          <a:ea typeface="Times New Roman"/>
                          <a:cs typeface="Times New Roman"/>
                        </a:rPr>
                        <a:t>Maximum</a:t>
                      </a:r>
                      <a:endParaRPr lang="es-ES" sz="1200" dirty="0">
                        <a:latin typeface="Times New Roman"/>
                        <a:ea typeface="Times New Roman"/>
                        <a:cs typeface="Times New Roman"/>
                      </a:endParaRPr>
                    </a:p>
                  </a:txBody>
                  <a:tcPr marL="68591" marR="685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a:latin typeface="Times New Roman"/>
                          <a:ea typeface="Times New Roman"/>
                          <a:cs typeface="Times New Roman"/>
                        </a:rPr>
                        <a:t>Minimum</a:t>
                      </a:r>
                      <a:endParaRPr lang="es-ES" sz="1200">
                        <a:latin typeface="Times New Roman"/>
                        <a:ea typeface="Times New Roman"/>
                        <a:cs typeface="Times New Roman"/>
                      </a:endParaRPr>
                    </a:p>
                  </a:txBody>
                  <a:tcPr marL="68591" marR="685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spcAft>
                          <a:spcPts val="0"/>
                        </a:spcAft>
                      </a:pPr>
                      <a:r>
                        <a:rPr lang="en-US" sz="1000">
                          <a:latin typeface="Times New Roman"/>
                          <a:ea typeface="Times New Roman"/>
                          <a:cs typeface="Times New Roman"/>
                        </a:rPr>
                        <a:t>Diameter at breast height (cm)</a:t>
                      </a:r>
                      <a:endParaRPr lang="es-ES" sz="1200">
                        <a:latin typeface="Times New Roman"/>
                        <a:ea typeface="Times New Roman"/>
                        <a:cs typeface="Times New Roman"/>
                      </a:endParaRPr>
                    </a:p>
                  </a:txBody>
                  <a:tcPr marL="68591" marR="6859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000" dirty="0">
                          <a:latin typeface="Times New Roman"/>
                          <a:ea typeface="Times New Roman"/>
                          <a:cs typeface="Times New Roman"/>
                        </a:rPr>
                        <a:t>17.80</a:t>
                      </a:r>
                      <a:endParaRPr lang="es-ES" sz="1200" dirty="0">
                        <a:latin typeface="Times New Roman"/>
                        <a:ea typeface="Times New Roman"/>
                        <a:cs typeface="Times New Roman"/>
                      </a:endParaRPr>
                    </a:p>
                  </a:txBody>
                  <a:tcPr marL="68591" marR="6859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000" dirty="0">
                          <a:latin typeface="Times New Roman"/>
                          <a:ea typeface="Times New Roman"/>
                          <a:cs typeface="Times New Roman"/>
                        </a:rPr>
                        <a:t>2.39</a:t>
                      </a:r>
                      <a:endParaRPr lang="es-ES" sz="1200" dirty="0">
                        <a:latin typeface="Times New Roman"/>
                        <a:ea typeface="Times New Roman"/>
                        <a:cs typeface="Times New Roman"/>
                      </a:endParaRPr>
                    </a:p>
                  </a:txBody>
                  <a:tcPr marL="68591" marR="6859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000">
                          <a:latin typeface="Times New Roman"/>
                          <a:ea typeface="Times New Roman"/>
                          <a:cs typeface="Times New Roman"/>
                        </a:rPr>
                        <a:t>23.00</a:t>
                      </a:r>
                      <a:endParaRPr lang="es-ES" sz="1200">
                        <a:latin typeface="Times New Roman"/>
                        <a:ea typeface="Times New Roman"/>
                        <a:cs typeface="Times New Roman"/>
                      </a:endParaRPr>
                    </a:p>
                  </a:txBody>
                  <a:tcPr marL="68591" marR="6859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000" dirty="0">
                          <a:latin typeface="Times New Roman"/>
                          <a:ea typeface="Times New Roman"/>
                          <a:cs typeface="Times New Roman"/>
                        </a:rPr>
                        <a:t>13.80</a:t>
                      </a:r>
                      <a:endParaRPr lang="es-ES" sz="1200" dirty="0">
                        <a:latin typeface="Times New Roman"/>
                        <a:ea typeface="Times New Roman"/>
                        <a:cs typeface="Times New Roman"/>
                      </a:endParaRPr>
                    </a:p>
                  </a:txBody>
                  <a:tcPr marL="68591" marR="68591"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0">
                <a:tc>
                  <a:txBody>
                    <a:bodyPr/>
                    <a:lstStyle/>
                    <a:p>
                      <a:pPr>
                        <a:spcAft>
                          <a:spcPts val="0"/>
                        </a:spcAft>
                      </a:pPr>
                      <a:r>
                        <a:rPr lang="en-US" sz="1000">
                          <a:latin typeface="Times New Roman"/>
                          <a:ea typeface="Times New Roman"/>
                          <a:cs typeface="Times New Roman"/>
                        </a:rPr>
                        <a:t>Crown diameter (m)</a:t>
                      </a:r>
                      <a:endParaRPr lang="es-ES" sz="1200">
                        <a:latin typeface="Times New Roman"/>
                        <a:ea typeface="Times New Roman"/>
                        <a:cs typeface="Times New Roman"/>
                      </a:endParaRPr>
                    </a:p>
                  </a:txBody>
                  <a:tcPr marL="68591" marR="68591" marT="0" marB="0" anchor="ctr">
                    <a:lnL>
                      <a:noFill/>
                    </a:lnL>
                    <a:lnR>
                      <a:noFill/>
                    </a:lnR>
                    <a:lnT>
                      <a:noFill/>
                    </a:lnT>
                    <a:lnB>
                      <a:noFill/>
                    </a:lnB>
                  </a:tcPr>
                </a:tc>
                <a:tc>
                  <a:txBody>
                    <a:bodyPr/>
                    <a:lstStyle/>
                    <a:p>
                      <a:pPr algn="ctr">
                        <a:spcAft>
                          <a:spcPts val="0"/>
                        </a:spcAft>
                      </a:pPr>
                      <a:r>
                        <a:rPr lang="en-US" sz="1000">
                          <a:latin typeface="Times New Roman"/>
                          <a:ea typeface="Times New Roman"/>
                          <a:cs typeface="Times New Roman"/>
                        </a:rPr>
                        <a:t>6.95</a:t>
                      </a:r>
                      <a:endParaRPr lang="es-ES" sz="1200">
                        <a:latin typeface="Times New Roman"/>
                        <a:ea typeface="Times New Roman"/>
                        <a:cs typeface="Times New Roman"/>
                      </a:endParaRPr>
                    </a:p>
                  </a:txBody>
                  <a:tcPr marL="68591" marR="68591" marT="0" marB="0" anchor="ctr">
                    <a:lnL>
                      <a:noFill/>
                    </a:lnL>
                    <a:lnR>
                      <a:noFill/>
                    </a:lnR>
                    <a:lnT>
                      <a:noFill/>
                    </a:lnT>
                    <a:lnB>
                      <a:noFill/>
                    </a:lnB>
                  </a:tcPr>
                </a:tc>
                <a:tc>
                  <a:txBody>
                    <a:bodyPr/>
                    <a:lstStyle/>
                    <a:p>
                      <a:pPr algn="ctr">
                        <a:spcAft>
                          <a:spcPts val="0"/>
                        </a:spcAft>
                      </a:pPr>
                      <a:r>
                        <a:rPr lang="en-US" sz="1000">
                          <a:latin typeface="Times New Roman"/>
                          <a:ea typeface="Times New Roman"/>
                          <a:cs typeface="Times New Roman"/>
                        </a:rPr>
                        <a:t>0.98</a:t>
                      </a:r>
                      <a:endParaRPr lang="es-ES" sz="1200">
                        <a:latin typeface="Times New Roman"/>
                        <a:ea typeface="Times New Roman"/>
                        <a:cs typeface="Times New Roman"/>
                      </a:endParaRPr>
                    </a:p>
                  </a:txBody>
                  <a:tcPr marL="68591" marR="68591" marT="0" marB="0" anchor="ctr">
                    <a:lnL>
                      <a:noFill/>
                    </a:lnL>
                    <a:lnR>
                      <a:noFill/>
                    </a:lnR>
                    <a:lnT>
                      <a:noFill/>
                    </a:lnT>
                    <a:lnB>
                      <a:noFill/>
                    </a:lnB>
                  </a:tcPr>
                </a:tc>
                <a:tc>
                  <a:txBody>
                    <a:bodyPr/>
                    <a:lstStyle/>
                    <a:p>
                      <a:pPr algn="ctr">
                        <a:spcAft>
                          <a:spcPts val="0"/>
                        </a:spcAft>
                      </a:pPr>
                      <a:r>
                        <a:rPr lang="en-US" sz="1000" dirty="0">
                          <a:latin typeface="Times New Roman"/>
                          <a:ea typeface="Times New Roman"/>
                          <a:cs typeface="Times New Roman"/>
                        </a:rPr>
                        <a:t>9.75</a:t>
                      </a:r>
                      <a:endParaRPr lang="es-ES" sz="1200" dirty="0">
                        <a:latin typeface="Times New Roman"/>
                        <a:ea typeface="Times New Roman"/>
                        <a:cs typeface="Times New Roman"/>
                      </a:endParaRPr>
                    </a:p>
                  </a:txBody>
                  <a:tcPr marL="68591" marR="68591" marT="0" marB="0" anchor="ctr">
                    <a:lnL>
                      <a:noFill/>
                    </a:lnL>
                    <a:lnR>
                      <a:noFill/>
                    </a:lnR>
                    <a:lnT>
                      <a:noFill/>
                    </a:lnT>
                    <a:lnB>
                      <a:noFill/>
                    </a:lnB>
                  </a:tcPr>
                </a:tc>
                <a:tc>
                  <a:txBody>
                    <a:bodyPr/>
                    <a:lstStyle/>
                    <a:p>
                      <a:pPr algn="ctr">
                        <a:spcAft>
                          <a:spcPts val="0"/>
                        </a:spcAft>
                      </a:pPr>
                      <a:r>
                        <a:rPr lang="en-US" sz="1000">
                          <a:latin typeface="Times New Roman"/>
                          <a:ea typeface="Times New Roman"/>
                          <a:cs typeface="Times New Roman"/>
                        </a:rPr>
                        <a:t>5.35</a:t>
                      </a:r>
                      <a:endParaRPr lang="es-ES" sz="1200">
                        <a:latin typeface="Times New Roman"/>
                        <a:ea typeface="Times New Roman"/>
                        <a:cs typeface="Times New Roman"/>
                      </a:endParaRPr>
                    </a:p>
                  </a:txBody>
                  <a:tcPr marL="68591" marR="68591" marT="0" marB="0" anchor="ctr">
                    <a:lnL>
                      <a:noFill/>
                    </a:lnL>
                    <a:lnR>
                      <a:noFill/>
                    </a:lnR>
                    <a:lnT>
                      <a:noFill/>
                    </a:lnT>
                    <a:lnB>
                      <a:noFill/>
                    </a:lnB>
                  </a:tcPr>
                </a:tc>
                <a:extLst>
                  <a:ext uri="{0D108BD9-81ED-4DB2-BD59-A6C34878D82A}">
                    <a16:rowId xmlns:a16="http://schemas.microsoft.com/office/drawing/2014/main" val="10002"/>
                  </a:ext>
                </a:extLst>
              </a:tr>
              <a:tr h="0">
                <a:tc>
                  <a:txBody>
                    <a:bodyPr/>
                    <a:lstStyle/>
                    <a:p>
                      <a:pPr>
                        <a:spcAft>
                          <a:spcPts val="0"/>
                        </a:spcAft>
                      </a:pPr>
                      <a:r>
                        <a:rPr lang="en-US" sz="1000">
                          <a:latin typeface="Times New Roman"/>
                          <a:ea typeface="Times New Roman"/>
                          <a:cs typeface="Times New Roman"/>
                        </a:rPr>
                        <a:t>Total tree height (m)</a:t>
                      </a:r>
                      <a:endParaRPr lang="es-ES" sz="1200">
                        <a:latin typeface="Times New Roman"/>
                        <a:ea typeface="Times New Roman"/>
                        <a:cs typeface="Times New Roman"/>
                      </a:endParaRPr>
                    </a:p>
                  </a:txBody>
                  <a:tcPr marL="68591" marR="685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Times New Roman"/>
                          <a:ea typeface="Times New Roman"/>
                          <a:cs typeface="Times New Roman"/>
                        </a:rPr>
                        <a:t>10.22</a:t>
                      </a:r>
                      <a:endParaRPr lang="es-ES" sz="1200">
                        <a:latin typeface="Times New Roman"/>
                        <a:ea typeface="Times New Roman"/>
                        <a:cs typeface="Times New Roman"/>
                      </a:endParaRPr>
                    </a:p>
                  </a:txBody>
                  <a:tcPr marL="68591" marR="685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latin typeface="Times New Roman"/>
                          <a:ea typeface="Times New Roman"/>
                          <a:cs typeface="Times New Roman"/>
                        </a:rPr>
                        <a:t>1.10</a:t>
                      </a:r>
                      <a:endParaRPr lang="es-ES" sz="1200">
                        <a:latin typeface="Times New Roman"/>
                        <a:ea typeface="Times New Roman"/>
                        <a:cs typeface="Times New Roman"/>
                      </a:endParaRPr>
                    </a:p>
                  </a:txBody>
                  <a:tcPr marL="68591" marR="685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dirty="0">
                          <a:latin typeface="Times New Roman"/>
                          <a:ea typeface="Times New Roman"/>
                          <a:cs typeface="Times New Roman"/>
                        </a:rPr>
                        <a:t>12.40</a:t>
                      </a:r>
                      <a:endParaRPr lang="es-ES" sz="1200" dirty="0">
                        <a:latin typeface="Times New Roman"/>
                        <a:ea typeface="Times New Roman"/>
                        <a:cs typeface="Times New Roman"/>
                      </a:endParaRPr>
                    </a:p>
                  </a:txBody>
                  <a:tcPr marL="68591" marR="685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dirty="0">
                          <a:latin typeface="Times New Roman"/>
                          <a:ea typeface="Times New Roman"/>
                          <a:cs typeface="Times New Roman"/>
                        </a:rPr>
                        <a:t>7.60</a:t>
                      </a:r>
                      <a:endParaRPr lang="es-ES" sz="1200" dirty="0">
                        <a:latin typeface="Times New Roman"/>
                        <a:ea typeface="Times New Roman"/>
                        <a:cs typeface="Times New Roman"/>
                      </a:endParaRPr>
                    </a:p>
                  </a:txBody>
                  <a:tcPr marL="68591" marR="68591"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ítulo 1"/>
          <p:cNvSpPr>
            <a:spLocks noGrp="1"/>
          </p:cNvSpPr>
          <p:nvPr>
            <p:ph type="ctrTitle"/>
          </p:nvPr>
        </p:nvSpPr>
        <p:spPr>
          <a:xfrm>
            <a:off x="107950" y="123825"/>
            <a:ext cx="4968875" cy="649288"/>
          </a:xfrm>
        </p:spPr>
        <p:txBody>
          <a:bodyPr/>
          <a:lstStyle/>
          <a:p>
            <a:r>
              <a:rPr lang="es-ES" altLang="es-ES" sz="2000" smtClean="0"/>
              <a:t>Tesis doctoral de Magdalena Sajdak</a:t>
            </a:r>
          </a:p>
        </p:txBody>
      </p:sp>
      <p:pic>
        <p:nvPicPr>
          <p:cNvPr id="65539" name="6 Imagen" descr="Palmeras.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643438" y="784225"/>
            <a:ext cx="403860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5540" name="5 Imagen" descr="SL730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2528888"/>
            <a:ext cx="16541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6 Imagen" descr="SL7300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2528888"/>
            <a:ext cx="20097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2 Imagen" descr="A04CAch"/>
          <p:cNvPicPr>
            <a:picLocks noChangeAspect="1"/>
          </p:cNvPicPr>
          <p:nvPr/>
        </p:nvPicPr>
        <p:blipFill>
          <a:blip r:embed="rId5">
            <a:extLst>
              <a:ext uri="{28A0092B-C50C-407E-A947-70E740481C1C}">
                <a14:useLocalDpi xmlns:a14="http://schemas.microsoft.com/office/drawing/2010/main" val="0"/>
              </a:ext>
            </a:extLst>
          </a:blip>
          <a:srcRect l="15363" t="8459" r="15430"/>
          <a:stretch>
            <a:fillRect/>
          </a:stretch>
        </p:blipFill>
        <p:spPr bwMode="auto">
          <a:xfrm>
            <a:off x="1938338" y="773113"/>
            <a:ext cx="1770062"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3 Imagen"/>
          <p:cNvPicPr>
            <a:picLocks noChangeAspect="1"/>
          </p:cNvPicPr>
          <p:nvPr/>
        </p:nvPicPr>
        <p:blipFill>
          <a:blip r:embed="rId6">
            <a:extLst>
              <a:ext uri="{28A0092B-C50C-407E-A947-70E740481C1C}">
                <a14:useLocalDpi xmlns:a14="http://schemas.microsoft.com/office/drawing/2010/main" val="0"/>
              </a:ext>
            </a:extLst>
          </a:blip>
          <a:srcRect t="3282" b="10098"/>
          <a:stretch>
            <a:fillRect/>
          </a:stretch>
        </p:blipFill>
        <p:spPr bwMode="auto">
          <a:xfrm>
            <a:off x="376238" y="773113"/>
            <a:ext cx="1458912"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4 Imagen" descr="A04CAsecciones"/>
          <p:cNvPicPr>
            <a:picLocks noChangeAspect="1"/>
          </p:cNvPicPr>
          <p:nvPr/>
        </p:nvPicPr>
        <p:blipFill>
          <a:blip r:embed="rId7">
            <a:extLst>
              <a:ext uri="{28A0092B-C50C-407E-A947-70E740481C1C}">
                <a14:useLocalDpi xmlns:a14="http://schemas.microsoft.com/office/drawing/2010/main" val="0"/>
              </a:ext>
            </a:extLst>
          </a:blip>
          <a:srcRect l="15633" t="9000" r="18791"/>
          <a:stretch>
            <a:fillRect/>
          </a:stretch>
        </p:blipFill>
        <p:spPr bwMode="auto">
          <a:xfrm>
            <a:off x="234950" y="2500313"/>
            <a:ext cx="16002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4 Imagen" descr="A04CA_20_20"/>
          <p:cNvPicPr>
            <a:picLocks noChangeAspect="1"/>
          </p:cNvPicPr>
          <p:nvPr/>
        </p:nvPicPr>
        <p:blipFill>
          <a:blip r:embed="rId8">
            <a:extLst>
              <a:ext uri="{28A0092B-C50C-407E-A947-70E740481C1C}">
                <a14:useLocalDpi xmlns:a14="http://schemas.microsoft.com/office/drawing/2010/main" val="0"/>
              </a:ext>
            </a:extLst>
          </a:blip>
          <a:srcRect l="11050" t="12421" r="12331"/>
          <a:stretch>
            <a:fillRect/>
          </a:stretch>
        </p:blipFill>
        <p:spPr bwMode="auto">
          <a:xfrm>
            <a:off x="1787525" y="2573338"/>
            <a:ext cx="19431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6" name="Subtítulo 2"/>
          <p:cNvSpPr>
            <a:spLocks noGrp="1"/>
          </p:cNvSpPr>
          <p:nvPr>
            <p:ph type="subTitle" idx="1"/>
          </p:nvPr>
        </p:nvSpPr>
        <p:spPr>
          <a:xfrm>
            <a:off x="234950" y="4059238"/>
            <a:ext cx="3509963" cy="725487"/>
          </a:xfrm>
        </p:spPr>
        <p:txBody>
          <a:bodyPr/>
          <a:lstStyle/>
          <a:p>
            <a:r>
              <a:rPr lang="es-ES" altLang="es-ES" sz="1800" smtClean="0">
                <a:solidFill>
                  <a:schemeClr val="tx1"/>
                </a:solidFill>
              </a:rPr>
              <a:t>7 artículos de la JCR</a:t>
            </a:r>
          </a:p>
          <a:p>
            <a:r>
              <a:rPr lang="es-ES" altLang="es-ES" sz="1800" smtClean="0">
                <a:solidFill>
                  <a:schemeClr val="tx1"/>
                </a:solidFill>
              </a:rPr>
              <a:t>5 congresos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3 Marcador de contenido" descr="naranj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555625"/>
            <a:ext cx="42164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6563" name="3 Marcador de contenido" descr="moreraB.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579438"/>
            <a:ext cx="4151312"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ítulo 1"/>
          <p:cNvSpPr>
            <a:spLocks noGrp="1"/>
          </p:cNvSpPr>
          <p:nvPr>
            <p:ph type="ctrTitle"/>
          </p:nvPr>
        </p:nvSpPr>
        <p:spPr>
          <a:xfrm>
            <a:off x="611188" y="196850"/>
            <a:ext cx="7772400" cy="1101725"/>
          </a:xfrm>
        </p:spPr>
        <p:txBody>
          <a:bodyPr/>
          <a:lstStyle/>
          <a:p>
            <a:r>
              <a:rPr lang="es-ES" altLang="es-ES" smtClean="0"/>
              <a:t>Aplicación de teledetección y Lidar aéreo y terrestre al calculo de biomasa de árboles frutales</a:t>
            </a:r>
          </a:p>
        </p:txBody>
      </p:sp>
      <p:pic>
        <p:nvPicPr>
          <p:cNvPr id="67587"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200" y="1389063"/>
            <a:ext cx="2154238"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7925" y="1365250"/>
            <a:ext cx="2347913"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Imagen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53163" y="1420813"/>
            <a:ext cx="230822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Imagen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19325" y="2698750"/>
            <a:ext cx="1404938"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403350" y="160338"/>
            <a:ext cx="6173788" cy="468312"/>
          </a:xfrm>
          <a:prstGeom prst="rect">
            <a:avLst/>
          </a:prstGeom>
          <a:noFill/>
          <a:ln w="28575">
            <a:solidFill>
              <a:srgbClr val="CC0000"/>
            </a:solidFill>
            <a:miter lim="800000"/>
            <a:headEnd/>
            <a:tailEnd/>
          </a:ln>
          <a:effectLst/>
        </p:spPr>
        <p:txBody>
          <a:bodyPr lIns="68601" tIns="34301" rIns="68601" bIns="34301" anchor="ctr"/>
          <a:lstStyle/>
          <a:p>
            <a:pPr algn="ctr" defTabSz="685983" eaLnBrk="1" hangingPunct="1">
              <a:defRPr/>
            </a:pPr>
            <a:r>
              <a:rPr lang="es-ES_tradnl" sz="3301" dirty="0">
                <a:solidFill>
                  <a:schemeClr val="tx2"/>
                </a:solidFill>
                <a:cs typeface="Arial" pitchFamily="34" charset="0"/>
              </a:rPr>
              <a:t>Cuarta etapa</a:t>
            </a:r>
            <a:endParaRPr lang="es-ES" sz="1350" dirty="0">
              <a:solidFill>
                <a:schemeClr val="tx1"/>
              </a:solidFill>
              <a:cs typeface="Arial" pitchFamily="34" charset="0"/>
            </a:endParaRPr>
          </a:p>
        </p:txBody>
      </p:sp>
      <p:sp>
        <p:nvSpPr>
          <p:cNvPr id="68611" name="Rectángulo 1"/>
          <p:cNvSpPr>
            <a:spLocks noChangeArrowheads="1"/>
          </p:cNvSpPr>
          <p:nvPr/>
        </p:nvSpPr>
        <p:spPr bwMode="auto">
          <a:xfrm>
            <a:off x="130175" y="1120775"/>
            <a:ext cx="8713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es-ES" altLang="es-ES">
              <a:solidFill>
                <a:srgbClr val="C00000"/>
              </a:solidFill>
              <a:cs typeface="Arial" panose="020B0604020202020204" pitchFamily="34" charset="0"/>
            </a:endParaRPr>
          </a:p>
        </p:txBody>
      </p:sp>
      <p:sp>
        <p:nvSpPr>
          <p:cNvPr id="68612" name="AutoShape 2" descr="Resultado de imagen de aecid"/>
          <p:cNvSpPr>
            <a:spLocks noChangeAspect="1" noChangeArrowheads="1"/>
          </p:cNvSpPr>
          <p:nvPr/>
        </p:nvSpPr>
        <p:spPr bwMode="auto">
          <a:xfrm>
            <a:off x="155575" y="-357188"/>
            <a:ext cx="1438275" cy="75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68613" name="Rectángulo 6"/>
          <p:cNvSpPr>
            <a:spLocks noChangeArrowheads="1"/>
          </p:cNvSpPr>
          <p:nvPr/>
        </p:nvSpPr>
        <p:spPr bwMode="auto">
          <a:xfrm>
            <a:off x="395288" y="2573338"/>
            <a:ext cx="7632700"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ES">
                <a:solidFill>
                  <a:schemeClr val="tx1"/>
                </a:solidFill>
                <a:ea typeface="Times New Roman" panose="02020603050405020304" pitchFamily="18" charset="0"/>
                <a:cs typeface="Arial" panose="020B0604020202020204" pitchFamily="34" charset="0"/>
              </a:rPr>
              <a:t>Curso procesos de producción de biomasa agrícola y forestal para uso energético y sus implicaciones logísticas. Facultad de Ciencia e Ingeniería de Alimentos. </a:t>
            </a:r>
          </a:p>
          <a:p>
            <a:pPr algn="ctr"/>
            <a:endParaRPr lang="es-ES" altLang="es-ES">
              <a:solidFill>
                <a:schemeClr val="tx1"/>
              </a:solidFill>
              <a:ea typeface="Times New Roman" panose="02020603050405020304" pitchFamily="18" charset="0"/>
              <a:cs typeface="Arial" panose="020B0604020202020204" pitchFamily="34" charset="0"/>
            </a:endParaRPr>
          </a:p>
          <a:p>
            <a:pPr algn="ctr"/>
            <a:r>
              <a:rPr lang="es-ES" altLang="es-ES">
                <a:solidFill>
                  <a:schemeClr val="tx1"/>
                </a:solidFill>
                <a:ea typeface="Times New Roman" panose="02020603050405020304" pitchFamily="18" charset="0"/>
                <a:cs typeface="Arial" panose="020B0604020202020204" pitchFamily="34" charset="0"/>
              </a:rPr>
              <a:t>Universidad Técnica de Ambato (Ecuador). </a:t>
            </a:r>
            <a:endParaRPr lang="en-US" altLang="es-ES">
              <a:solidFill>
                <a:schemeClr val="tx1"/>
              </a:solidFill>
              <a:ea typeface="Times New Roman" panose="02020603050405020304" pitchFamily="18" charset="0"/>
              <a:cs typeface="Arial" panose="020B0604020202020204" pitchFamily="34" charset="0"/>
            </a:endParaRPr>
          </a:p>
          <a:p>
            <a:pPr algn="ctr"/>
            <a:endParaRPr lang="en-US" altLang="es-ES">
              <a:solidFill>
                <a:schemeClr val="tx1"/>
              </a:solidFill>
              <a:ea typeface="Times New Roman" panose="02020603050405020304" pitchFamily="18" charset="0"/>
              <a:cs typeface="Arial" panose="020B0604020202020204" pitchFamily="34" charset="0"/>
            </a:endParaRPr>
          </a:p>
          <a:p>
            <a:pPr algn="ctr"/>
            <a:r>
              <a:rPr lang="en-US" altLang="es-ES">
                <a:solidFill>
                  <a:schemeClr val="tx1"/>
                </a:solidFill>
                <a:ea typeface="Times New Roman" panose="02020603050405020304" pitchFamily="18" charset="0"/>
                <a:cs typeface="Arial" panose="020B0604020202020204" pitchFamily="34" charset="0"/>
              </a:rPr>
              <a:t>18/05/2010  -  21/05/2010</a:t>
            </a:r>
            <a:endParaRPr lang="es-ES" altLang="es-ES">
              <a:solidFill>
                <a:schemeClr val="tx1"/>
              </a:solidFill>
              <a:ea typeface="Times New Roman" panose="02020603050405020304" pitchFamily="18" charset="0"/>
              <a:cs typeface="Arial" panose="020B0604020202020204" pitchFamily="34" charset="0"/>
            </a:endParaRPr>
          </a:p>
        </p:txBody>
      </p:sp>
      <p:pic>
        <p:nvPicPr>
          <p:cNvPr id="68614" name="Imagen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60450"/>
            <a:ext cx="2309813"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Imagen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741363"/>
            <a:ext cx="14097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Flecha derecha 9"/>
          <p:cNvSpPr>
            <a:spLocks noChangeArrowheads="1"/>
          </p:cNvSpPr>
          <p:nvPr/>
        </p:nvSpPr>
        <p:spPr bwMode="auto">
          <a:xfrm>
            <a:off x="3419475" y="1304925"/>
            <a:ext cx="1223963" cy="763588"/>
          </a:xfrm>
          <a:prstGeom prst="rightArrow">
            <a:avLst>
              <a:gd name="adj1" fmla="val 58870"/>
              <a:gd name="adj2" fmla="val 50002"/>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Clr>
                <a:srgbClr val="000000"/>
              </a:buClr>
              <a:buSzPct val="100000"/>
              <a:buFont typeface="Times New Roman" panose="02020603050405020304" pitchFamily="18" charset="0"/>
              <a:buNone/>
            </a:pPr>
            <a:endParaRPr lang="es-ES" altLang="es-E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403350" y="160338"/>
            <a:ext cx="6173788" cy="468312"/>
          </a:xfrm>
          <a:prstGeom prst="rect">
            <a:avLst/>
          </a:prstGeom>
          <a:noFill/>
          <a:ln w="28575">
            <a:solidFill>
              <a:srgbClr val="CC0000"/>
            </a:solidFill>
            <a:miter lim="800000"/>
            <a:headEnd/>
            <a:tailEnd/>
          </a:ln>
          <a:effectLst/>
        </p:spPr>
        <p:txBody>
          <a:bodyPr lIns="68601" tIns="34301" rIns="68601" bIns="34301" anchor="ctr"/>
          <a:lstStyle/>
          <a:p>
            <a:pPr algn="ctr" defTabSz="685983" eaLnBrk="1" hangingPunct="1">
              <a:defRPr/>
            </a:pPr>
            <a:r>
              <a:rPr lang="es-ES_tradnl" sz="3301" dirty="0">
                <a:solidFill>
                  <a:schemeClr val="tx2"/>
                </a:solidFill>
                <a:cs typeface="Arial" pitchFamily="34" charset="0"/>
              </a:rPr>
              <a:t>Cuarta etapa</a:t>
            </a:r>
            <a:endParaRPr lang="es-ES" sz="1350" dirty="0">
              <a:solidFill>
                <a:schemeClr val="tx1"/>
              </a:solidFill>
              <a:cs typeface="Arial" pitchFamily="34" charset="0"/>
            </a:endParaRPr>
          </a:p>
        </p:txBody>
      </p:sp>
      <p:sp>
        <p:nvSpPr>
          <p:cNvPr id="69635" name="Rectángulo 1"/>
          <p:cNvSpPr>
            <a:spLocks noChangeArrowheads="1"/>
          </p:cNvSpPr>
          <p:nvPr/>
        </p:nvSpPr>
        <p:spPr bwMode="auto">
          <a:xfrm>
            <a:off x="133350" y="1062038"/>
            <a:ext cx="871378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ES" dirty="0">
                <a:solidFill>
                  <a:schemeClr val="tx1"/>
                </a:solidFill>
                <a:ea typeface="Times New Roman" panose="02020603050405020304" pitchFamily="18" charset="0"/>
                <a:cs typeface="Arial" panose="020B0604020202020204" pitchFamily="34" charset="0"/>
              </a:rPr>
              <a:t>Acción preparatoria para el desarrollo de acciones integradas para el fortalecimiento de las unidades de investigación, capacitación universitaria y desarrollo del sector agrícola en el aprovechamiento energético de biomasa residual agrícola en Ecuador. </a:t>
            </a:r>
          </a:p>
          <a:p>
            <a:pPr algn="ctr"/>
            <a:endParaRPr lang="es-ES" altLang="es-ES" dirty="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a:p>
            <a:pPr algn="ctr"/>
            <a:r>
              <a:rPr lang="en-US" altLang="es-ES" dirty="0" err="1">
                <a:solidFill>
                  <a:srgbClr val="C00000"/>
                </a:solidFill>
                <a:ea typeface="Times New Roman" panose="02020603050405020304" pitchFamily="18" charset="0"/>
                <a:cs typeface="Arial" panose="020B0604020202020204" pitchFamily="34" charset="0"/>
              </a:rPr>
              <a:t>Ministerio</a:t>
            </a:r>
            <a:r>
              <a:rPr lang="en-US" altLang="es-ES" dirty="0">
                <a:solidFill>
                  <a:srgbClr val="C00000"/>
                </a:solidFill>
                <a:ea typeface="Times New Roman" panose="02020603050405020304" pitchFamily="18" charset="0"/>
                <a:cs typeface="Arial" panose="020B0604020202020204" pitchFamily="34" charset="0"/>
              </a:rPr>
              <a:t> de </a:t>
            </a:r>
            <a:r>
              <a:rPr lang="en-US" altLang="es-ES" dirty="0" err="1">
                <a:solidFill>
                  <a:srgbClr val="C00000"/>
                </a:solidFill>
                <a:ea typeface="Times New Roman" panose="02020603050405020304" pitchFamily="18" charset="0"/>
                <a:cs typeface="Arial" panose="020B0604020202020204" pitchFamily="34" charset="0"/>
              </a:rPr>
              <a:t>Asuntos</a:t>
            </a:r>
            <a:r>
              <a:rPr lang="en-US" altLang="es-ES" dirty="0">
                <a:solidFill>
                  <a:srgbClr val="C00000"/>
                </a:solidFill>
                <a:ea typeface="Times New Roman" panose="02020603050405020304" pitchFamily="18" charset="0"/>
                <a:cs typeface="Arial" panose="020B0604020202020204" pitchFamily="34" charset="0"/>
              </a:rPr>
              <a:t> </a:t>
            </a:r>
            <a:r>
              <a:rPr lang="en-US" altLang="es-ES" dirty="0" err="1">
                <a:solidFill>
                  <a:srgbClr val="C00000"/>
                </a:solidFill>
                <a:ea typeface="Times New Roman" panose="02020603050405020304" pitchFamily="18" charset="0"/>
                <a:cs typeface="Arial" panose="020B0604020202020204" pitchFamily="34" charset="0"/>
              </a:rPr>
              <a:t>Exteriores</a:t>
            </a:r>
            <a:r>
              <a:rPr lang="en-US" altLang="es-ES" dirty="0">
                <a:solidFill>
                  <a:srgbClr val="C00000"/>
                </a:solidFill>
                <a:ea typeface="Times New Roman" panose="02020603050405020304" pitchFamily="18" charset="0"/>
                <a:cs typeface="Arial" panose="020B0604020202020204" pitchFamily="34" charset="0"/>
              </a:rPr>
              <a:t>. AECID. </a:t>
            </a:r>
            <a:r>
              <a:rPr lang="en-US" altLang="es-ES" dirty="0" err="1">
                <a:solidFill>
                  <a:srgbClr val="C00000"/>
                </a:solidFill>
                <a:ea typeface="Times New Roman" panose="02020603050405020304" pitchFamily="18" charset="0"/>
                <a:cs typeface="Arial" panose="020B0604020202020204" pitchFamily="34" charset="0"/>
              </a:rPr>
              <a:t>Programa</a:t>
            </a:r>
            <a:r>
              <a:rPr lang="en-US" altLang="es-ES" dirty="0">
                <a:solidFill>
                  <a:srgbClr val="C00000"/>
                </a:solidFill>
                <a:ea typeface="Times New Roman" panose="02020603050405020304" pitchFamily="18" charset="0"/>
                <a:cs typeface="Arial" panose="020B0604020202020204" pitchFamily="34" charset="0"/>
              </a:rPr>
              <a:t> PCI2011</a:t>
            </a:r>
            <a:endParaRPr lang="es-ES" altLang="es-ES" dirty="0">
              <a:solidFill>
                <a:srgbClr val="C00000"/>
              </a:solidFill>
              <a:ea typeface="Times New Roman" panose="02020603050405020304" pitchFamily="18" charset="0"/>
              <a:cs typeface="Arial" panose="020B0604020202020204" pitchFamily="34" charset="0"/>
            </a:endParaRPr>
          </a:p>
        </p:txBody>
      </p:sp>
      <p:sp>
        <p:nvSpPr>
          <p:cNvPr id="69636" name="AutoShape 2" descr="Resultado de imagen de aecid"/>
          <p:cNvSpPr>
            <a:spLocks noChangeAspect="1" noChangeArrowheads="1"/>
          </p:cNvSpPr>
          <p:nvPr/>
        </p:nvSpPr>
        <p:spPr bwMode="auto">
          <a:xfrm>
            <a:off x="155575" y="-357188"/>
            <a:ext cx="1438275" cy="75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pic>
        <p:nvPicPr>
          <p:cNvPr id="69637"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1038" y="3049588"/>
            <a:ext cx="29432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3850" y="3206750"/>
            <a:ext cx="132238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2563" y="52388"/>
            <a:ext cx="28575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2644775"/>
            <a:ext cx="10445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Imagen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1650" y="2644775"/>
            <a:ext cx="1876425"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7475" y="2644775"/>
            <a:ext cx="1430338"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Imagen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51438" y="2644775"/>
            <a:ext cx="1401762"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Imagen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2833688"/>
            <a:ext cx="22193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Imagen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1775" y="1098550"/>
            <a:ext cx="955675"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AutoShape 4" descr="Resultado de imagen de UCSG"/>
          <p:cNvSpPr>
            <a:spLocks noChangeAspect="1" noChangeArrowheads="1"/>
          </p:cNvSpPr>
          <p:nvPr/>
        </p:nvSpPr>
        <p:spPr bwMode="auto">
          <a:xfrm>
            <a:off x="155575" y="-1608138"/>
            <a:ext cx="3984625"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pic>
        <p:nvPicPr>
          <p:cNvPr id="70666" name="Imagen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81800" y="1016000"/>
            <a:ext cx="22193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403350" y="160338"/>
            <a:ext cx="6173788" cy="468312"/>
          </a:xfrm>
          <a:prstGeom prst="rect">
            <a:avLst/>
          </a:prstGeom>
          <a:noFill/>
          <a:ln w="28575">
            <a:solidFill>
              <a:srgbClr val="CC0000"/>
            </a:solidFill>
            <a:miter lim="800000"/>
            <a:headEnd/>
            <a:tailEnd/>
          </a:ln>
          <a:effectLst/>
        </p:spPr>
        <p:txBody>
          <a:bodyPr lIns="68601" tIns="34301" rIns="68601" bIns="34301" anchor="ctr"/>
          <a:lstStyle/>
          <a:p>
            <a:pPr algn="ctr" defTabSz="685983" eaLnBrk="1" hangingPunct="1">
              <a:defRPr/>
            </a:pPr>
            <a:r>
              <a:rPr lang="es-ES_tradnl" sz="3301" dirty="0">
                <a:solidFill>
                  <a:schemeClr val="tx2"/>
                </a:solidFill>
                <a:cs typeface="Arial" pitchFamily="34" charset="0"/>
              </a:rPr>
              <a:t>Cuarta etapa</a:t>
            </a:r>
            <a:endParaRPr lang="es-ES" sz="1350" dirty="0">
              <a:solidFill>
                <a:schemeClr val="tx1"/>
              </a:solidFill>
              <a:cs typeface="Arial" pitchFamily="34" charset="0"/>
            </a:endParaRPr>
          </a:p>
        </p:txBody>
      </p:sp>
      <p:sp>
        <p:nvSpPr>
          <p:cNvPr id="71683" name="Rectángulo 1"/>
          <p:cNvSpPr>
            <a:spLocks noChangeArrowheads="1"/>
          </p:cNvSpPr>
          <p:nvPr/>
        </p:nvSpPr>
        <p:spPr bwMode="auto">
          <a:xfrm>
            <a:off x="-6350" y="1111250"/>
            <a:ext cx="87122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ES">
                <a:solidFill>
                  <a:schemeClr val="tx1"/>
                </a:solidFill>
              </a:rPr>
              <a:t>Programa de investigación en el aprovechamiento energético de la biomasa agrícola y forestal en la Universidad Técnica de Ambato. </a:t>
            </a:r>
          </a:p>
          <a:p>
            <a:pPr algn="ctr"/>
            <a:endParaRPr lang="es-ES" altLang="es-ES">
              <a:solidFill>
                <a:schemeClr val="tx1"/>
              </a:solidFill>
            </a:endParaRPr>
          </a:p>
          <a:p>
            <a:pPr algn="ctr"/>
            <a:r>
              <a:rPr lang="es-ES" altLang="es-ES">
                <a:solidFill>
                  <a:schemeClr val="tx1"/>
                </a:solidFill>
                <a:cs typeface="Arial" panose="020B0604020202020204" pitchFamily="34" charset="0"/>
              </a:rPr>
              <a:t>Programa PROMETEO SENESCYT- Gobierno de Ecuador</a:t>
            </a:r>
          </a:p>
          <a:p>
            <a:pPr algn="ctr"/>
            <a:r>
              <a:rPr lang="es-ES" altLang="es-ES">
                <a:solidFill>
                  <a:schemeClr val="tx1"/>
                </a:solidFill>
                <a:ea typeface="Times New Roman" panose="02020603050405020304" pitchFamily="18" charset="0"/>
                <a:cs typeface="Arial" panose="020B0604020202020204" pitchFamily="34" charset="0"/>
              </a:rPr>
              <a:t>2012-2014</a:t>
            </a:r>
          </a:p>
        </p:txBody>
      </p:sp>
      <p:sp>
        <p:nvSpPr>
          <p:cNvPr id="71684" name="AutoShape 2" descr="Resultado de imagen de aecid"/>
          <p:cNvSpPr>
            <a:spLocks noChangeAspect="1" noChangeArrowheads="1"/>
          </p:cNvSpPr>
          <p:nvPr/>
        </p:nvSpPr>
        <p:spPr bwMode="auto">
          <a:xfrm>
            <a:off x="155575" y="-357188"/>
            <a:ext cx="1438275" cy="75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pic>
        <p:nvPicPr>
          <p:cNvPr id="71685" name="Imagen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3070225"/>
            <a:ext cx="4930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txBox="1">
            <a:spLocks/>
          </p:cNvSpPr>
          <p:nvPr/>
        </p:nvSpPr>
        <p:spPr>
          <a:xfrm>
            <a:off x="457200" y="274638"/>
            <a:ext cx="8229600" cy="1143000"/>
          </a:xfrm>
          <a:prstGeom prst="rect">
            <a:avLst/>
          </a:prstGeom>
        </p:spPr>
        <p:txBody>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rgbClr val="000000"/>
                </a:solidFill>
                <a:latin typeface="Century Gothic" pitchFamily="32" charset="0"/>
                <a:ea typeface="Droid Sans Fallback" charset="0"/>
                <a:cs typeface="Droid Sans Fallback" charset="0"/>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rgbClr val="000000"/>
                </a:solidFill>
                <a:latin typeface="Century Gothic" pitchFamily="32" charset="0"/>
                <a:ea typeface="Droid Sans Fallback" charset="0"/>
                <a:cs typeface="Droid Sans Fallback" charset="0"/>
              </a:defRPr>
            </a:lvl9pPr>
          </a:lstStyle>
          <a:p>
            <a:pPr algn="l">
              <a:defRPr/>
            </a:pPr>
            <a:r>
              <a:rPr lang="es-ES_tradnl" kern="0" smtClean="0"/>
              <a:t>Octubre de 2001</a:t>
            </a:r>
            <a:endParaRPr lang="es-ES" kern="0" dirty="0"/>
          </a:p>
        </p:txBody>
      </p:sp>
      <p:sp>
        <p:nvSpPr>
          <p:cNvPr id="10" name="2 Marcador de contenido"/>
          <p:cNvSpPr txBox="1">
            <a:spLocks/>
          </p:cNvSpPr>
          <p:nvPr/>
        </p:nvSpPr>
        <p:spPr>
          <a:xfrm>
            <a:off x="457200" y="1412875"/>
            <a:ext cx="8229600" cy="2816225"/>
          </a:xfrm>
          <a:prstGeom prst="rect">
            <a:avLst/>
          </a:prstGeom>
        </p:spPr>
        <p:txBody>
          <a:bodyPr>
            <a:normAutofit/>
          </a:bodyPr>
          <a:lstStyle>
            <a:lvl1pPr marL="342900" indent="-3429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1pPr>
            <a:lvl2pPr marL="742950" indent="-28575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0000"/>
                </a:solidFill>
                <a:latin typeface="+mn-lt"/>
                <a:ea typeface="+mn-ea"/>
                <a:cs typeface="+mn-cs"/>
              </a:defRPr>
            </a:lvl2pPr>
            <a:lvl3pPr marL="1143000" indent="-228600" algn="l" defTabSz="449263" rtl="0" eaLnBrk="0" fontAlgn="base" hangingPunct="0">
              <a:spcBef>
                <a:spcPts val="400"/>
              </a:spcBef>
              <a:spcAft>
                <a:spcPct val="0"/>
              </a:spcAft>
              <a:buClr>
                <a:srgbClr val="000000"/>
              </a:buClr>
              <a:buSzPct val="100000"/>
              <a:buFont typeface="Times New Roman" panose="02020603050405020304" pitchFamily="18" charset="0"/>
              <a:defRPr sz="1600">
                <a:solidFill>
                  <a:srgbClr val="000000"/>
                </a:solidFill>
                <a:latin typeface="+mn-lt"/>
                <a:ea typeface="+mn-ea"/>
                <a:cs typeface="+mn-cs"/>
              </a:defRPr>
            </a:lvl3pPr>
            <a:lvl4pPr marL="1600200" indent="-228600" algn="l" defTabSz="449263" rtl="0"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mn-lt"/>
                <a:ea typeface="+mn-ea"/>
                <a:cs typeface="+mn-cs"/>
              </a:defRPr>
            </a:lvl4pPr>
            <a:lvl5pPr marL="2057400" indent="-228600" algn="l" defTabSz="449263" rtl="0"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mn-lt"/>
                <a:ea typeface="+mn-ea"/>
                <a:cs typeface="+mn-cs"/>
              </a:defRPr>
            </a:lvl5pPr>
            <a:lvl6pPr marL="25146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6pPr>
            <a:lvl7pPr marL="29718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7pPr>
            <a:lvl8pPr marL="34290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8pPr>
            <a:lvl9pPr marL="38862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9pPr>
          </a:lstStyle>
          <a:p>
            <a:pPr>
              <a:defRPr/>
            </a:pPr>
            <a:r>
              <a:rPr lang="es-ES" kern="0" dirty="0" smtClean="0">
                <a:latin typeface="+mj-lt"/>
              </a:rPr>
              <a:t>Profesor Ayudante de Escuela Universitaria (según LRU) </a:t>
            </a:r>
          </a:p>
          <a:p>
            <a:pPr lvl="1">
              <a:defRPr/>
            </a:pPr>
            <a:r>
              <a:rPr lang="es-ES" kern="0" dirty="0" smtClean="0"/>
              <a:t>Fecha de inicio: 1–Octubre–2001 </a:t>
            </a:r>
          </a:p>
          <a:p>
            <a:pPr lvl="1">
              <a:defRPr/>
            </a:pPr>
            <a:r>
              <a:rPr lang="es-ES" kern="0" dirty="0" smtClean="0"/>
              <a:t>Fecha de finalización: 2–Febrero–2005 </a:t>
            </a:r>
          </a:p>
          <a:p>
            <a:pPr>
              <a:defRPr/>
            </a:pPr>
            <a:endParaRPr lang="es-ES" kern="0" dirty="0"/>
          </a:p>
        </p:txBody>
      </p:sp>
      <p:sp>
        <p:nvSpPr>
          <p:cNvPr id="11" name="3 Flecha doblada"/>
          <p:cNvSpPr/>
          <p:nvPr/>
        </p:nvSpPr>
        <p:spPr>
          <a:xfrm flipV="1">
            <a:off x="1979613" y="2636838"/>
            <a:ext cx="1296987" cy="93662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chemeClr val="tx1"/>
              </a:solidFill>
            </a:endParaRPr>
          </a:p>
        </p:txBody>
      </p:sp>
      <p:sp>
        <p:nvSpPr>
          <p:cNvPr id="12" name="4 CuadroTexto"/>
          <p:cNvSpPr txBox="1"/>
          <p:nvPr/>
        </p:nvSpPr>
        <p:spPr>
          <a:xfrm>
            <a:off x="3851275" y="2997200"/>
            <a:ext cx="3816350" cy="922338"/>
          </a:xfrm>
          <a:prstGeom prst="rect">
            <a:avLst/>
          </a:prstGeom>
          <a:solidFill>
            <a:schemeClr val="accent6">
              <a:lumMod val="40000"/>
              <a:lumOff val="60000"/>
            </a:schemeClr>
          </a:solidFill>
        </p:spPr>
        <p:txBody>
          <a:bodyPr>
            <a:spAutoFit/>
          </a:bodyPr>
          <a:lstStyle/>
          <a:p>
            <a:pPr algn="ctr">
              <a:defRPr/>
            </a:pPr>
            <a:r>
              <a:rPr lang="es-ES_tradnl" dirty="0"/>
              <a:t>PROGRAMA DE DOCTORADO </a:t>
            </a:r>
            <a:r>
              <a:rPr lang="es-ES_tradnl" b="1" dirty="0"/>
              <a:t>MECANIZACIÓN Y TECNOLOGÍA AGRARIA</a:t>
            </a:r>
            <a:endParaRPr lang="es-ES"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403350" y="160338"/>
            <a:ext cx="6173788" cy="468312"/>
          </a:xfrm>
          <a:prstGeom prst="rect">
            <a:avLst/>
          </a:prstGeom>
          <a:noFill/>
          <a:ln w="28575">
            <a:solidFill>
              <a:srgbClr val="CC0000"/>
            </a:solidFill>
            <a:miter lim="800000"/>
            <a:headEnd/>
            <a:tailEnd/>
          </a:ln>
          <a:effectLst/>
        </p:spPr>
        <p:txBody>
          <a:bodyPr lIns="68601" tIns="34301" rIns="68601" bIns="34301" anchor="ctr"/>
          <a:lstStyle/>
          <a:p>
            <a:pPr algn="ctr" defTabSz="685983" eaLnBrk="1" hangingPunct="1">
              <a:defRPr/>
            </a:pPr>
            <a:r>
              <a:rPr lang="es-ES_tradnl" sz="3301" dirty="0">
                <a:solidFill>
                  <a:schemeClr val="tx2"/>
                </a:solidFill>
                <a:cs typeface="Arial" pitchFamily="34" charset="0"/>
              </a:rPr>
              <a:t>Cuarta etapa</a:t>
            </a:r>
            <a:endParaRPr lang="es-ES" sz="1350" dirty="0">
              <a:solidFill>
                <a:schemeClr val="tx1"/>
              </a:solidFill>
              <a:cs typeface="Arial" pitchFamily="34" charset="0"/>
            </a:endParaRPr>
          </a:p>
        </p:txBody>
      </p:sp>
      <p:sp>
        <p:nvSpPr>
          <p:cNvPr id="72707" name="Rectángulo 1"/>
          <p:cNvSpPr>
            <a:spLocks noChangeArrowheads="1"/>
          </p:cNvSpPr>
          <p:nvPr/>
        </p:nvSpPr>
        <p:spPr bwMode="auto">
          <a:xfrm>
            <a:off x="155575" y="1182688"/>
            <a:ext cx="87122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ES">
                <a:solidFill>
                  <a:schemeClr val="tx1"/>
                </a:solidFill>
              </a:rPr>
              <a:t>Aprovechamiento de biomasa en comunidades rurales para el cambio de la matriz energética en Ecuador. Universidad Politécnica de Valencia. </a:t>
            </a:r>
          </a:p>
          <a:p>
            <a:pPr algn="ctr"/>
            <a:r>
              <a:rPr lang="es-ES" altLang="es-ES">
                <a:solidFill>
                  <a:schemeClr val="tx1"/>
                </a:solidFill>
              </a:rPr>
              <a:t>Programa ADSIDEO. Proyectos de cooperación de investigación para el desarrollo. Universidad Politécnica de Valencia</a:t>
            </a:r>
          </a:p>
          <a:p>
            <a:pPr algn="ctr"/>
            <a:r>
              <a:rPr lang="es-ES" altLang="es-ES">
                <a:solidFill>
                  <a:schemeClr val="tx1"/>
                </a:solidFill>
                <a:ea typeface="Times New Roman" panose="02020603050405020304" pitchFamily="18" charset="0"/>
                <a:cs typeface="Arial" panose="020B0604020202020204" pitchFamily="34" charset="0"/>
              </a:rPr>
              <a:t>(2015-2017)</a:t>
            </a:r>
          </a:p>
        </p:txBody>
      </p:sp>
      <p:sp>
        <p:nvSpPr>
          <p:cNvPr id="72708" name="AutoShape 2" descr="Resultado de imagen de aecid"/>
          <p:cNvSpPr>
            <a:spLocks noChangeAspect="1" noChangeArrowheads="1"/>
          </p:cNvSpPr>
          <p:nvPr/>
        </p:nvSpPr>
        <p:spPr bwMode="auto">
          <a:xfrm>
            <a:off x="155575" y="-357188"/>
            <a:ext cx="1438275" cy="75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pic>
        <p:nvPicPr>
          <p:cNvPr id="72709" name="Imagen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860675"/>
            <a:ext cx="2503488"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403350" y="160338"/>
            <a:ext cx="6173788" cy="468312"/>
          </a:xfrm>
          <a:prstGeom prst="rect">
            <a:avLst/>
          </a:prstGeom>
          <a:noFill/>
          <a:ln w="28575">
            <a:solidFill>
              <a:srgbClr val="CC0000"/>
            </a:solidFill>
            <a:miter lim="800000"/>
            <a:headEnd/>
            <a:tailEnd/>
          </a:ln>
          <a:effectLst/>
        </p:spPr>
        <p:txBody>
          <a:bodyPr lIns="68601" tIns="34301" rIns="68601" bIns="34301" anchor="ctr"/>
          <a:lstStyle/>
          <a:p>
            <a:pPr algn="ctr" defTabSz="685983" eaLnBrk="1" hangingPunct="1">
              <a:defRPr/>
            </a:pPr>
            <a:r>
              <a:rPr lang="es-ES_tradnl" sz="3301" dirty="0">
                <a:solidFill>
                  <a:schemeClr val="tx2"/>
                </a:solidFill>
                <a:cs typeface="Arial" pitchFamily="34" charset="0"/>
              </a:rPr>
              <a:t>Cuarta etapa</a:t>
            </a:r>
            <a:endParaRPr lang="es-ES" sz="1350" dirty="0">
              <a:solidFill>
                <a:schemeClr val="tx1"/>
              </a:solidFill>
              <a:cs typeface="Arial" pitchFamily="34" charset="0"/>
            </a:endParaRPr>
          </a:p>
        </p:txBody>
      </p:sp>
      <p:pic>
        <p:nvPicPr>
          <p:cNvPr id="73731" name="Imagen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163" y="915988"/>
            <a:ext cx="3546475"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911225"/>
            <a:ext cx="250507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Imagen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0213" y="911225"/>
            <a:ext cx="2252662"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Imagen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48338" y="3005138"/>
            <a:ext cx="277812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395288" y="841375"/>
          <a:ext cx="7993062" cy="2027238"/>
        </p:xfrm>
        <a:graphic>
          <a:graphicData uri="http://schemas.openxmlformats.org/drawingml/2006/table">
            <a:tbl>
              <a:tblPr firstRow="1" firstCol="1" bandRow="1">
                <a:tableStyleId>{5C22544A-7EE6-4342-B048-85BDC9FD1C3A}</a:tableStyleId>
              </a:tblPr>
              <a:tblGrid>
                <a:gridCol w="616466">
                  <a:extLst>
                    <a:ext uri="{9D8B030D-6E8A-4147-A177-3AD203B41FA5}">
                      <a16:colId xmlns:a16="http://schemas.microsoft.com/office/drawing/2014/main" val="3555586505"/>
                    </a:ext>
                  </a:extLst>
                </a:gridCol>
                <a:gridCol w="3109732">
                  <a:extLst>
                    <a:ext uri="{9D8B030D-6E8A-4147-A177-3AD203B41FA5}">
                      <a16:colId xmlns:a16="http://schemas.microsoft.com/office/drawing/2014/main" val="215295321"/>
                    </a:ext>
                  </a:extLst>
                </a:gridCol>
                <a:gridCol w="1548017">
                  <a:extLst>
                    <a:ext uri="{9D8B030D-6E8A-4147-A177-3AD203B41FA5}">
                      <a16:colId xmlns:a16="http://schemas.microsoft.com/office/drawing/2014/main" val="2682387248"/>
                    </a:ext>
                  </a:extLst>
                </a:gridCol>
                <a:gridCol w="2718847">
                  <a:extLst>
                    <a:ext uri="{9D8B030D-6E8A-4147-A177-3AD203B41FA5}">
                      <a16:colId xmlns:a16="http://schemas.microsoft.com/office/drawing/2014/main" val="2704993406"/>
                    </a:ext>
                  </a:extLst>
                </a:gridCol>
              </a:tblGrid>
              <a:tr h="320090">
                <a:tc>
                  <a:txBody>
                    <a:bodyPr/>
                    <a:lstStyle/>
                    <a:p>
                      <a:pPr algn="just">
                        <a:lnSpc>
                          <a:spcPct val="150000"/>
                        </a:lnSpc>
                        <a:spcAft>
                          <a:spcPts val="0"/>
                        </a:spcAft>
                      </a:pPr>
                      <a:r>
                        <a:rPr lang="es-ES" sz="1400">
                          <a:solidFill>
                            <a:schemeClr val="tx1"/>
                          </a:solidFill>
                          <a:effectLst/>
                        </a:rPr>
                        <a:t>Año</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82" marR="68582" marT="0" marB="0">
                    <a:solidFill>
                      <a:schemeClr val="bg2">
                        <a:lumMod val="60000"/>
                        <a:lumOff val="40000"/>
                      </a:schemeClr>
                    </a:solidFill>
                  </a:tcPr>
                </a:tc>
                <a:tc>
                  <a:txBody>
                    <a:bodyPr/>
                    <a:lstStyle/>
                    <a:p>
                      <a:pPr indent="228600" algn="just">
                        <a:spcAft>
                          <a:spcPts val="0"/>
                        </a:spcAft>
                      </a:pPr>
                      <a:r>
                        <a:rPr lang="es-ES" sz="1400">
                          <a:solidFill>
                            <a:schemeClr val="tx1"/>
                          </a:solidFill>
                          <a:effectLst/>
                        </a:rPr>
                        <a:t>Alumno</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82" marR="68582" marT="0" marB="0">
                    <a:solidFill>
                      <a:schemeClr val="bg2">
                        <a:lumMod val="60000"/>
                        <a:lumOff val="40000"/>
                      </a:schemeClr>
                    </a:solidFill>
                  </a:tcPr>
                </a:tc>
                <a:tc>
                  <a:txBody>
                    <a:bodyPr/>
                    <a:lstStyle/>
                    <a:p>
                      <a:pPr indent="228600" algn="just">
                        <a:spcAft>
                          <a:spcPts val="0"/>
                        </a:spcAft>
                      </a:pPr>
                      <a:r>
                        <a:rPr lang="es-ES" sz="1400">
                          <a:solidFill>
                            <a:schemeClr val="tx1"/>
                          </a:solidFill>
                          <a:effectLst/>
                        </a:rPr>
                        <a:t>Duración</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82" marR="68582" marT="0" marB="0">
                    <a:solidFill>
                      <a:schemeClr val="bg2">
                        <a:lumMod val="60000"/>
                        <a:lumOff val="40000"/>
                      </a:schemeClr>
                    </a:solidFill>
                  </a:tcPr>
                </a:tc>
                <a:tc>
                  <a:txBody>
                    <a:bodyPr/>
                    <a:lstStyle/>
                    <a:p>
                      <a:pPr indent="228600" algn="just">
                        <a:spcAft>
                          <a:spcPts val="0"/>
                        </a:spcAft>
                      </a:pPr>
                      <a:r>
                        <a:rPr lang="es-ES" sz="1400">
                          <a:solidFill>
                            <a:schemeClr val="tx1"/>
                          </a:solidFill>
                          <a:effectLst/>
                        </a:rPr>
                        <a:t>Programa de la beca</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82" marR="68582" marT="0" marB="0">
                    <a:solidFill>
                      <a:schemeClr val="bg2">
                        <a:lumMod val="60000"/>
                        <a:lumOff val="40000"/>
                      </a:schemeClr>
                    </a:solidFill>
                  </a:tcPr>
                </a:tc>
                <a:extLst>
                  <a:ext uri="{0D108BD9-81ED-4DB2-BD59-A6C34878D82A}">
                    <a16:rowId xmlns:a16="http://schemas.microsoft.com/office/drawing/2014/main" val="2227771000"/>
                  </a:ext>
                </a:extLst>
              </a:tr>
              <a:tr h="426787">
                <a:tc>
                  <a:txBody>
                    <a:bodyPr/>
                    <a:lstStyle/>
                    <a:p>
                      <a:pPr algn="just">
                        <a:spcAft>
                          <a:spcPts val="0"/>
                        </a:spcAft>
                      </a:pPr>
                      <a:r>
                        <a:rPr lang="es-ES" sz="1400">
                          <a:solidFill>
                            <a:schemeClr val="tx1"/>
                          </a:solidFill>
                          <a:effectLst/>
                        </a:rPr>
                        <a:t>2015</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82" marR="68582" marT="0" marB="0" anchor="ctr">
                    <a:solidFill>
                      <a:schemeClr val="bg2">
                        <a:lumMod val="60000"/>
                        <a:lumOff val="40000"/>
                      </a:schemeClr>
                    </a:solidFill>
                  </a:tcPr>
                </a:tc>
                <a:tc>
                  <a:txBody>
                    <a:bodyPr/>
                    <a:lstStyle/>
                    <a:p>
                      <a:pPr algn="just">
                        <a:spcAft>
                          <a:spcPts val="0"/>
                        </a:spcAft>
                      </a:pPr>
                      <a:r>
                        <a:rPr lang="es-ES" sz="1400" dirty="0">
                          <a:solidFill>
                            <a:schemeClr val="tx1"/>
                          </a:solidFill>
                          <a:effectLst/>
                        </a:rPr>
                        <a:t>Bruno </a:t>
                      </a:r>
                      <a:r>
                        <a:rPr lang="es-ES" sz="1400" dirty="0" err="1">
                          <a:solidFill>
                            <a:schemeClr val="tx1"/>
                          </a:solidFill>
                          <a:effectLst/>
                        </a:rPr>
                        <a:t>Armengot</a:t>
                      </a:r>
                      <a:r>
                        <a:rPr lang="es-ES" sz="1400" dirty="0">
                          <a:solidFill>
                            <a:schemeClr val="tx1"/>
                          </a:solidFill>
                          <a:effectLst/>
                        </a:rPr>
                        <a:t> </a:t>
                      </a:r>
                      <a:r>
                        <a:rPr lang="es-ES" sz="1400" dirty="0" err="1">
                          <a:solidFill>
                            <a:schemeClr val="tx1"/>
                          </a:solidFill>
                          <a:effectLst/>
                        </a:rPr>
                        <a:t>Carbó</a:t>
                      </a:r>
                      <a:endParaRPr lang="es-ES" sz="2000" dirty="0">
                        <a:solidFill>
                          <a:schemeClr val="tx1"/>
                        </a:solidFill>
                        <a:effectLst/>
                        <a:latin typeface="Times New Roman" panose="02020603050405020304" pitchFamily="18" charset="0"/>
                        <a:ea typeface="Times New Roman" panose="02020603050405020304" pitchFamily="18" charset="0"/>
                      </a:endParaRPr>
                    </a:p>
                  </a:txBody>
                  <a:tcPr marL="68582" marR="68582" marT="0" marB="0" anchor="ctr">
                    <a:solidFill>
                      <a:schemeClr val="bg2">
                        <a:lumMod val="60000"/>
                        <a:lumOff val="40000"/>
                      </a:schemeClr>
                    </a:solidFill>
                  </a:tcPr>
                </a:tc>
                <a:tc>
                  <a:txBody>
                    <a:bodyPr/>
                    <a:lstStyle/>
                    <a:p>
                      <a:pPr algn="just">
                        <a:spcAft>
                          <a:spcPts val="0"/>
                        </a:spcAft>
                      </a:pPr>
                      <a:r>
                        <a:rPr lang="es-ES" sz="1400">
                          <a:solidFill>
                            <a:schemeClr val="tx1"/>
                          </a:solidFill>
                          <a:effectLst/>
                        </a:rPr>
                        <a:t>5 meses</a:t>
                      </a:r>
                      <a:endParaRPr lang="es-ES" sz="2000">
                        <a:solidFill>
                          <a:schemeClr val="tx1"/>
                        </a:solidFill>
                        <a:effectLst/>
                      </a:endParaRPr>
                    </a:p>
                    <a:p>
                      <a:pPr algn="just">
                        <a:spcAft>
                          <a:spcPts val="0"/>
                        </a:spcAft>
                      </a:pPr>
                      <a:r>
                        <a:rPr lang="es-ES" sz="1400">
                          <a:solidFill>
                            <a:schemeClr val="tx1"/>
                          </a:solidFill>
                          <a:effectLst/>
                        </a:rPr>
                        <a:t>Julio-Diciembre</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82" marR="68582" marT="0" marB="0" anchor="ctr">
                    <a:solidFill>
                      <a:schemeClr val="bg2">
                        <a:lumMod val="60000"/>
                        <a:lumOff val="40000"/>
                      </a:schemeClr>
                    </a:solidFill>
                  </a:tcPr>
                </a:tc>
                <a:tc>
                  <a:txBody>
                    <a:bodyPr/>
                    <a:lstStyle/>
                    <a:p>
                      <a:pPr algn="just">
                        <a:spcAft>
                          <a:spcPts val="0"/>
                        </a:spcAft>
                      </a:pPr>
                      <a:r>
                        <a:rPr lang="es-ES" sz="1400" dirty="0">
                          <a:solidFill>
                            <a:schemeClr val="tx1"/>
                          </a:solidFill>
                          <a:effectLst/>
                        </a:rPr>
                        <a:t>Programa de cooperación</a:t>
                      </a:r>
                      <a:endParaRPr lang="es-ES" sz="2000" dirty="0">
                        <a:solidFill>
                          <a:schemeClr val="tx1"/>
                        </a:solidFill>
                        <a:effectLst/>
                        <a:latin typeface="Times New Roman" panose="02020603050405020304" pitchFamily="18" charset="0"/>
                        <a:ea typeface="Times New Roman" panose="02020603050405020304" pitchFamily="18" charset="0"/>
                      </a:endParaRPr>
                    </a:p>
                  </a:txBody>
                  <a:tcPr marL="68582" marR="68582" marT="0" marB="0" anchor="ctr">
                    <a:solidFill>
                      <a:schemeClr val="bg2">
                        <a:lumMod val="60000"/>
                        <a:lumOff val="40000"/>
                      </a:schemeClr>
                    </a:solidFill>
                  </a:tcPr>
                </a:tc>
                <a:extLst>
                  <a:ext uri="{0D108BD9-81ED-4DB2-BD59-A6C34878D82A}">
                    <a16:rowId xmlns:a16="http://schemas.microsoft.com/office/drawing/2014/main" val="2142359851"/>
                  </a:ext>
                </a:extLst>
              </a:tr>
              <a:tr h="426787">
                <a:tc>
                  <a:txBody>
                    <a:bodyPr/>
                    <a:lstStyle/>
                    <a:p>
                      <a:pPr algn="just">
                        <a:spcAft>
                          <a:spcPts val="0"/>
                        </a:spcAft>
                      </a:pPr>
                      <a:r>
                        <a:rPr lang="es-ES" sz="1400">
                          <a:solidFill>
                            <a:schemeClr val="tx1"/>
                          </a:solidFill>
                          <a:effectLst/>
                        </a:rPr>
                        <a:t>2016</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82" marR="68582" marT="0" marB="0" anchor="ctr">
                    <a:solidFill>
                      <a:schemeClr val="bg2">
                        <a:lumMod val="60000"/>
                        <a:lumOff val="40000"/>
                      </a:schemeClr>
                    </a:solidFill>
                  </a:tcPr>
                </a:tc>
                <a:tc>
                  <a:txBody>
                    <a:bodyPr/>
                    <a:lstStyle/>
                    <a:p>
                      <a:pPr algn="just">
                        <a:spcAft>
                          <a:spcPts val="0"/>
                        </a:spcAft>
                      </a:pPr>
                      <a:r>
                        <a:rPr lang="es-ES" sz="1400" dirty="0">
                          <a:solidFill>
                            <a:schemeClr val="tx1"/>
                          </a:solidFill>
                          <a:effectLst/>
                        </a:rPr>
                        <a:t>Sergio Narbona </a:t>
                      </a:r>
                      <a:r>
                        <a:rPr lang="es-ES" sz="1400" dirty="0" err="1">
                          <a:solidFill>
                            <a:schemeClr val="tx1"/>
                          </a:solidFill>
                          <a:effectLst/>
                        </a:rPr>
                        <a:t>Sahuquillo</a:t>
                      </a:r>
                      <a:endParaRPr lang="es-ES" sz="2000" dirty="0">
                        <a:solidFill>
                          <a:schemeClr val="tx1"/>
                        </a:solidFill>
                        <a:effectLst/>
                        <a:latin typeface="Times New Roman" panose="02020603050405020304" pitchFamily="18" charset="0"/>
                        <a:ea typeface="Times New Roman" panose="02020603050405020304" pitchFamily="18" charset="0"/>
                      </a:endParaRPr>
                    </a:p>
                  </a:txBody>
                  <a:tcPr marL="68582" marR="68582" marT="0" marB="0" anchor="ctr">
                    <a:solidFill>
                      <a:schemeClr val="bg2">
                        <a:lumMod val="60000"/>
                        <a:lumOff val="40000"/>
                      </a:schemeClr>
                    </a:solidFill>
                  </a:tcPr>
                </a:tc>
                <a:tc>
                  <a:txBody>
                    <a:bodyPr/>
                    <a:lstStyle/>
                    <a:p>
                      <a:pPr algn="just">
                        <a:spcAft>
                          <a:spcPts val="0"/>
                        </a:spcAft>
                      </a:pPr>
                      <a:r>
                        <a:rPr lang="es-ES" sz="1400">
                          <a:solidFill>
                            <a:schemeClr val="tx1"/>
                          </a:solidFill>
                          <a:effectLst/>
                        </a:rPr>
                        <a:t>5 meses</a:t>
                      </a:r>
                      <a:endParaRPr lang="es-ES" sz="2000">
                        <a:solidFill>
                          <a:schemeClr val="tx1"/>
                        </a:solidFill>
                        <a:effectLst/>
                      </a:endParaRPr>
                    </a:p>
                    <a:p>
                      <a:pPr algn="just">
                        <a:spcAft>
                          <a:spcPts val="0"/>
                        </a:spcAft>
                      </a:pPr>
                      <a:r>
                        <a:rPr lang="es-ES" sz="1400">
                          <a:solidFill>
                            <a:schemeClr val="tx1"/>
                          </a:solidFill>
                          <a:effectLst/>
                        </a:rPr>
                        <a:t>Julio-Diciembre</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82" marR="68582" marT="0" marB="0" anchor="ctr">
                    <a:solidFill>
                      <a:schemeClr val="bg2">
                        <a:lumMod val="60000"/>
                        <a:lumOff val="40000"/>
                      </a:schemeClr>
                    </a:solidFill>
                  </a:tcPr>
                </a:tc>
                <a:tc>
                  <a:txBody>
                    <a:bodyPr/>
                    <a:lstStyle/>
                    <a:p>
                      <a:pPr algn="just">
                        <a:spcAft>
                          <a:spcPts val="0"/>
                        </a:spcAft>
                      </a:pPr>
                      <a:r>
                        <a:rPr lang="es-ES" sz="1400">
                          <a:solidFill>
                            <a:schemeClr val="tx1"/>
                          </a:solidFill>
                          <a:effectLst/>
                        </a:rPr>
                        <a:t>MERIDIES</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82" marR="68582" marT="0" marB="0" anchor="ctr">
                    <a:solidFill>
                      <a:schemeClr val="bg2">
                        <a:lumMod val="60000"/>
                        <a:lumOff val="40000"/>
                      </a:schemeClr>
                    </a:solidFill>
                  </a:tcPr>
                </a:tc>
                <a:extLst>
                  <a:ext uri="{0D108BD9-81ED-4DB2-BD59-A6C34878D82A}">
                    <a16:rowId xmlns:a16="http://schemas.microsoft.com/office/drawing/2014/main" val="3548368513"/>
                  </a:ext>
                </a:extLst>
              </a:tr>
              <a:tr h="426787">
                <a:tc>
                  <a:txBody>
                    <a:bodyPr/>
                    <a:lstStyle/>
                    <a:p>
                      <a:pPr algn="just">
                        <a:spcAft>
                          <a:spcPts val="0"/>
                        </a:spcAft>
                      </a:pPr>
                      <a:r>
                        <a:rPr lang="es-ES" sz="1400">
                          <a:solidFill>
                            <a:schemeClr val="tx1"/>
                          </a:solidFill>
                          <a:effectLst/>
                        </a:rPr>
                        <a:t>2017</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82" marR="68582" marT="0" marB="0" anchor="ctr">
                    <a:solidFill>
                      <a:schemeClr val="bg2">
                        <a:lumMod val="60000"/>
                        <a:lumOff val="40000"/>
                      </a:schemeClr>
                    </a:solidFill>
                  </a:tcPr>
                </a:tc>
                <a:tc>
                  <a:txBody>
                    <a:bodyPr/>
                    <a:lstStyle/>
                    <a:p>
                      <a:pPr algn="just">
                        <a:spcAft>
                          <a:spcPts val="0"/>
                        </a:spcAft>
                      </a:pPr>
                      <a:r>
                        <a:rPr lang="es-ES" sz="1400">
                          <a:solidFill>
                            <a:schemeClr val="tx1"/>
                          </a:solidFill>
                          <a:effectLst/>
                        </a:rPr>
                        <a:t>Aida Sanz Pulido</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82" marR="68582" marT="0" marB="0" anchor="ctr">
                    <a:solidFill>
                      <a:schemeClr val="bg2">
                        <a:lumMod val="60000"/>
                        <a:lumOff val="40000"/>
                      </a:schemeClr>
                    </a:solidFill>
                  </a:tcPr>
                </a:tc>
                <a:tc>
                  <a:txBody>
                    <a:bodyPr/>
                    <a:lstStyle/>
                    <a:p>
                      <a:pPr algn="just">
                        <a:spcAft>
                          <a:spcPts val="0"/>
                        </a:spcAft>
                      </a:pPr>
                      <a:r>
                        <a:rPr lang="es-ES" sz="1400">
                          <a:solidFill>
                            <a:schemeClr val="tx1"/>
                          </a:solidFill>
                          <a:effectLst/>
                        </a:rPr>
                        <a:t>5 meses</a:t>
                      </a:r>
                      <a:endParaRPr lang="es-ES" sz="2000">
                        <a:solidFill>
                          <a:schemeClr val="tx1"/>
                        </a:solidFill>
                        <a:effectLst/>
                      </a:endParaRPr>
                    </a:p>
                    <a:p>
                      <a:pPr algn="just">
                        <a:spcAft>
                          <a:spcPts val="0"/>
                        </a:spcAft>
                      </a:pPr>
                      <a:r>
                        <a:rPr lang="es-ES" sz="1400">
                          <a:solidFill>
                            <a:schemeClr val="tx1"/>
                          </a:solidFill>
                          <a:effectLst/>
                        </a:rPr>
                        <a:t>Julio-Diciembre</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82" marR="68582" marT="0" marB="0" anchor="ctr">
                    <a:solidFill>
                      <a:schemeClr val="bg2">
                        <a:lumMod val="60000"/>
                        <a:lumOff val="40000"/>
                      </a:schemeClr>
                    </a:solidFill>
                  </a:tcPr>
                </a:tc>
                <a:tc>
                  <a:txBody>
                    <a:bodyPr/>
                    <a:lstStyle/>
                    <a:p>
                      <a:pPr algn="just">
                        <a:spcAft>
                          <a:spcPts val="0"/>
                        </a:spcAft>
                      </a:pPr>
                      <a:r>
                        <a:rPr lang="es-ES" sz="1400">
                          <a:solidFill>
                            <a:schemeClr val="tx1"/>
                          </a:solidFill>
                          <a:effectLst/>
                        </a:rPr>
                        <a:t>MERIDIES</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82" marR="68582" marT="0" marB="0" anchor="ctr">
                    <a:solidFill>
                      <a:schemeClr val="bg2">
                        <a:lumMod val="60000"/>
                        <a:lumOff val="40000"/>
                      </a:schemeClr>
                    </a:solidFill>
                  </a:tcPr>
                </a:tc>
                <a:extLst>
                  <a:ext uri="{0D108BD9-81ED-4DB2-BD59-A6C34878D82A}">
                    <a16:rowId xmlns:a16="http://schemas.microsoft.com/office/drawing/2014/main" val="352415609"/>
                  </a:ext>
                </a:extLst>
              </a:tr>
              <a:tr h="426787">
                <a:tc>
                  <a:txBody>
                    <a:bodyPr/>
                    <a:lstStyle/>
                    <a:p>
                      <a:pPr algn="just">
                        <a:spcAft>
                          <a:spcPts val="0"/>
                        </a:spcAft>
                      </a:pPr>
                      <a:r>
                        <a:rPr lang="es-ES" sz="1400">
                          <a:solidFill>
                            <a:schemeClr val="tx1"/>
                          </a:solidFill>
                          <a:effectLst/>
                        </a:rPr>
                        <a:t>2018</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82" marR="68582" marT="0" marB="0" anchor="ctr">
                    <a:solidFill>
                      <a:schemeClr val="bg2">
                        <a:lumMod val="60000"/>
                        <a:lumOff val="40000"/>
                      </a:schemeClr>
                    </a:solidFill>
                  </a:tcPr>
                </a:tc>
                <a:tc>
                  <a:txBody>
                    <a:bodyPr/>
                    <a:lstStyle/>
                    <a:p>
                      <a:pPr algn="just">
                        <a:spcAft>
                          <a:spcPts val="0"/>
                        </a:spcAft>
                      </a:pPr>
                      <a:r>
                        <a:rPr lang="es-ES" sz="1400">
                          <a:solidFill>
                            <a:schemeClr val="tx1"/>
                          </a:solidFill>
                          <a:effectLst/>
                        </a:rPr>
                        <a:t>Orlando Mesenes Quelal</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82" marR="68582" marT="0" marB="0" anchor="ctr">
                    <a:solidFill>
                      <a:schemeClr val="bg2">
                        <a:lumMod val="60000"/>
                        <a:lumOff val="40000"/>
                      </a:schemeClr>
                    </a:solidFill>
                  </a:tcPr>
                </a:tc>
                <a:tc>
                  <a:txBody>
                    <a:bodyPr/>
                    <a:lstStyle/>
                    <a:p>
                      <a:pPr algn="just">
                        <a:spcAft>
                          <a:spcPts val="0"/>
                        </a:spcAft>
                      </a:pPr>
                      <a:r>
                        <a:rPr lang="es-ES" sz="1400">
                          <a:solidFill>
                            <a:schemeClr val="tx1"/>
                          </a:solidFill>
                          <a:effectLst/>
                        </a:rPr>
                        <a:t>5 meses</a:t>
                      </a:r>
                      <a:endParaRPr lang="es-ES" sz="2000">
                        <a:solidFill>
                          <a:schemeClr val="tx1"/>
                        </a:solidFill>
                        <a:effectLst/>
                      </a:endParaRPr>
                    </a:p>
                    <a:p>
                      <a:pPr algn="just">
                        <a:spcAft>
                          <a:spcPts val="0"/>
                        </a:spcAft>
                      </a:pPr>
                      <a:r>
                        <a:rPr lang="es-ES" sz="1400">
                          <a:solidFill>
                            <a:schemeClr val="tx1"/>
                          </a:solidFill>
                          <a:effectLst/>
                        </a:rPr>
                        <a:t>Julio-Diciembre</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82" marR="68582" marT="0" marB="0" anchor="ctr">
                    <a:solidFill>
                      <a:schemeClr val="bg2">
                        <a:lumMod val="60000"/>
                        <a:lumOff val="40000"/>
                      </a:schemeClr>
                    </a:solidFill>
                  </a:tcPr>
                </a:tc>
                <a:tc>
                  <a:txBody>
                    <a:bodyPr/>
                    <a:lstStyle/>
                    <a:p>
                      <a:pPr algn="just">
                        <a:spcAft>
                          <a:spcPts val="0"/>
                        </a:spcAft>
                      </a:pPr>
                      <a:r>
                        <a:rPr lang="es-ES" sz="1400" dirty="0">
                          <a:solidFill>
                            <a:schemeClr val="tx1"/>
                          </a:solidFill>
                          <a:effectLst/>
                        </a:rPr>
                        <a:t>MERIDIES</a:t>
                      </a:r>
                      <a:endParaRPr lang="es-ES" sz="2000" dirty="0">
                        <a:solidFill>
                          <a:schemeClr val="tx1"/>
                        </a:solidFill>
                        <a:effectLst/>
                        <a:latin typeface="Times New Roman" panose="02020603050405020304" pitchFamily="18" charset="0"/>
                        <a:ea typeface="Times New Roman" panose="02020603050405020304" pitchFamily="18" charset="0"/>
                      </a:endParaRPr>
                    </a:p>
                  </a:txBody>
                  <a:tcPr marL="68582" marR="68582" marT="0" marB="0" anchor="ctr">
                    <a:solidFill>
                      <a:schemeClr val="bg2">
                        <a:lumMod val="60000"/>
                        <a:lumOff val="40000"/>
                      </a:schemeClr>
                    </a:solidFill>
                  </a:tcPr>
                </a:tc>
                <a:extLst>
                  <a:ext uri="{0D108BD9-81ED-4DB2-BD59-A6C34878D82A}">
                    <a16:rowId xmlns:a16="http://schemas.microsoft.com/office/drawing/2014/main" val="1819396156"/>
                  </a:ext>
                </a:extLst>
              </a:tr>
            </a:tbl>
          </a:graphicData>
        </a:graphic>
      </p:graphicFrame>
      <p:sp>
        <p:nvSpPr>
          <p:cNvPr id="6" name="Rectangle 1"/>
          <p:cNvSpPr>
            <a:spLocks noChangeArrowheads="1"/>
          </p:cNvSpPr>
          <p:nvPr/>
        </p:nvSpPr>
        <p:spPr bwMode="auto">
          <a:xfrm>
            <a:off x="1476375" y="400050"/>
            <a:ext cx="4379913" cy="7699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228600">
              <a:defRPr>
                <a:solidFill>
                  <a:schemeClr val="bg1"/>
                </a:solidFill>
                <a:latin typeface="Arial" panose="020B0604020202020204" pitchFamily="34" charset="0"/>
                <a:cs typeface="Droid Sans Fallback" charset="0"/>
              </a:defRPr>
            </a:lvl1pPr>
            <a:lvl2pPr>
              <a:defRPr>
                <a:solidFill>
                  <a:schemeClr val="bg1"/>
                </a:solidFill>
                <a:latin typeface="Arial" panose="020B0604020202020204" pitchFamily="34" charset="0"/>
                <a:cs typeface="Droid Sans Fallback" charset="0"/>
              </a:defRPr>
            </a:lvl2pPr>
            <a:lvl3pPr>
              <a:defRPr>
                <a:solidFill>
                  <a:schemeClr val="bg1"/>
                </a:solidFill>
                <a:latin typeface="Arial" panose="020B0604020202020204" pitchFamily="34" charset="0"/>
                <a:cs typeface="Droid Sans Fallback" charset="0"/>
              </a:defRPr>
            </a:lvl3pPr>
            <a:lvl4pPr>
              <a:defRPr>
                <a:solidFill>
                  <a:schemeClr val="bg1"/>
                </a:solidFill>
                <a:latin typeface="Arial" panose="020B0604020202020204" pitchFamily="34" charset="0"/>
                <a:cs typeface="Droid Sans Fallback" charset="0"/>
              </a:defRPr>
            </a:lvl4pPr>
            <a:lvl5pPr>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a:defRPr/>
            </a:pPr>
            <a:r>
              <a:rPr lang="es-ES" altLang="es-ES" sz="1600" dirty="0" smtClean="0">
                <a:solidFill>
                  <a:schemeClr val="tx1"/>
                </a:solidFill>
                <a:latin typeface="Tahoma" panose="020B0604030504040204" pitchFamily="34" charset="0"/>
                <a:ea typeface="Times New Roman" panose="02020603050405020304" pitchFamily="18" charset="0"/>
              </a:rPr>
              <a:t> Participantes en la cooperaci</a:t>
            </a:r>
            <a:r>
              <a:rPr lang="es-ES" altLang="es-ES" sz="1600" dirty="0" smtClean="0">
                <a:solidFill>
                  <a:schemeClr val="tx1"/>
                </a:solidFill>
                <a:ea typeface="Times New Roman" panose="02020603050405020304" pitchFamily="18" charset="0"/>
              </a:rPr>
              <a:t>ó</a:t>
            </a:r>
            <a:r>
              <a:rPr lang="es-ES" altLang="es-ES" sz="1600" dirty="0" smtClean="0">
                <a:solidFill>
                  <a:schemeClr val="tx1"/>
                </a:solidFill>
                <a:latin typeface="Tahoma" panose="020B0604030504040204" pitchFamily="34" charset="0"/>
                <a:ea typeface="Times New Roman" panose="02020603050405020304" pitchFamily="18" charset="0"/>
              </a:rPr>
              <a:t>n con la UEB.</a:t>
            </a:r>
            <a:endParaRPr lang="es-ES" altLang="es-ES" sz="1050" dirty="0" smtClean="0">
              <a:solidFill>
                <a:schemeClr val="tx1"/>
              </a:solidFill>
            </a:endParaRPr>
          </a:p>
          <a:p>
            <a:pPr>
              <a:defRPr/>
            </a:pPr>
            <a:endParaRPr lang="es-ES" altLang="es-ES" sz="2800" dirty="0" smtClean="0">
              <a:solidFill>
                <a:schemeClr val="tx1"/>
              </a:solidFill>
            </a:endParaRPr>
          </a:p>
        </p:txBody>
      </p:sp>
      <p:graphicFrame>
        <p:nvGraphicFramePr>
          <p:cNvPr id="8" name="Tabla 7"/>
          <p:cNvGraphicFramePr>
            <a:graphicFrameLocks noGrp="1"/>
          </p:cNvGraphicFramePr>
          <p:nvPr/>
        </p:nvGraphicFramePr>
        <p:xfrm>
          <a:off x="395288" y="3276600"/>
          <a:ext cx="8064500" cy="1066800"/>
        </p:xfrm>
        <a:graphic>
          <a:graphicData uri="http://schemas.openxmlformats.org/drawingml/2006/table">
            <a:tbl>
              <a:tblPr firstRow="1" firstCol="1" bandRow="1">
                <a:tableStyleId>{5C22544A-7EE6-4342-B048-85BDC9FD1C3A}</a:tableStyleId>
              </a:tblPr>
              <a:tblGrid>
                <a:gridCol w="621976">
                  <a:extLst>
                    <a:ext uri="{9D8B030D-6E8A-4147-A177-3AD203B41FA5}">
                      <a16:colId xmlns:a16="http://schemas.microsoft.com/office/drawing/2014/main" val="4019814224"/>
                    </a:ext>
                  </a:extLst>
                </a:gridCol>
                <a:gridCol w="3137526">
                  <a:extLst>
                    <a:ext uri="{9D8B030D-6E8A-4147-A177-3AD203B41FA5}">
                      <a16:colId xmlns:a16="http://schemas.microsoft.com/office/drawing/2014/main" val="51282531"/>
                    </a:ext>
                  </a:extLst>
                </a:gridCol>
                <a:gridCol w="1561852">
                  <a:extLst>
                    <a:ext uri="{9D8B030D-6E8A-4147-A177-3AD203B41FA5}">
                      <a16:colId xmlns:a16="http://schemas.microsoft.com/office/drawing/2014/main" val="2915370281"/>
                    </a:ext>
                  </a:extLst>
                </a:gridCol>
                <a:gridCol w="2743146">
                  <a:extLst>
                    <a:ext uri="{9D8B030D-6E8A-4147-A177-3AD203B41FA5}">
                      <a16:colId xmlns:a16="http://schemas.microsoft.com/office/drawing/2014/main" val="1754245174"/>
                    </a:ext>
                  </a:extLst>
                </a:gridCol>
              </a:tblGrid>
              <a:tr h="0">
                <a:tc>
                  <a:txBody>
                    <a:bodyPr/>
                    <a:lstStyle/>
                    <a:p>
                      <a:pPr algn="just">
                        <a:spcAft>
                          <a:spcPts val="0"/>
                        </a:spcAft>
                      </a:pPr>
                      <a:r>
                        <a:rPr lang="es-ES" sz="1400">
                          <a:solidFill>
                            <a:schemeClr val="tx1"/>
                          </a:solidFill>
                          <a:effectLst/>
                        </a:rPr>
                        <a:t>Año</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77" marR="68577" marT="0" marB="0">
                    <a:solidFill>
                      <a:schemeClr val="bg2">
                        <a:lumMod val="40000"/>
                        <a:lumOff val="60000"/>
                      </a:schemeClr>
                    </a:solidFill>
                  </a:tcPr>
                </a:tc>
                <a:tc>
                  <a:txBody>
                    <a:bodyPr/>
                    <a:lstStyle/>
                    <a:p>
                      <a:pPr algn="just">
                        <a:spcAft>
                          <a:spcPts val="0"/>
                        </a:spcAft>
                      </a:pPr>
                      <a:r>
                        <a:rPr lang="es-ES" sz="1400">
                          <a:solidFill>
                            <a:schemeClr val="tx1"/>
                          </a:solidFill>
                          <a:effectLst/>
                        </a:rPr>
                        <a:t>Técnicos de laboratorio</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77" marR="68577" marT="0" marB="0">
                    <a:solidFill>
                      <a:schemeClr val="bg2">
                        <a:lumMod val="40000"/>
                        <a:lumOff val="60000"/>
                      </a:schemeClr>
                    </a:solidFill>
                  </a:tcPr>
                </a:tc>
                <a:tc>
                  <a:txBody>
                    <a:bodyPr/>
                    <a:lstStyle/>
                    <a:p>
                      <a:pPr algn="just">
                        <a:spcAft>
                          <a:spcPts val="0"/>
                        </a:spcAft>
                      </a:pPr>
                      <a:r>
                        <a:rPr lang="es-ES" sz="1400">
                          <a:solidFill>
                            <a:schemeClr val="tx1"/>
                          </a:solidFill>
                          <a:effectLst/>
                        </a:rPr>
                        <a:t>Duración</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77" marR="68577" marT="0" marB="0">
                    <a:solidFill>
                      <a:schemeClr val="bg2">
                        <a:lumMod val="40000"/>
                        <a:lumOff val="60000"/>
                      </a:schemeClr>
                    </a:solidFill>
                  </a:tcPr>
                </a:tc>
                <a:tc>
                  <a:txBody>
                    <a:bodyPr/>
                    <a:lstStyle/>
                    <a:p>
                      <a:pPr algn="just">
                        <a:spcAft>
                          <a:spcPts val="0"/>
                        </a:spcAft>
                      </a:pPr>
                      <a:r>
                        <a:rPr lang="es-ES" sz="1400">
                          <a:solidFill>
                            <a:schemeClr val="tx1"/>
                          </a:solidFill>
                          <a:effectLst/>
                        </a:rPr>
                        <a:t>Programa de la beca</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77" marR="68577" marT="0" marB="0">
                    <a:solidFill>
                      <a:schemeClr val="bg2">
                        <a:lumMod val="40000"/>
                        <a:lumOff val="60000"/>
                      </a:schemeClr>
                    </a:solidFill>
                  </a:tcPr>
                </a:tc>
                <a:extLst>
                  <a:ext uri="{0D108BD9-81ED-4DB2-BD59-A6C34878D82A}">
                    <a16:rowId xmlns:a16="http://schemas.microsoft.com/office/drawing/2014/main" val="3316820984"/>
                  </a:ext>
                </a:extLst>
              </a:tr>
              <a:tr h="0">
                <a:tc>
                  <a:txBody>
                    <a:bodyPr/>
                    <a:lstStyle/>
                    <a:p>
                      <a:pPr algn="just">
                        <a:spcAft>
                          <a:spcPts val="0"/>
                        </a:spcAft>
                      </a:pPr>
                      <a:r>
                        <a:rPr lang="es-ES" sz="1400">
                          <a:solidFill>
                            <a:schemeClr val="tx1"/>
                          </a:solidFill>
                          <a:effectLst/>
                        </a:rPr>
                        <a:t>2017</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77" marR="68577" marT="0" marB="0" anchor="ctr">
                    <a:solidFill>
                      <a:schemeClr val="bg2">
                        <a:lumMod val="40000"/>
                        <a:lumOff val="60000"/>
                      </a:schemeClr>
                    </a:solidFill>
                  </a:tcPr>
                </a:tc>
                <a:tc>
                  <a:txBody>
                    <a:bodyPr/>
                    <a:lstStyle/>
                    <a:p>
                      <a:pPr algn="just">
                        <a:spcAft>
                          <a:spcPts val="0"/>
                        </a:spcAft>
                      </a:pPr>
                      <a:r>
                        <a:rPr lang="es-ES" sz="1400">
                          <a:solidFill>
                            <a:schemeClr val="tx1"/>
                          </a:solidFill>
                          <a:effectLst/>
                        </a:rPr>
                        <a:t>Javier Moya Salvador</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77" marR="68577" marT="0" marB="0" anchor="ctr">
                    <a:solidFill>
                      <a:schemeClr val="bg2">
                        <a:lumMod val="40000"/>
                        <a:lumOff val="60000"/>
                      </a:schemeClr>
                    </a:solidFill>
                  </a:tcPr>
                </a:tc>
                <a:tc>
                  <a:txBody>
                    <a:bodyPr/>
                    <a:lstStyle/>
                    <a:p>
                      <a:pPr algn="just">
                        <a:spcAft>
                          <a:spcPts val="0"/>
                        </a:spcAft>
                      </a:pPr>
                      <a:r>
                        <a:rPr lang="es-ES" sz="1400">
                          <a:solidFill>
                            <a:schemeClr val="tx1"/>
                          </a:solidFill>
                          <a:effectLst/>
                        </a:rPr>
                        <a:t>3 semanas</a:t>
                      </a:r>
                      <a:endParaRPr lang="es-ES" sz="2000">
                        <a:solidFill>
                          <a:schemeClr val="tx1"/>
                        </a:solidFill>
                        <a:effectLst/>
                      </a:endParaRPr>
                    </a:p>
                    <a:p>
                      <a:pPr algn="just">
                        <a:spcAft>
                          <a:spcPts val="0"/>
                        </a:spcAft>
                      </a:pPr>
                      <a:r>
                        <a:rPr lang="es-ES" sz="1400">
                          <a:solidFill>
                            <a:schemeClr val="tx1"/>
                          </a:solidFill>
                          <a:effectLst/>
                        </a:rPr>
                        <a:t>Junio-Julio</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77" marR="68577" marT="0" marB="0" anchor="ctr">
                    <a:solidFill>
                      <a:schemeClr val="bg2">
                        <a:lumMod val="40000"/>
                        <a:lumOff val="60000"/>
                      </a:schemeClr>
                    </a:solidFill>
                  </a:tcPr>
                </a:tc>
                <a:tc>
                  <a:txBody>
                    <a:bodyPr/>
                    <a:lstStyle/>
                    <a:p>
                      <a:pPr algn="just">
                        <a:spcAft>
                          <a:spcPts val="0"/>
                        </a:spcAft>
                      </a:pPr>
                      <a:r>
                        <a:rPr lang="es-ES" sz="1400">
                          <a:solidFill>
                            <a:schemeClr val="tx1"/>
                          </a:solidFill>
                          <a:effectLst/>
                        </a:rPr>
                        <a:t>MERIDIES-PAS</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77" marR="68577" marT="0" marB="0" anchor="ctr">
                    <a:solidFill>
                      <a:schemeClr val="bg2">
                        <a:lumMod val="40000"/>
                        <a:lumOff val="60000"/>
                      </a:schemeClr>
                    </a:solidFill>
                  </a:tcPr>
                </a:tc>
                <a:extLst>
                  <a:ext uri="{0D108BD9-81ED-4DB2-BD59-A6C34878D82A}">
                    <a16:rowId xmlns:a16="http://schemas.microsoft.com/office/drawing/2014/main" val="1910213802"/>
                  </a:ext>
                </a:extLst>
              </a:tr>
              <a:tr h="0">
                <a:tc>
                  <a:txBody>
                    <a:bodyPr/>
                    <a:lstStyle/>
                    <a:p>
                      <a:pPr algn="just">
                        <a:spcAft>
                          <a:spcPts val="0"/>
                        </a:spcAft>
                      </a:pPr>
                      <a:r>
                        <a:rPr lang="es-ES" sz="1400">
                          <a:solidFill>
                            <a:schemeClr val="tx1"/>
                          </a:solidFill>
                          <a:effectLst/>
                        </a:rPr>
                        <a:t>2018</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77" marR="68577" marT="0" marB="0" anchor="ctr">
                    <a:solidFill>
                      <a:schemeClr val="bg2">
                        <a:lumMod val="40000"/>
                        <a:lumOff val="60000"/>
                      </a:schemeClr>
                    </a:solidFill>
                  </a:tcPr>
                </a:tc>
                <a:tc>
                  <a:txBody>
                    <a:bodyPr/>
                    <a:lstStyle/>
                    <a:p>
                      <a:pPr algn="just">
                        <a:spcAft>
                          <a:spcPts val="0"/>
                        </a:spcAft>
                      </a:pPr>
                      <a:r>
                        <a:rPr lang="es-ES" sz="1400">
                          <a:solidFill>
                            <a:schemeClr val="tx1"/>
                          </a:solidFill>
                          <a:effectLst/>
                        </a:rPr>
                        <a:t>Carlos Gala Abad</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77" marR="68577" marT="0" marB="0" anchor="ctr">
                    <a:solidFill>
                      <a:schemeClr val="bg2">
                        <a:lumMod val="40000"/>
                        <a:lumOff val="60000"/>
                      </a:schemeClr>
                    </a:solidFill>
                  </a:tcPr>
                </a:tc>
                <a:tc>
                  <a:txBody>
                    <a:bodyPr/>
                    <a:lstStyle/>
                    <a:p>
                      <a:pPr algn="just">
                        <a:spcAft>
                          <a:spcPts val="0"/>
                        </a:spcAft>
                      </a:pPr>
                      <a:r>
                        <a:rPr lang="es-ES" sz="1400">
                          <a:solidFill>
                            <a:schemeClr val="tx1"/>
                          </a:solidFill>
                          <a:effectLst/>
                        </a:rPr>
                        <a:t>3 semanas</a:t>
                      </a:r>
                      <a:endParaRPr lang="es-ES" sz="2000">
                        <a:solidFill>
                          <a:schemeClr val="tx1"/>
                        </a:solidFill>
                        <a:effectLst/>
                      </a:endParaRPr>
                    </a:p>
                    <a:p>
                      <a:pPr algn="just">
                        <a:spcAft>
                          <a:spcPts val="0"/>
                        </a:spcAft>
                      </a:pPr>
                      <a:r>
                        <a:rPr lang="es-ES" sz="1400">
                          <a:solidFill>
                            <a:schemeClr val="tx1"/>
                          </a:solidFill>
                          <a:effectLst/>
                        </a:rPr>
                        <a:t>Junio-Julio</a:t>
                      </a:r>
                      <a:endParaRPr lang="es-ES" sz="2000">
                        <a:solidFill>
                          <a:schemeClr val="tx1"/>
                        </a:solidFill>
                        <a:effectLst/>
                        <a:latin typeface="Times New Roman" panose="02020603050405020304" pitchFamily="18" charset="0"/>
                        <a:ea typeface="Times New Roman" panose="02020603050405020304" pitchFamily="18" charset="0"/>
                      </a:endParaRPr>
                    </a:p>
                  </a:txBody>
                  <a:tcPr marL="68577" marR="68577" marT="0" marB="0" anchor="ctr">
                    <a:solidFill>
                      <a:schemeClr val="bg2">
                        <a:lumMod val="40000"/>
                        <a:lumOff val="60000"/>
                      </a:schemeClr>
                    </a:solidFill>
                  </a:tcPr>
                </a:tc>
                <a:tc>
                  <a:txBody>
                    <a:bodyPr/>
                    <a:lstStyle/>
                    <a:p>
                      <a:pPr algn="just">
                        <a:spcAft>
                          <a:spcPts val="0"/>
                        </a:spcAft>
                      </a:pPr>
                      <a:r>
                        <a:rPr lang="es-ES" sz="1400" dirty="0">
                          <a:solidFill>
                            <a:schemeClr val="tx1"/>
                          </a:solidFill>
                          <a:effectLst/>
                        </a:rPr>
                        <a:t>MERIDIES-PAS</a:t>
                      </a:r>
                      <a:endParaRPr lang="es-ES" sz="2000" dirty="0">
                        <a:solidFill>
                          <a:schemeClr val="tx1"/>
                        </a:solidFill>
                        <a:effectLst/>
                        <a:latin typeface="Times New Roman" panose="02020603050405020304" pitchFamily="18" charset="0"/>
                        <a:ea typeface="Times New Roman" panose="02020603050405020304" pitchFamily="18" charset="0"/>
                      </a:endParaRPr>
                    </a:p>
                  </a:txBody>
                  <a:tcPr marL="68577" marR="68577" marT="0" marB="0" anchor="ctr">
                    <a:solidFill>
                      <a:schemeClr val="bg2">
                        <a:lumMod val="40000"/>
                        <a:lumOff val="60000"/>
                      </a:schemeClr>
                    </a:solidFill>
                  </a:tcPr>
                </a:tc>
                <a:extLst>
                  <a:ext uri="{0D108BD9-81ED-4DB2-BD59-A6C34878D82A}">
                    <a16:rowId xmlns:a16="http://schemas.microsoft.com/office/drawing/2014/main" val="2710683"/>
                  </a:ext>
                </a:extLst>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ítulo 1"/>
          <p:cNvSpPr>
            <a:spLocks noGrp="1"/>
          </p:cNvSpPr>
          <p:nvPr>
            <p:ph type="ctrTitle"/>
          </p:nvPr>
        </p:nvSpPr>
        <p:spPr>
          <a:xfrm>
            <a:off x="685800" y="1598613"/>
            <a:ext cx="7772400" cy="1103312"/>
          </a:xfrm>
        </p:spPr>
        <p:txBody>
          <a:bodyPr/>
          <a:lstStyle/>
          <a:p>
            <a:endParaRPr lang="es-ES" altLang="es-ES" smtClean="0"/>
          </a:p>
        </p:txBody>
      </p:sp>
      <p:sp>
        <p:nvSpPr>
          <p:cNvPr id="3" name="Subtítulo 2"/>
          <p:cNvSpPr>
            <a:spLocks noGrp="1"/>
          </p:cNvSpPr>
          <p:nvPr>
            <p:ph type="subTitle" idx="1"/>
          </p:nvPr>
        </p:nvSpPr>
        <p:spPr>
          <a:xfrm>
            <a:off x="1371600" y="2916238"/>
            <a:ext cx="6400800" cy="1314450"/>
          </a:xfrm>
        </p:spPr>
        <p:txBody>
          <a:bodyPr/>
          <a:lstStyle/>
          <a:p>
            <a:pPr>
              <a:defRPr/>
            </a:pPr>
            <a:endParaRPr lang="es-ES"/>
          </a:p>
        </p:txBody>
      </p:sp>
      <p:pic>
        <p:nvPicPr>
          <p:cNvPr id="75780"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5363" y="690563"/>
            <a:ext cx="715327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ítulo 1"/>
          <p:cNvSpPr>
            <a:spLocks noGrp="1"/>
          </p:cNvSpPr>
          <p:nvPr>
            <p:ph type="ctrTitle"/>
          </p:nvPr>
        </p:nvSpPr>
        <p:spPr>
          <a:xfrm>
            <a:off x="685800" y="1598613"/>
            <a:ext cx="7772400" cy="1103312"/>
          </a:xfrm>
        </p:spPr>
        <p:txBody>
          <a:bodyPr/>
          <a:lstStyle/>
          <a:p>
            <a:endParaRPr lang="es-ES" altLang="es-ES" smtClean="0"/>
          </a:p>
        </p:txBody>
      </p:sp>
      <p:sp>
        <p:nvSpPr>
          <p:cNvPr id="3" name="Subtítulo 2"/>
          <p:cNvSpPr>
            <a:spLocks noGrp="1"/>
          </p:cNvSpPr>
          <p:nvPr>
            <p:ph type="subTitle" idx="1"/>
          </p:nvPr>
        </p:nvSpPr>
        <p:spPr>
          <a:xfrm>
            <a:off x="1371600" y="2916238"/>
            <a:ext cx="6400800" cy="1314450"/>
          </a:xfrm>
        </p:spPr>
        <p:txBody>
          <a:bodyPr/>
          <a:lstStyle/>
          <a:p>
            <a:pPr>
              <a:defRPr/>
            </a:pPr>
            <a:endParaRPr lang="es-E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69863"/>
            <a:ext cx="1839913"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8250" y="228600"/>
            <a:ext cx="3540125"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54600" y="2789238"/>
            <a:ext cx="350361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1275" y="2581275"/>
            <a:ext cx="3497263"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8" name="CuadroTexto 8"/>
          <p:cNvSpPr txBox="1">
            <a:spLocks noChangeArrowheads="1"/>
          </p:cNvSpPr>
          <p:nvPr/>
        </p:nvSpPr>
        <p:spPr bwMode="auto">
          <a:xfrm>
            <a:off x="2239963" y="149225"/>
            <a:ext cx="21542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ES" dirty="0">
                <a:solidFill>
                  <a:schemeClr val="tx1"/>
                </a:solidFill>
              </a:rPr>
              <a:t>15 Artículos</a:t>
            </a:r>
          </a:p>
          <a:p>
            <a:pPr algn="ctr"/>
            <a:r>
              <a:rPr lang="es-ES" altLang="es-ES" dirty="0" smtClean="0">
                <a:solidFill>
                  <a:schemeClr val="tx1"/>
                </a:solidFill>
              </a:rPr>
              <a:t>15 Cursos</a:t>
            </a:r>
            <a:endParaRPr lang="es-ES" altLang="es-ES" dirty="0">
              <a:solidFill>
                <a:schemeClr val="tx1"/>
              </a:solidFill>
            </a:endParaRPr>
          </a:p>
          <a:p>
            <a:pPr algn="ctr"/>
            <a:r>
              <a:rPr lang="es-ES" altLang="es-ES" dirty="0" smtClean="0">
                <a:solidFill>
                  <a:schemeClr val="tx1"/>
                </a:solidFill>
              </a:rPr>
              <a:t>21 Ponencias</a:t>
            </a:r>
            <a:endParaRPr lang="es-ES" altLang="es-ES" dirty="0">
              <a:solidFill>
                <a:schemeClr val="tx1"/>
              </a:solidFill>
            </a:endParaRPr>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9325" y="1073150"/>
            <a:ext cx="3497263"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ítulo 1"/>
          <p:cNvSpPr>
            <a:spLocks noGrp="1"/>
          </p:cNvSpPr>
          <p:nvPr>
            <p:ph type="ctrTitle"/>
          </p:nvPr>
        </p:nvSpPr>
        <p:spPr>
          <a:xfrm>
            <a:off x="179388" y="180975"/>
            <a:ext cx="7772400" cy="735013"/>
          </a:xfrm>
        </p:spPr>
        <p:txBody>
          <a:bodyPr/>
          <a:lstStyle/>
          <a:p>
            <a:r>
              <a:rPr lang="es-ES" altLang="es-ES" smtClean="0"/>
              <a:t>2 tesis doctorales</a:t>
            </a:r>
          </a:p>
        </p:txBody>
      </p:sp>
      <p:pic>
        <p:nvPicPr>
          <p:cNvPr id="77827"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27738" y="1117600"/>
            <a:ext cx="29972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058863"/>
            <a:ext cx="2486025"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Imagen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1058863"/>
            <a:ext cx="2592388"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ítulo 1"/>
          <p:cNvSpPr>
            <a:spLocks noGrp="1"/>
          </p:cNvSpPr>
          <p:nvPr>
            <p:ph type="ctrTitle"/>
          </p:nvPr>
        </p:nvSpPr>
        <p:spPr>
          <a:xfrm>
            <a:off x="611188" y="339725"/>
            <a:ext cx="7772400" cy="1103313"/>
          </a:xfrm>
        </p:spPr>
        <p:txBody>
          <a:bodyPr/>
          <a:lstStyle/>
          <a:p>
            <a:r>
              <a:rPr lang="es-ES" altLang="es-ES" smtClean="0"/>
              <a:t>Colaboraciones con Argentina y México</a:t>
            </a:r>
          </a:p>
        </p:txBody>
      </p:sp>
      <p:pic>
        <p:nvPicPr>
          <p:cNvPr id="78851"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443038"/>
            <a:ext cx="3357562"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1738313"/>
            <a:ext cx="16668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Imagen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3140075"/>
            <a:ext cx="296227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457200" y="196850"/>
          <a:ext cx="8224838" cy="4314827"/>
        </p:xfrm>
        <a:graphic>
          <a:graphicData uri="http://schemas.openxmlformats.org/drawingml/2006/table">
            <a:tbl>
              <a:tblPr firstRow="1" firstCol="1" bandRow="1">
                <a:tableStyleId>{5C22544A-7EE6-4342-B048-85BDC9FD1C3A}</a:tableStyleId>
              </a:tblPr>
              <a:tblGrid>
                <a:gridCol w="1306488">
                  <a:extLst>
                    <a:ext uri="{9D8B030D-6E8A-4147-A177-3AD203B41FA5}">
                      <a16:colId xmlns:a16="http://schemas.microsoft.com/office/drawing/2014/main" val="314302732"/>
                    </a:ext>
                  </a:extLst>
                </a:gridCol>
                <a:gridCol w="6098358">
                  <a:extLst>
                    <a:ext uri="{9D8B030D-6E8A-4147-A177-3AD203B41FA5}">
                      <a16:colId xmlns:a16="http://schemas.microsoft.com/office/drawing/2014/main" val="699425908"/>
                    </a:ext>
                  </a:extLst>
                </a:gridCol>
                <a:gridCol w="819992">
                  <a:extLst>
                    <a:ext uri="{9D8B030D-6E8A-4147-A177-3AD203B41FA5}">
                      <a16:colId xmlns:a16="http://schemas.microsoft.com/office/drawing/2014/main" val="77608173"/>
                    </a:ext>
                  </a:extLst>
                </a:gridCol>
              </a:tblGrid>
              <a:tr h="197450">
                <a:tc>
                  <a:txBody>
                    <a:bodyPr/>
                    <a:lstStyle/>
                    <a:p>
                      <a:pPr algn="just">
                        <a:spcAft>
                          <a:spcPts val="0"/>
                        </a:spcAft>
                        <a:tabLst>
                          <a:tab pos="2700020" algn="ctr"/>
                          <a:tab pos="5400040" algn="r"/>
                        </a:tabLst>
                      </a:pPr>
                      <a:r>
                        <a:rPr lang="es-ES_tradnl" sz="1200">
                          <a:effectLst/>
                        </a:rPr>
                        <a:t> </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just">
                        <a:spcAft>
                          <a:spcPts val="0"/>
                        </a:spcAft>
                        <a:tabLst>
                          <a:tab pos="2700020" algn="ctr"/>
                          <a:tab pos="5400040" algn="r"/>
                        </a:tabLst>
                      </a:pPr>
                      <a:r>
                        <a:rPr lang="es-ES_tradnl" sz="1200">
                          <a:effectLst/>
                        </a:rPr>
                        <a:t> </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just">
                        <a:spcAft>
                          <a:spcPts val="0"/>
                        </a:spcAft>
                        <a:tabLst>
                          <a:tab pos="2700020" algn="ctr"/>
                          <a:tab pos="5400040" algn="r"/>
                        </a:tabLst>
                      </a:pPr>
                      <a:r>
                        <a:rPr lang="es-ES_tradnl" sz="1200">
                          <a:effectLst/>
                        </a:rPr>
                        <a:t>Número</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1186941484"/>
                  </a:ext>
                </a:extLst>
              </a:tr>
              <a:tr h="197450">
                <a:tc rowSpan="16">
                  <a:txBody>
                    <a:bodyPr/>
                    <a:lstStyle/>
                    <a:p>
                      <a:pPr algn="just">
                        <a:spcAft>
                          <a:spcPts val="0"/>
                        </a:spcAft>
                        <a:tabLst>
                          <a:tab pos="2700020" algn="ctr"/>
                          <a:tab pos="5400040" algn="r"/>
                        </a:tabLst>
                      </a:pPr>
                      <a:r>
                        <a:rPr lang="es-ES_tradnl" sz="1200" dirty="0">
                          <a:effectLst/>
                        </a:rPr>
                        <a:t>Investigación</a:t>
                      </a:r>
                      <a:endParaRPr lang="es-E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just">
                        <a:spcAft>
                          <a:spcPts val="0"/>
                        </a:spcAft>
                        <a:tabLst>
                          <a:tab pos="2700020" algn="ctr"/>
                          <a:tab pos="5400040" algn="r"/>
                        </a:tabLst>
                      </a:pPr>
                      <a:r>
                        <a:rPr lang="es-ES_tradnl" sz="1200">
                          <a:effectLst/>
                        </a:rPr>
                        <a:t>Participación en proyectos competitivos de investigación </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200" dirty="0" smtClean="0">
                          <a:effectLst/>
                        </a:rPr>
                        <a:t>17</a:t>
                      </a:r>
                      <a:endParaRPr lang="es-E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1831787853"/>
                  </a:ext>
                </a:extLst>
              </a:tr>
              <a:tr h="394899">
                <a:tc vMerge="1">
                  <a:txBody>
                    <a:bodyPr/>
                    <a:lstStyle/>
                    <a:p>
                      <a:endParaRPr lang="es-ES"/>
                    </a:p>
                  </a:txBody>
                  <a:tcPr/>
                </a:tc>
                <a:tc>
                  <a:txBody>
                    <a:bodyPr/>
                    <a:lstStyle/>
                    <a:p>
                      <a:pPr algn="just">
                        <a:spcAft>
                          <a:spcPts val="0"/>
                        </a:spcAft>
                        <a:tabLst>
                          <a:tab pos="2700020" algn="ctr"/>
                          <a:tab pos="5400040" algn="r"/>
                        </a:tabLst>
                      </a:pPr>
                      <a:r>
                        <a:rPr lang="es-ES_tradnl" sz="1200">
                          <a:effectLst/>
                        </a:rPr>
                        <a:t>Participación en proyectos competitivos de investigación como Investigador Principal</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200">
                          <a:effectLst/>
                        </a:rPr>
                        <a:t>6</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166050153"/>
                  </a:ext>
                </a:extLst>
              </a:tr>
              <a:tr h="197450">
                <a:tc vMerge="1">
                  <a:txBody>
                    <a:bodyPr/>
                    <a:lstStyle/>
                    <a:p>
                      <a:endParaRPr lang="es-ES"/>
                    </a:p>
                  </a:txBody>
                  <a:tcPr/>
                </a:tc>
                <a:tc>
                  <a:txBody>
                    <a:bodyPr/>
                    <a:lstStyle/>
                    <a:p>
                      <a:pPr algn="just">
                        <a:spcAft>
                          <a:spcPts val="0"/>
                        </a:spcAft>
                        <a:tabLst>
                          <a:tab pos="2700020" algn="ctr"/>
                          <a:tab pos="5400040" algn="r"/>
                        </a:tabLst>
                      </a:pPr>
                      <a:r>
                        <a:rPr lang="es-ES_tradnl" sz="1200">
                          <a:effectLst/>
                        </a:rPr>
                        <a:t>Contratos de investigación con empresas</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200">
                          <a:effectLst/>
                        </a:rPr>
                        <a:t>13</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3415733810"/>
                  </a:ext>
                </a:extLst>
              </a:tr>
              <a:tr h="197450">
                <a:tc vMerge="1">
                  <a:txBody>
                    <a:bodyPr/>
                    <a:lstStyle/>
                    <a:p>
                      <a:endParaRPr lang="es-ES"/>
                    </a:p>
                  </a:txBody>
                  <a:tcPr/>
                </a:tc>
                <a:tc>
                  <a:txBody>
                    <a:bodyPr/>
                    <a:lstStyle/>
                    <a:p>
                      <a:pPr algn="just">
                        <a:spcAft>
                          <a:spcPts val="0"/>
                        </a:spcAft>
                        <a:tabLst>
                          <a:tab pos="2700020" algn="ctr"/>
                          <a:tab pos="5400040" algn="r"/>
                        </a:tabLst>
                      </a:pPr>
                      <a:r>
                        <a:rPr lang="es-ES_tradnl" sz="1200">
                          <a:effectLst/>
                        </a:rPr>
                        <a:t>Artículos científicos en revistas indexadas en el JCR</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200" dirty="0" smtClean="0">
                          <a:effectLst/>
                        </a:rPr>
                        <a:t>54</a:t>
                      </a:r>
                      <a:endParaRPr lang="es-E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355890338"/>
                  </a:ext>
                </a:extLst>
              </a:tr>
              <a:tr h="197450">
                <a:tc vMerge="1">
                  <a:txBody>
                    <a:bodyPr/>
                    <a:lstStyle/>
                    <a:p>
                      <a:endParaRPr lang="es-ES"/>
                    </a:p>
                  </a:txBody>
                  <a:tcPr/>
                </a:tc>
                <a:tc>
                  <a:txBody>
                    <a:bodyPr/>
                    <a:lstStyle/>
                    <a:p>
                      <a:pPr algn="just">
                        <a:spcAft>
                          <a:spcPts val="0"/>
                        </a:spcAft>
                        <a:tabLst>
                          <a:tab pos="2700020" algn="ctr"/>
                          <a:tab pos="5400040" algn="r"/>
                        </a:tabLst>
                      </a:pPr>
                      <a:r>
                        <a:rPr lang="es-ES_tradnl" sz="1200">
                          <a:effectLst/>
                        </a:rPr>
                        <a:t>Artículos científicos en revistas no indexadas en el JCR</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200">
                          <a:effectLst/>
                        </a:rPr>
                        <a:t>18</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3084845412"/>
                  </a:ext>
                </a:extLst>
              </a:tr>
              <a:tr h="197450">
                <a:tc vMerge="1">
                  <a:txBody>
                    <a:bodyPr/>
                    <a:lstStyle/>
                    <a:p>
                      <a:endParaRPr lang="es-ES"/>
                    </a:p>
                  </a:txBody>
                  <a:tcPr/>
                </a:tc>
                <a:tc>
                  <a:txBody>
                    <a:bodyPr/>
                    <a:lstStyle/>
                    <a:p>
                      <a:pPr algn="just">
                        <a:spcAft>
                          <a:spcPts val="0"/>
                        </a:spcAft>
                        <a:tabLst>
                          <a:tab pos="2700020" algn="ctr"/>
                          <a:tab pos="5400040" algn="r"/>
                        </a:tabLst>
                      </a:pPr>
                      <a:r>
                        <a:rPr lang="es-ES_tradnl" sz="1200">
                          <a:effectLst/>
                        </a:rPr>
                        <a:t>Veces citado en artículos de revistas de la JCR</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pPr>
                      <a:r>
                        <a:rPr lang="es-ES_tradnl" sz="1200" dirty="0" smtClean="0">
                          <a:effectLst/>
                        </a:rPr>
                        <a:t>662</a:t>
                      </a:r>
                      <a:endParaRPr lang="es-E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313117804"/>
                  </a:ext>
                </a:extLst>
              </a:tr>
              <a:tr h="197450">
                <a:tc vMerge="1">
                  <a:txBody>
                    <a:bodyPr/>
                    <a:lstStyle/>
                    <a:p>
                      <a:endParaRPr lang="es-ES"/>
                    </a:p>
                  </a:txBody>
                  <a:tcPr/>
                </a:tc>
                <a:tc>
                  <a:txBody>
                    <a:bodyPr/>
                    <a:lstStyle/>
                    <a:p>
                      <a:pPr>
                        <a:spcAft>
                          <a:spcPts val="0"/>
                        </a:spcAft>
                        <a:tabLst>
                          <a:tab pos="2700020" algn="ctr"/>
                          <a:tab pos="5400040" algn="r"/>
                        </a:tabLst>
                      </a:pPr>
                      <a:r>
                        <a:rPr lang="es-ES_tradnl" sz="1200">
                          <a:effectLst/>
                        </a:rPr>
                        <a:t>Número medio de citas por artículo</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200">
                          <a:effectLst/>
                        </a:rPr>
                        <a:t>12,4</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1775812280"/>
                  </a:ext>
                </a:extLst>
              </a:tr>
              <a:tr h="197450">
                <a:tc vMerge="1">
                  <a:txBody>
                    <a:bodyPr/>
                    <a:lstStyle/>
                    <a:p>
                      <a:endParaRPr lang="es-ES"/>
                    </a:p>
                  </a:txBody>
                  <a:tcPr/>
                </a:tc>
                <a:tc>
                  <a:txBody>
                    <a:bodyPr/>
                    <a:lstStyle/>
                    <a:p>
                      <a:pPr>
                        <a:spcAft>
                          <a:spcPts val="0"/>
                        </a:spcAft>
                        <a:tabLst>
                          <a:tab pos="2700020" algn="ctr"/>
                          <a:tab pos="5400040" algn="r"/>
                        </a:tabLst>
                      </a:pPr>
                      <a:r>
                        <a:rPr lang="es-ES_tradnl" sz="1200">
                          <a:effectLst/>
                        </a:rPr>
                        <a:t>H-Index  </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200">
                          <a:effectLst/>
                        </a:rPr>
                        <a:t>15</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3336009518"/>
                  </a:ext>
                </a:extLst>
              </a:tr>
              <a:tr h="760729">
                <a:tc vMerge="1">
                  <a:txBody>
                    <a:bodyPr/>
                    <a:lstStyle/>
                    <a:p>
                      <a:endParaRPr lang="es-ES"/>
                    </a:p>
                  </a:txBody>
                  <a:tcPr/>
                </a:tc>
                <a:tc>
                  <a:txBody>
                    <a:bodyPr/>
                    <a:lstStyle/>
                    <a:p>
                      <a:pPr algn="just">
                        <a:spcAft>
                          <a:spcPts val="0"/>
                        </a:spcAft>
                        <a:tabLst>
                          <a:tab pos="2700020" algn="ctr"/>
                          <a:tab pos="5400040" algn="r"/>
                        </a:tabLst>
                      </a:pPr>
                      <a:r>
                        <a:rPr lang="es-ES_tradnl" sz="1200">
                          <a:effectLst/>
                        </a:rPr>
                        <a:t>Autor de artículos científicos no incluidos en la JCR pero indexadas en bases de datos de especial relevancia como  DIALNET; Directory of Open Access Journal (DOAJ); Latindex.unam.mx; SCOPUS; Avery Library;</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200">
                          <a:effectLst/>
                        </a:rPr>
                        <a:t>18</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4205742700"/>
                  </a:ext>
                </a:extLst>
              </a:tr>
              <a:tr h="197450">
                <a:tc vMerge="1">
                  <a:txBody>
                    <a:bodyPr/>
                    <a:lstStyle/>
                    <a:p>
                      <a:endParaRPr lang="es-ES"/>
                    </a:p>
                  </a:txBody>
                  <a:tcPr/>
                </a:tc>
                <a:tc>
                  <a:txBody>
                    <a:bodyPr/>
                    <a:lstStyle/>
                    <a:p>
                      <a:pPr algn="just">
                        <a:spcAft>
                          <a:spcPts val="0"/>
                        </a:spcAft>
                        <a:tabLst>
                          <a:tab pos="2700020" algn="ctr"/>
                          <a:tab pos="5400040" algn="r"/>
                        </a:tabLst>
                      </a:pPr>
                      <a:r>
                        <a:rPr lang="es-ES_tradnl" sz="1200">
                          <a:effectLst/>
                        </a:rPr>
                        <a:t>Participación en congresos</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200">
                          <a:effectLst/>
                        </a:rPr>
                        <a:t>42</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874413886"/>
                  </a:ext>
                </a:extLst>
              </a:tr>
              <a:tr h="394899">
                <a:tc vMerge="1">
                  <a:txBody>
                    <a:bodyPr/>
                    <a:lstStyle/>
                    <a:p>
                      <a:endParaRPr lang="es-ES"/>
                    </a:p>
                  </a:txBody>
                  <a:tcPr/>
                </a:tc>
                <a:tc>
                  <a:txBody>
                    <a:bodyPr/>
                    <a:lstStyle/>
                    <a:p>
                      <a:pPr>
                        <a:spcAft>
                          <a:spcPts val="0"/>
                        </a:spcAft>
                        <a:tabLst>
                          <a:tab pos="2700020" algn="ctr"/>
                          <a:tab pos="5400040" algn="r"/>
                        </a:tabLst>
                      </a:pPr>
                      <a:r>
                        <a:rPr lang="es-ES_tradnl" sz="1200">
                          <a:effectLst/>
                        </a:rPr>
                        <a:t>Realización de ponencias y seminarios impartidos por invitación (todas ellas en universidades extranjeras) </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200">
                          <a:effectLst/>
                        </a:rPr>
                        <a:t>21</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3220082873"/>
                  </a:ext>
                </a:extLst>
              </a:tr>
              <a:tr h="197450">
                <a:tc vMerge="1">
                  <a:txBody>
                    <a:bodyPr/>
                    <a:lstStyle/>
                    <a:p>
                      <a:endParaRPr lang="es-ES"/>
                    </a:p>
                  </a:txBody>
                  <a:tcPr/>
                </a:tc>
                <a:tc>
                  <a:txBody>
                    <a:bodyPr/>
                    <a:lstStyle/>
                    <a:p>
                      <a:pPr>
                        <a:spcAft>
                          <a:spcPts val="0"/>
                        </a:spcAft>
                        <a:tabLst>
                          <a:tab pos="2700020" algn="ctr"/>
                          <a:tab pos="5400040" algn="r"/>
                        </a:tabLst>
                      </a:pPr>
                      <a:r>
                        <a:rPr lang="es-ES_tradnl" sz="1200">
                          <a:effectLst/>
                        </a:rPr>
                        <a:t>Libros de investigación</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200">
                          <a:effectLst/>
                        </a:rPr>
                        <a:t>4</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4075231831"/>
                  </a:ext>
                </a:extLst>
              </a:tr>
              <a:tr h="197450">
                <a:tc vMerge="1">
                  <a:txBody>
                    <a:bodyPr/>
                    <a:lstStyle/>
                    <a:p>
                      <a:endParaRPr lang="es-ES"/>
                    </a:p>
                  </a:txBody>
                  <a:tcPr/>
                </a:tc>
                <a:tc>
                  <a:txBody>
                    <a:bodyPr/>
                    <a:lstStyle/>
                    <a:p>
                      <a:pPr>
                        <a:spcAft>
                          <a:spcPts val="0"/>
                        </a:spcAft>
                        <a:tabLst>
                          <a:tab pos="2700020" algn="ctr"/>
                          <a:tab pos="5400040" algn="r"/>
                        </a:tabLst>
                      </a:pPr>
                      <a:r>
                        <a:rPr lang="es-ES_tradnl" sz="1200">
                          <a:effectLst/>
                        </a:rPr>
                        <a:t>Capítulos de libros de investigación</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200">
                          <a:effectLst/>
                        </a:rPr>
                        <a:t>4</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373794770"/>
                  </a:ext>
                </a:extLst>
              </a:tr>
              <a:tr h="197450">
                <a:tc vMerge="1">
                  <a:txBody>
                    <a:bodyPr/>
                    <a:lstStyle/>
                    <a:p>
                      <a:endParaRPr lang="es-ES"/>
                    </a:p>
                  </a:txBody>
                  <a:tcPr/>
                </a:tc>
                <a:tc>
                  <a:txBody>
                    <a:bodyPr/>
                    <a:lstStyle/>
                    <a:p>
                      <a:pPr>
                        <a:spcAft>
                          <a:spcPts val="0"/>
                        </a:spcAft>
                        <a:tabLst>
                          <a:tab pos="2700020" algn="ctr"/>
                          <a:tab pos="5400040" algn="r"/>
                        </a:tabLst>
                      </a:pPr>
                      <a:r>
                        <a:rPr lang="es-ES_tradnl" sz="1200">
                          <a:effectLst/>
                        </a:rPr>
                        <a:t>Estancias de investigación en universidades extranjeras </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200">
                          <a:effectLst/>
                        </a:rPr>
                        <a:t>9</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1297398476"/>
                  </a:ext>
                </a:extLst>
              </a:tr>
              <a:tr h="197450">
                <a:tc vMerge="1">
                  <a:txBody>
                    <a:bodyPr/>
                    <a:lstStyle/>
                    <a:p>
                      <a:endParaRPr lang="es-ES"/>
                    </a:p>
                  </a:txBody>
                  <a:tcPr/>
                </a:tc>
                <a:tc>
                  <a:txBody>
                    <a:bodyPr/>
                    <a:lstStyle/>
                    <a:p>
                      <a:pPr>
                        <a:spcAft>
                          <a:spcPts val="0"/>
                        </a:spcAft>
                        <a:tabLst>
                          <a:tab pos="2700020" algn="ctr"/>
                          <a:tab pos="5400040" algn="r"/>
                        </a:tabLst>
                      </a:pPr>
                      <a:r>
                        <a:rPr lang="es-ES_tradnl" sz="1200">
                          <a:effectLst/>
                        </a:rPr>
                        <a:t>Revistas en las que habitualmente actúa como referee</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200">
                          <a:effectLst/>
                        </a:rPr>
                        <a:t>16</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1311825805"/>
                  </a:ext>
                </a:extLst>
              </a:tr>
              <a:tr h="197450">
                <a:tc vMerge="1">
                  <a:txBody>
                    <a:bodyPr/>
                    <a:lstStyle/>
                    <a:p>
                      <a:endParaRPr lang="es-ES"/>
                    </a:p>
                  </a:txBody>
                  <a:tcPr/>
                </a:tc>
                <a:tc>
                  <a:txBody>
                    <a:bodyPr/>
                    <a:lstStyle/>
                    <a:p>
                      <a:pPr>
                        <a:spcAft>
                          <a:spcPts val="0"/>
                        </a:spcAft>
                        <a:tabLst>
                          <a:tab pos="2700020" algn="ctr"/>
                          <a:tab pos="5400040" algn="r"/>
                        </a:tabLst>
                      </a:pPr>
                      <a:r>
                        <a:rPr lang="es-ES_tradnl" sz="1200">
                          <a:effectLst/>
                        </a:rPr>
                        <a:t>Pertenencia a comités de congresos</a:t>
                      </a:r>
                      <a:endParaRPr lang="es-E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200" dirty="0">
                          <a:effectLst/>
                        </a:rPr>
                        <a:t>3</a:t>
                      </a:r>
                      <a:endParaRPr lang="es-E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137922916"/>
                  </a:ext>
                </a:extLst>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371600" y="2916238"/>
            <a:ext cx="6400800" cy="1314450"/>
          </a:xfrm>
        </p:spPr>
        <p:txBody>
          <a:bodyPr/>
          <a:lstStyle/>
          <a:p>
            <a:pPr>
              <a:defRPr/>
            </a:pPr>
            <a:endParaRPr lang="es-ES"/>
          </a:p>
        </p:txBody>
      </p:sp>
      <p:pic>
        <p:nvPicPr>
          <p:cNvPr id="80899"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1038" y="196850"/>
            <a:ext cx="7339012"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ítulo 1"/>
          <p:cNvSpPr>
            <a:spLocks noGrp="1"/>
          </p:cNvSpPr>
          <p:nvPr>
            <p:ph type="ctrTitle"/>
          </p:nvPr>
        </p:nvSpPr>
        <p:spPr>
          <a:xfrm>
            <a:off x="539750" y="123825"/>
            <a:ext cx="7772400" cy="504825"/>
          </a:xfrm>
        </p:spPr>
        <p:txBody>
          <a:bodyPr/>
          <a:lstStyle/>
          <a:p>
            <a:r>
              <a:rPr lang="es-ES" altLang="es-ES" smtClean="0"/>
              <a:t>Libros de investigación</a:t>
            </a:r>
          </a:p>
        </p:txBody>
      </p:sp>
      <p:pic>
        <p:nvPicPr>
          <p:cNvPr id="81923"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6863" y="1131888"/>
            <a:ext cx="1697037"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1195388"/>
            <a:ext cx="1570038"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1195388"/>
            <a:ext cx="1493837"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Imagen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3313" y="1131888"/>
            <a:ext cx="1565275"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Rectángulo 6"/>
          <p:cNvSpPr>
            <a:spLocks noChangeArrowheads="1"/>
          </p:cNvSpPr>
          <p:nvPr/>
        </p:nvSpPr>
        <p:spPr bwMode="auto">
          <a:xfrm>
            <a:off x="7013575" y="3797300"/>
            <a:ext cx="21431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s-ES" sz="1100" b="1">
                <a:solidFill>
                  <a:schemeClr val="tx1"/>
                </a:solidFill>
              </a:rPr>
              <a:t>Biogas</a:t>
            </a:r>
          </a:p>
          <a:p>
            <a:r>
              <a:rPr lang="en-US" altLang="es-ES" sz="1100">
                <a:solidFill>
                  <a:schemeClr val="tx1"/>
                </a:solidFill>
              </a:rPr>
              <a:t>ISBN 978-953-51-6315-2</a:t>
            </a:r>
            <a:br>
              <a:rPr lang="en-US" altLang="es-ES" sz="1100">
                <a:solidFill>
                  <a:schemeClr val="tx1"/>
                </a:solidFill>
              </a:rPr>
            </a:br>
            <a:r>
              <a:rPr lang="en-US" altLang="es-ES" sz="1100">
                <a:solidFill>
                  <a:schemeClr val="tx1"/>
                </a:solidFill>
              </a:rPr>
              <a:t>Book edited by:</a:t>
            </a:r>
            <a:br>
              <a:rPr lang="en-US" altLang="es-ES" sz="1100">
                <a:solidFill>
                  <a:schemeClr val="tx1"/>
                </a:solidFill>
              </a:rPr>
            </a:br>
            <a:r>
              <a:rPr lang="en-US" altLang="es-ES" sz="1100">
                <a:solidFill>
                  <a:schemeClr val="tx1"/>
                </a:solidFill>
              </a:rPr>
              <a:t>Dr. Rajesh Banu </a:t>
            </a:r>
          </a:p>
        </p:txBody>
      </p:sp>
      <p:pic>
        <p:nvPicPr>
          <p:cNvPr id="81928" name="Imagen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23125" y="1131888"/>
            <a:ext cx="1703388"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uadroTexto 1"/>
          <p:cNvSpPr txBox="1">
            <a:spLocks noChangeArrowheads="1"/>
          </p:cNvSpPr>
          <p:nvPr/>
        </p:nvSpPr>
        <p:spPr bwMode="auto">
          <a:xfrm>
            <a:off x="395288" y="773113"/>
            <a:ext cx="8353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ltLang="es-ES">
                <a:solidFill>
                  <a:schemeClr val="tx1"/>
                </a:solidFill>
              </a:rPr>
              <a:t>A) Etapa inicial  (2001-2005)</a:t>
            </a:r>
          </a:p>
        </p:txBody>
      </p:sp>
      <p:sp>
        <p:nvSpPr>
          <p:cNvPr id="17411" name="Rectángulo 2"/>
          <p:cNvSpPr>
            <a:spLocks noChangeArrowheads="1"/>
          </p:cNvSpPr>
          <p:nvPr/>
        </p:nvSpPr>
        <p:spPr bwMode="auto">
          <a:xfrm>
            <a:off x="393700" y="1454150"/>
            <a:ext cx="4313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lnSpc>
                <a:spcPct val="150000"/>
              </a:lnSpc>
            </a:pPr>
            <a:r>
              <a:rPr lang="es-ES" altLang="es-ES">
                <a:solidFill>
                  <a:schemeClr val="tx1"/>
                </a:solidFill>
                <a:latin typeface="Tahoma" panose="020B0604030504040204" pitchFamily="34" charset="0"/>
                <a:cs typeface="Times New Roman" panose="02020603050405020304" pitchFamily="18" charset="0"/>
              </a:rPr>
              <a:t>B) Estancias postdoctorales (2005-2007)</a:t>
            </a:r>
            <a:endParaRPr lang="es-ES" altLang="es-ES" sz="2000">
              <a:solidFill>
                <a:schemeClr val="tx1"/>
              </a:solidFill>
              <a:latin typeface="Times New Roman" panose="02020603050405020304" pitchFamily="18" charset="0"/>
              <a:cs typeface="Times New Roman" panose="02020603050405020304" pitchFamily="18" charset="0"/>
            </a:endParaRPr>
          </a:p>
        </p:txBody>
      </p:sp>
      <p:sp>
        <p:nvSpPr>
          <p:cNvPr id="17412" name="Rectángulo 3"/>
          <p:cNvSpPr>
            <a:spLocks noChangeArrowheads="1"/>
          </p:cNvSpPr>
          <p:nvPr/>
        </p:nvSpPr>
        <p:spPr bwMode="auto">
          <a:xfrm>
            <a:off x="393700" y="2276475"/>
            <a:ext cx="8208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ltLang="es-ES">
                <a:solidFill>
                  <a:schemeClr val="tx1"/>
                </a:solidFill>
                <a:latin typeface="Tahoma" panose="020B0604030504040204" pitchFamily="34" charset="0"/>
                <a:cs typeface="Times New Roman" panose="02020603050405020304" pitchFamily="18" charset="0"/>
              </a:rPr>
              <a:t>C) Abertura de líneas de investigación en biomasa en la UPV (2007-2011)</a:t>
            </a:r>
            <a:endParaRPr lang="es-ES" altLang="es-ES">
              <a:solidFill>
                <a:schemeClr val="tx1"/>
              </a:solidFill>
            </a:endParaRPr>
          </a:p>
        </p:txBody>
      </p:sp>
      <p:sp>
        <p:nvSpPr>
          <p:cNvPr id="17413" name="Rectángulo 4"/>
          <p:cNvSpPr>
            <a:spLocks noChangeArrowheads="1"/>
          </p:cNvSpPr>
          <p:nvPr/>
        </p:nvSpPr>
        <p:spPr bwMode="auto">
          <a:xfrm>
            <a:off x="401638" y="3148013"/>
            <a:ext cx="469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altLang="es-ES">
                <a:solidFill>
                  <a:schemeClr val="tx1"/>
                </a:solidFill>
                <a:latin typeface="Tahoma" panose="020B0604030504040204" pitchFamily="34" charset="0"/>
                <a:cs typeface="Times New Roman" panose="02020603050405020304" pitchFamily="18" charset="0"/>
              </a:rPr>
              <a:t>D) Etapa Latinoamericana (2011-actualidad)</a:t>
            </a:r>
            <a:endParaRPr lang="es-ES" altLang="es-ES">
              <a:solidFill>
                <a:schemeClr val="tx1"/>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685800" y="1598613"/>
            <a:ext cx="7772400" cy="1103312"/>
          </a:xfrm>
        </p:spPr>
        <p:style>
          <a:lnRef idx="2">
            <a:schemeClr val="accent4"/>
          </a:lnRef>
          <a:fillRef idx="1">
            <a:schemeClr val="lt1"/>
          </a:fillRef>
          <a:effectRef idx="0">
            <a:schemeClr val="accent4"/>
          </a:effectRef>
          <a:fontRef idx="minor">
            <a:schemeClr val="dk1"/>
          </a:fontRef>
        </p:style>
        <p:txBody>
          <a:bodyPr/>
          <a:lstStyle/>
          <a:p>
            <a:pPr>
              <a:defRPr/>
            </a:pPr>
            <a:r>
              <a:rPr lang="es-ES_tradnl" dirty="0" smtClean="0"/>
              <a:t>TRAYECTORIA DOCENTE</a:t>
            </a:r>
            <a:endParaRPr lang="es-E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7500" y="185738"/>
            <a:ext cx="8224838" cy="431800"/>
          </a:xfrm>
        </p:spPr>
        <p:txBody>
          <a:bodyPr>
            <a:normAutofit fontScale="90000"/>
          </a:bodyPr>
          <a:lstStyle/>
          <a:p>
            <a:pPr algn="l">
              <a:defRPr/>
            </a:pPr>
            <a:r>
              <a:rPr lang="es-ES_tradnl" sz="2401" b="1" dirty="0"/>
              <a:t>PUESTOS OCUPADOS</a:t>
            </a:r>
            <a:endParaRPr lang="es-ES" sz="2401" dirty="0"/>
          </a:p>
        </p:txBody>
      </p:sp>
      <p:graphicFrame>
        <p:nvGraphicFramePr>
          <p:cNvPr id="3" name="Tabla 2"/>
          <p:cNvGraphicFramePr>
            <a:graphicFrameLocks noGrp="1"/>
          </p:cNvGraphicFramePr>
          <p:nvPr/>
        </p:nvGraphicFramePr>
        <p:xfrm>
          <a:off x="317500" y="915988"/>
          <a:ext cx="8358189" cy="3384551"/>
        </p:xfrm>
        <a:graphic>
          <a:graphicData uri="http://schemas.openxmlformats.org/drawingml/2006/table">
            <a:tbl>
              <a:tblPr>
                <a:tableStyleId>{5C22544A-7EE6-4342-B048-85BDC9FD1C3A}</a:tableStyleId>
              </a:tblPr>
              <a:tblGrid>
                <a:gridCol w="2786063">
                  <a:extLst>
                    <a:ext uri="{9D8B030D-6E8A-4147-A177-3AD203B41FA5}">
                      <a16:colId xmlns:a16="http://schemas.microsoft.com/office/drawing/2014/main" val="1652712188"/>
                    </a:ext>
                  </a:extLst>
                </a:gridCol>
                <a:gridCol w="4095604">
                  <a:extLst>
                    <a:ext uri="{9D8B030D-6E8A-4147-A177-3AD203B41FA5}">
                      <a16:colId xmlns:a16="http://schemas.microsoft.com/office/drawing/2014/main" val="3178738111"/>
                    </a:ext>
                  </a:extLst>
                </a:gridCol>
                <a:gridCol w="1476522">
                  <a:extLst>
                    <a:ext uri="{9D8B030D-6E8A-4147-A177-3AD203B41FA5}">
                      <a16:colId xmlns:a16="http://schemas.microsoft.com/office/drawing/2014/main" val="697649340"/>
                    </a:ext>
                  </a:extLst>
                </a:gridCol>
              </a:tblGrid>
              <a:tr h="333601">
                <a:tc>
                  <a:txBody>
                    <a:bodyPr/>
                    <a:lstStyle/>
                    <a:p>
                      <a:pPr algn="ctr">
                        <a:spcAft>
                          <a:spcPts val="0"/>
                        </a:spcAft>
                      </a:pPr>
                      <a:r>
                        <a:rPr lang="es-ES_tradnl" sz="1000">
                          <a:effectLst/>
                        </a:rPr>
                        <a:t>Puesto</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4446" marR="44446" marT="0" marB="0" anchor="b"/>
                </a:tc>
                <a:tc>
                  <a:txBody>
                    <a:bodyPr/>
                    <a:lstStyle/>
                    <a:p>
                      <a:pPr algn="ctr">
                        <a:spcAft>
                          <a:spcPts val="0"/>
                        </a:spcAft>
                      </a:pPr>
                      <a:r>
                        <a:rPr lang="es-ES_tradnl" sz="1000">
                          <a:effectLst/>
                        </a:rPr>
                        <a:t>Institución</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4446" marR="44446" marT="0" marB="0" anchor="b"/>
                </a:tc>
                <a:tc>
                  <a:txBody>
                    <a:bodyPr/>
                    <a:lstStyle/>
                    <a:p>
                      <a:pPr algn="ctr">
                        <a:spcAft>
                          <a:spcPts val="0"/>
                        </a:spcAft>
                      </a:pPr>
                      <a:r>
                        <a:rPr lang="es-ES_tradnl" sz="1000">
                          <a:effectLst/>
                        </a:rPr>
                        <a:t>Fechas</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4446" marR="44446" marT="0" marB="0" anchor="b"/>
                </a:tc>
                <a:extLst>
                  <a:ext uri="{0D108BD9-81ED-4DB2-BD59-A6C34878D82A}">
                    <a16:rowId xmlns:a16="http://schemas.microsoft.com/office/drawing/2014/main" val="840477785"/>
                  </a:ext>
                </a:extLst>
              </a:tr>
              <a:tr h="610190">
                <a:tc>
                  <a:txBody>
                    <a:bodyPr/>
                    <a:lstStyle/>
                    <a:p>
                      <a:pPr>
                        <a:spcAft>
                          <a:spcPts val="0"/>
                        </a:spcAft>
                      </a:pPr>
                      <a:r>
                        <a:rPr lang="es-ES_tradnl" sz="1200" b="1">
                          <a:effectLst/>
                        </a:rPr>
                        <a:t>Profesor Ayudante de Escuela Universitaria (según LRU)</a:t>
                      </a:r>
                      <a:endParaRPr lang="es-ES" sz="1200" b="1">
                        <a:effectLst/>
                        <a:latin typeface="Arial" panose="020B0604020202020204" pitchFamily="34" charset="0"/>
                        <a:ea typeface="Times New Roman" panose="02020603050405020304" pitchFamily="18" charset="0"/>
                        <a:cs typeface="Times New Roman" panose="02020603050405020304" pitchFamily="18" charset="0"/>
                      </a:endParaRPr>
                    </a:p>
                  </a:txBody>
                  <a:tcPr marL="44446" marR="44446" marT="0" marB="0" anchor="ctr"/>
                </a:tc>
                <a:tc>
                  <a:txBody>
                    <a:bodyPr/>
                    <a:lstStyle/>
                    <a:p>
                      <a:pPr marL="270510" indent="-270510" algn="just">
                        <a:spcAft>
                          <a:spcPts val="0"/>
                        </a:spcAft>
                      </a:pPr>
                      <a:r>
                        <a:rPr lang="es-ES_tradnl" sz="1100">
                          <a:effectLst/>
                        </a:rPr>
                        <a:t>Universidad Politécnica de Valencia</a:t>
                      </a:r>
                      <a:endParaRPr lang="es-ES" sz="1000">
                        <a:effectLst/>
                      </a:endParaRPr>
                    </a:p>
                    <a:p>
                      <a:pPr marL="270510" indent="-270510" algn="just">
                        <a:spcAft>
                          <a:spcPts val="0"/>
                        </a:spcAft>
                      </a:pPr>
                      <a:r>
                        <a:rPr lang="es-ES_tradnl" sz="1100">
                          <a:effectLst/>
                        </a:rPr>
                        <a:t>Escuela</a:t>
                      </a:r>
                      <a:r>
                        <a:rPr lang="es-ES_tradnl" sz="1000">
                          <a:effectLst/>
                        </a:rPr>
                        <a:t> </a:t>
                      </a:r>
                      <a:r>
                        <a:rPr lang="es-ES_tradnl" sz="1100">
                          <a:effectLst/>
                        </a:rPr>
                        <a:t>Técnica Superior de Ingenieros Agrónomos</a:t>
                      </a:r>
                      <a:endParaRPr lang="es-ES" sz="1000">
                        <a:effectLst/>
                      </a:endParaRPr>
                    </a:p>
                    <a:p>
                      <a:pPr marL="270510" indent="-270510" algn="just">
                        <a:spcAft>
                          <a:spcPts val="0"/>
                        </a:spcAft>
                      </a:pPr>
                      <a:r>
                        <a:rPr lang="es-ES_tradnl" sz="1100">
                          <a:effectLst/>
                        </a:rPr>
                        <a:t>Departamento de Mecanización y Tecnología Agraria</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4446" marR="44446" marT="0" marB="0" anchor="ctr"/>
                </a:tc>
                <a:tc>
                  <a:txBody>
                    <a:bodyPr/>
                    <a:lstStyle/>
                    <a:p>
                      <a:pPr algn="just">
                        <a:spcAft>
                          <a:spcPts val="0"/>
                        </a:spcAft>
                      </a:pPr>
                      <a:r>
                        <a:rPr lang="es-ES_tradnl" sz="1200">
                          <a:effectLst/>
                        </a:rPr>
                        <a:t>1–Octubre–2001</a:t>
                      </a:r>
                      <a:endParaRPr lang="es-ES" sz="1400">
                        <a:effectLst/>
                      </a:endParaRPr>
                    </a:p>
                    <a:p>
                      <a:pPr algn="just">
                        <a:spcAft>
                          <a:spcPts val="0"/>
                        </a:spcAft>
                      </a:pPr>
                      <a:r>
                        <a:rPr lang="es-ES_tradnl" sz="1400">
                          <a:effectLst/>
                        </a:rPr>
                        <a:t>2</a:t>
                      </a:r>
                      <a:r>
                        <a:rPr lang="es-ES_tradnl" sz="1200">
                          <a:effectLst/>
                        </a:rPr>
                        <a:t>–Febrero–2005</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46" marR="44446" marT="0" marB="0" anchor="ctr"/>
                </a:tc>
                <a:extLst>
                  <a:ext uri="{0D108BD9-81ED-4DB2-BD59-A6C34878D82A}">
                    <a16:rowId xmlns:a16="http://schemas.microsoft.com/office/drawing/2014/main" val="1844636409"/>
                  </a:ext>
                </a:extLst>
              </a:tr>
              <a:tr h="610190">
                <a:tc>
                  <a:txBody>
                    <a:bodyPr/>
                    <a:lstStyle/>
                    <a:p>
                      <a:pPr>
                        <a:spcAft>
                          <a:spcPts val="0"/>
                        </a:spcAft>
                      </a:pPr>
                      <a:r>
                        <a:rPr lang="es-ES_tradnl" sz="1200" b="1">
                          <a:effectLst/>
                        </a:rPr>
                        <a:t>Profesor Ayudante Doctor (según LOU)</a:t>
                      </a:r>
                      <a:endParaRPr lang="es-ES" sz="1200" b="1">
                        <a:effectLst/>
                        <a:latin typeface="Arial" panose="020B0604020202020204" pitchFamily="34" charset="0"/>
                        <a:ea typeface="Times New Roman" panose="02020603050405020304" pitchFamily="18" charset="0"/>
                        <a:cs typeface="Times New Roman" panose="02020603050405020304" pitchFamily="18" charset="0"/>
                      </a:endParaRPr>
                    </a:p>
                  </a:txBody>
                  <a:tcPr marL="44446" marR="44446" marT="0" marB="0" anchor="ctr"/>
                </a:tc>
                <a:tc>
                  <a:txBody>
                    <a:bodyPr/>
                    <a:lstStyle/>
                    <a:p>
                      <a:pPr marL="270510" indent="-270510" algn="just">
                        <a:spcAft>
                          <a:spcPts val="0"/>
                        </a:spcAft>
                      </a:pPr>
                      <a:r>
                        <a:rPr lang="es-ES_tradnl" sz="1100">
                          <a:effectLst/>
                        </a:rPr>
                        <a:t>Universidad Politécnica de Valencia</a:t>
                      </a:r>
                      <a:endParaRPr lang="es-ES" sz="1000">
                        <a:effectLst/>
                      </a:endParaRPr>
                    </a:p>
                    <a:p>
                      <a:pPr marL="270510" indent="-270510" algn="just">
                        <a:spcAft>
                          <a:spcPts val="0"/>
                        </a:spcAft>
                      </a:pPr>
                      <a:r>
                        <a:rPr lang="es-ES_tradnl" sz="1100">
                          <a:effectLst/>
                        </a:rPr>
                        <a:t>Escuela</a:t>
                      </a:r>
                      <a:r>
                        <a:rPr lang="es-ES_tradnl" sz="1000">
                          <a:effectLst/>
                        </a:rPr>
                        <a:t> </a:t>
                      </a:r>
                      <a:r>
                        <a:rPr lang="es-ES_tradnl" sz="1100">
                          <a:effectLst/>
                        </a:rPr>
                        <a:t>Técnica Superior de Ingenieros Agrónomos</a:t>
                      </a:r>
                      <a:endParaRPr lang="es-ES" sz="1000">
                        <a:effectLst/>
                      </a:endParaRPr>
                    </a:p>
                    <a:p>
                      <a:pPr marL="270510" indent="-270510" algn="just">
                        <a:spcAft>
                          <a:spcPts val="0"/>
                        </a:spcAft>
                      </a:pPr>
                      <a:r>
                        <a:rPr lang="es-ES_tradnl" sz="1100">
                          <a:effectLst/>
                        </a:rPr>
                        <a:t>Departamento de Mecanización y Tecnología Agraria</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4446" marR="44446" marT="0" marB="0" anchor="ctr"/>
                </a:tc>
                <a:tc>
                  <a:txBody>
                    <a:bodyPr/>
                    <a:lstStyle/>
                    <a:p>
                      <a:pPr algn="just">
                        <a:spcAft>
                          <a:spcPts val="0"/>
                        </a:spcAft>
                      </a:pPr>
                      <a:r>
                        <a:rPr lang="es-ES_tradnl" sz="1400">
                          <a:effectLst/>
                        </a:rPr>
                        <a:t>2</a:t>
                      </a:r>
                      <a:r>
                        <a:rPr lang="es-ES_tradnl" sz="1200">
                          <a:effectLst/>
                        </a:rPr>
                        <a:t>–Febrero–2005</a:t>
                      </a:r>
                      <a:endParaRPr lang="es-ES" sz="1400">
                        <a:effectLst/>
                      </a:endParaRPr>
                    </a:p>
                    <a:p>
                      <a:pPr algn="just">
                        <a:spcAft>
                          <a:spcPts val="0"/>
                        </a:spcAft>
                      </a:pPr>
                      <a:r>
                        <a:rPr lang="es-ES_tradnl" sz="1200">
                          <a:effectLst/>
                        </a:rPr>
                        <a:t>24-Octubre-2005</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46" marR="44446" marT="0" marB="0" anchor="ctr"/>
                </a:tc>
                <a:extLst>
                  <a:ext uri="{0D108BD9-81ED-4DB2-BD59-A6C34878D82A}">
                    <a16:rowId xmlns:a16="http://schemas.microsoft.com/office/drawing/2014/main" val="1601967241"/>
                  </a:ext>
                </a:extLst>
              </a:tr>
              <a:tr h="610190">
                <a:tc>
                  <a:txBody>
                    <a:bodyPr/>
                    <a:lstStyle/>
                    <a:p>
                      <a:pPr>
                        <a:spcAft>
                          <a:spcPts val="0"/>
                        </a:spcAft>
                      </a:pPr>
                      <a:r>
                        <a:rPr lang="es-ES_tradnl" sz="1200" b="1">
                          <a:effectLst/>
                        </a:rPr>
                        <a:t>Profesor Colaborador </a:t>
                      </a:r>
                      <a:endParaRPr lang="es-ES" sz="1200" b="1">
                        <a:effectLst/>
                      </a:endParaRPr>
                    </a:p>
                    <a:p>
                      <a:pPr>
                        <a:spcAft>
                          <a:spcPts val="0"/>
                        </a:spcAft>
                      </a:pPr>
                      <a:r>
                        <a:rPr lang="es-ES_tradnl" sz="1200" b="1">
                          <a:effectLst/>
                        </a:rPr>
                        <a:t>(según LOU)</a:t>
                      </a:r>
                      <a:endParaRPr lang="es-ES" sz="1200" b="1">
                        <a:effectLst/>
                        <a:latin typeface="Arial" panose="020B0604020202020204" pitchFamily="34" charset="0"/>
                        <a:ea typeface="Times New Roman" panose="02020603050405020304" pitchFamily="18" charset="0"/>
                        <a:cs typeface="Times New Roman" panose="02020603050405020304" pitchFamily="18" charset="0"/>
                      </a:endParaRPr>
                    </a:p>
                  </a:txBody>
                  <a:tcPr marL="44446" marR="44446" marT="0" marB="0" anchor="ctr"/>
                </a:tc>
                <a:tc>
                  <a:txBody>
                    <a:bodyPr/>
                    <a:lstStyle/>
                    <a:p>
                      <a:pPr marL="270510" indent="-270510" algn="just">
                        <a:spcAft>
                          <a:spcPts val="0"/>
                        </a:spcAft>
                      </a:pPr>
                      <a:r>
                        <a:rPr lang="es-ES_tradnl" sz="1100">
                          <a:effectLst/>
                        </a:rPr>
                        <a:t>Universidad Politécnica de Valencia</a:t>
                      </a:r>
                      <a:endParaRPr lang="es-ES" sz="1000">
                        <a:effectLst/>
                      </a:endParaRPr>
                    </a:p>
                    <a:p>
                      <a:pPr marL="270510" indent="-270510" algn="just">
                        <a:spcAft>
                          <a:spcPts val="0"/>
                        </a:spcAft>
                      </a:pPr>
                      <a:r>
                        <a:rPr lang="es-ES_tradnl" sz="1100">
                          <a:effectLst/>
                        </a:rPr>
                        <a:t>Escuela</a:t>
                      </a:r>
                      <a:r>
                        <a:rPr lang="es-ES_tradnl" sz="1000">
                          <a:effectLst/>
                        </a:rPr>
                        <a:t> </a:t>
                      </a:r>
                      <a:r>
                        <a:rPr lang="es-ES_tradnl" sz="1100">
                          <a:effectLst/>
                        </a:rPr>
                        <a:t>Técnica Superior de Ingenieros Agrónomos</a:t>
                      </a:r>
                      <a:endParaRPr lang="es-ES" sz="1000">
                        <a:effectLst/>
                      </a:endParaRPr>
                    </a:p>
                    <a:p>
                      <a:pPr marL="270510" indent="-270510" algn="just">
                        <a:spcAft>
                          <a:spcPts val="0"/>
                        </a:spcAft>
                      </a:pPr>
                      <a:r>
                        <a:rPr lang="es-ES_tradnl" sz="1100">
                          <a:effectLst/>
                        </a:rPr>
                        <a:t>Departamento de Mecanización y Tecnología Agraria</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4446" marR="44446" marT="0" marB="0" anchor="ctr"/>
                </a:tc>
                <a:tc>
                  <a:txBody>
                    <a:bodyPr/>
                    <a:lstStyle/>
                    <a:p>
                      <a:pPr algn="just">
                        <a:spcAft>
                          <a:spcPts val="0"/>
                        </a:spcAft>
                      </a:pPr>
                      <a:r>
                        <a:rPr lang="es-ES_tradnl" sz="1200">
                          <a:effectLst/>
                        </a:rPr>
                        <a:t>24-Octubre-2005</a:t>
                      </a:r>
                      <a:endParaRPr lang="es-ES" sz="1400">
                        <a:effectLst/>
                      </a:endParaRPr>
                    </a:p>
                    <a:p>
                      <a:pPr algn="just">
                        <a:spcAft>
                          <a:spcPts val="0"/>
                        </a:spcAft>
                      </a:pPr>
                      <a:r>
                        <a:rPr lang="es-ES_tradnl" sz="1200">
                          <a:effectLst/>
                        </a:rPr>
                        <a:t>12-Junio-2007</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46" marR="44446" marT="0" marB="0" anchor="ctr"/>
                </a:tc>
                <a:extLst>
                  <a:ext uri="{0D108BD9-81ED-4DB2-BD59-A6C34878D82A}">
                    <a16:rowId xmlns:a16="http://schemas.microsoft.com/office/drawing/2014/main" val="1399838112"/>
                  </a:ext>
                </a:extLst>
              </a:tr>
              <a:tr h="610190">
                <a:tc>
                  <a:txBody>
                    <a:bodyPr/>
                    <a:lstStyle/>
                    <a:p>
                      <a:pPr>
                        <a:spcAft>
                          <a:spcPts val="0"/>
                        </a:spcAft>
                      </a:pPr>
                      <a:r>
                        <a:rPr lang="es-ES_tradnl" sz="1200" b="1">
                          <a:effectLst/>
                        </a:rPr>
                        <a:t>Profesor Contratado Doctor </a:t>
                      </a:r>
                      <a:endParaRPr lang="es-ES" sz="1200" b="1">
                        <a:effectLst/>
                      </a:endParaRPr>
                    </a:p>
                    <a:p>
                      <a:pPr>
                        <a:spcAft>
                          <a:spcPts val="0"/>
                        </a:spcAft>
                      </a:pPr>
                      <a:r>
                        <a:rPr lang="es-ES_tradnl" sz="1200" b="1">
                          <a:effectLst/>
                        </a:rPr>
                        <a:t>(según LOU)</a:t>
                      </a:r>
                      <a:endParaRPr lang="es-ES" sz="1200" b="1">
                        <a:effectLst/>
                        <a:latin typeface="Arial" panose="020B0604020202020204" pitchFamily="34" charset="0"/>
                        <a:ea typeface="Times New Roman" panose="02020603050405020304" pitchFamily="18" charset="0"/>
                        <a:cs typeface="Times New Roman" panose="02020603050405020304" pitchFamily="18" charset="0"/>
                      </a:endParaRPr>
                    </a:p>
                  </a:txBody>
                  <a:tcPr marL="44446" marR="44446" marT="0" marB="0" anchor="ctr"/>
                </a:tc>
                <a:tc>
                  <a:txBody>
                    <a:bodyPr/>
                    <a:lstStyle/>
                    <a:p>
                      <a:pPr marL="270510" indent="-270510" algn="just">
                        <a:spcAft>
                          <a:spcPts val="0"/>
                        </a:spcAft>
                      </a:pPr>
                      <a:r>
                        <a:rPr lang="es-ES_tradnl" sz="1100">
                          <a:effectLst/>
                        </a:rPr>
                        <a:t>Universidad Politécnica de Valencia</a:t>
                      </a:r>
                      <a:endParaRPr lang="es-ES" sz="1000">
                        <a:effectLst/>
                      </a:endParaRPr>
                    </a:p>
                    <a:p>
                      <a:pPr marL="270510" indent="-270510" algn="just">
                        <a:spcAft>
                          <a:spcPts val="0"/>
                        </a:spcAft>
                      </a:pPr>
                      <a:r>
                        <a:rPr lang="es-ES_tradnl" sz="1100">
                          <a:effectLst/>
                        </a:rPr>
                        <a:t>Escuela</a:t>
                      </a:r>
                      <a:r>
                        <a:rPr lang="es-ES_tradnl" sz="1000">
                          <a:effectLst/>
                        </a:rPr>
                        <a:t> </a:t>
                      </a:r>
                      <a:r>
                        <a:rPr lang="es-ES_tradnl" sz="1100">
                          <a:effectLst/>
                        </a:rPr>
                        <a:t>Técnica Superior de Ingenieros Agrónomos</a:t>
                      </a:r>
                      <a:endParaRPr lang="es-ES" sz="1000">
                        <a:effectLst/>
                      </a:endParaRPr>
                    </a:p>
                    <a:p>
                      <a:pPr marL="270510" indent="-270510" algn="just">
                        <a:spcAft>
                          <a:spcPts val="0"/>
                        </a:spcAft>
                      </a:pPr>
                      <a:r>
                        <a:rPr lang="es-ES_tradnl" sz="1100">
                          <a:effectLst/>
                        </a:rPr>
                        <a:t>Departamento de Mecanización y Tecnología Agraria</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44446" marR="44446" marT="0" marB="0" anchor="ctr"/>
                </a:tc>
                <a:tc>
                  <a:txBody>
                    <a:bodyPr/>
                    <a:lstStyle/>
                    <a:p>
                      <a:pPr algn="just">
                        <a:spcAft>
                          <a:spcPts val="0"/>
                        </a:spcAft>
                      </a:pPr>
                      <a:r>
                        <a:rPr lang="es-ES_tradnl" sz="1200">
                          <a:effectLst/>
                        </a:rPr>
                        <a:t>12-Junio-2007</a:t>
                      </a:r>
                      <a:endParaRPr lang="es-ES" sz="1400">
                        <a:effectLst/>
                      </a:endParaRPr>
                    </a:p>
                    <a:p>
                      <a:pPr algn="just">
                        <a:spcAft>
                          <a:spcPts val="0"/>
                        </a:spcAft>
                      </a:pPr>
                      <a:r>
                        <a:rPr lang="es-ES_tradnl" sz="1200">
                          <a:effectLst/>
                        </a:rPr>
                        <a:t>2 –Abril -2011</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44446" marR="44446" marT="0" marB="0" anchor="ctr"/>
                </a:tc>
                <a:extLst>
                  <a:ext uri="{0D108BD9-81ED-4DB2-BD59-A6C34878D82A}">
                    <a16:rowId xmlns:a16="http://schemas.microsoft.com/office/drawing/2014/main" val="2501396358"/>
                  </a:ext>
                </a:extLst>
              </a:tr>
              <a:tr h="610190">
                <a:tc>
                  <a:txBody>
                    <a:bodyPr/>
                    <a:lstStyle/>
                    <a:p>
                      <a:pPr>
                        <a:spcAft>
                          <a:spcPts val="0"/>
                        </a:spcAft>
                      </a:pPr>
                      <a:r>
                        <a:rPr lang="es-ES_tradnl" sz="1200" b="1" dirty="0">
                          <a:effectLst/>
                        </a:rPr>
                        <a:t>Profesor Titular de Universidad</a:t>
                      </a:r>
                      <a:endParaRPr lang="es-ES"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46" marR="44446" marT="0" marB="0" anchor="ctr"/>
                </a:tc>
                <a:tc>
                  <a:txBody>
                    <a:bodyPr/>
                    <a:lstStyle/>
                    <a:p>
                      <a:pPr marL="270510" indent="-270510" algn="just">
                        <a:spcAft>
                          <a:spcPts val="0"/>
                        </a:spcAft>
                      </a:pPr>
                      <a:r>
                        <a:rPr lang="es-ES_tradnl" sz="1100" dirty="0">
                          <a:effectLst/>
                        </a:rPr>
                        <a:t>Universidad Politécnica de Valencia</a:t>
                      </a:r>
                      <a:endParaRPr lang="es-ES" sz="1000" dirty="0">
                        <a:effectLst/>
                      </a:endParaRPr>
                    </a:p>
                    <a:p>
                      <a:pPr marL="270510" indent="-270510" algn="just">
                        <a:spcAft>
                          <a:spcPts val="0"/>
                        </a:spcAft>
                      </a:pPr>
                      <a:r>
                        <a:rPr lang="es-ES_tradnl" sz="1100" dirty="0">
                          <a:effectLst/>
                        </a:rPr>
                        <a:t>Escuela</a:t>
                      </a:r>
                      <a:r>
                        <a:rPr lang="es-ES_tradnl" sz="1000" dirty="0">
                          <a:effectLst/>
                        </a:rPr>
                        <a:t> </a:t>
                      </a:r>
                      <a:r>
                        <a:rPr lang="es-ES_tradnl" sz="1100" dirty="0">
                          <a:effectLst/>
                        </a:rPr>
                        <a:t>Técnica Superior de Ingenieros Agrónomos</a:t>
                      </a:r>
                      <a:endParaRPr lang="es-ES" sz="1000" dirty="0">
                        <a:effectLst/>
                      </a:endParaRPr>
                    </a:p>
                    <a:p>
                      <a:pPr marL="270510" indent="-270510" algn="just">
                        <a:spcAft>
                          <a:spcPts val="0"/>
                        </a:spcAft>
                      </a:pPr>
                      <a:r>
                        <a:rPr lang="es-ES_tradnl" sz="1100" dirty="0">
                          <a:effectLst/>
                        </a:rPr>
                        <a:t>Departamento de Ingeniería Rural y Agroalimentaria</a:t>
                      </a:r>
                      <a:endParaRPr lang="es-E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46" marR="44446" marT="0" marB="0" anchor="ctr"/>
                </a:tc>
                <a:tc>
                  <a:txBody>
                    <a:bodyPr/>
                    <a:lstStyle/>
                    <a:p>
                      <a:pPr algn="just">
                        <a:spcAft>
                          <a:spcPts val="0"/>
                        </a:spcAft>
                      </a:pPr>
                      <a:r>
                        <a:rPr lang="es-ES_tradnl" sz="1200" dirty="0">
                          <a:effectLst/>
                        </a:rPr>
                        <a:t>2-Abril-2012</a:t>
                      </a:r>
                      <a:endParaRPr lang="es-E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46" marR="44446" marT="0" marB="0" anchor="ctr"/>
                </a:tc>
                <a:extLst>
                  <a:ext uri="{0D108BD9-81ED-4DB2-BD59-A6C34878D82A}">
                    <a16:rowId xmlns:a16="http://schemas.microsoft.com/office/drawing/2014/main" val="2839048115"/>
                  </a:ext>
                </a:extLst>
              </a:tr>
            </a:tbl>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3"/>
          <p:cNvSpPr>
            <a:spLocks noChangeArrowheads="1"/>
          </p:cNvSpPr>
          <p:nvPr/>
        </p:nvSpPr>
        <p:spPr bwMode="auto">
          <a:xfrm>
            <a:off x="2752725" y="104775"/>
            <a:ext cx="2844800" cy="2476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s-ES" altLang="es-ES" sz="1000" b="1">
                <a:solidFill>
                  <a:schemeClr val="tx1"/>
                </a:solidFill>
                <a:latin typeface="Tahoma" panose="020B0604030504040204" pitchFamily="34" charset="0"/>
                <a:cs typeface="Times New Roman" panose="02020603050405020304" pitchFamily="18" charset="0"/>
              </a:rPr>
              <a:t>EXPERIENCIA DOCENTE UNIVERSITARIA</a:t>
            </a:r>
            <a:endParaRPr lang="es-ES" altLang="es-ES">
              <a:solidFill>
                <a:schemeClr val="tx1"/>
              </a:solidFill>
            </a:endParaRPr>
          </a:p>
        </p:txBody>
      </p:sp>
      <p:sp>
        <p:nvSpPr>
          <p:cNvPr id="84995" name="Marcador de contenido 5"/>
          <p:cNvSpPr>
            <a:spLocks noGrp="1"/>
          </p:cNvSpPr>
          <p:nvPr>
            <p:ph idx="1"/>
          </p:nvPr>
        </p:nvSpPr>
        <p:spPr>
          <a:xfrm>
            <a:off x="457200" y="766763"/>
            <a:ext cx="8224838" cy="3389312"/>
          </a:xfrm>
        </p:spPr>
        <p:txBody>
          <a:bodyPr/>
          <a:lstStyle/>
          <a:p>
            <a:r>
              <a:rPr lang="es-ES" altLang="es-ES" smtClean="0"/>
              <a:t>Diseño de Máquinas              (2001-2005)                                                            </a:t>
            </a:r>
          </a:p>
          <a:p>
            <a:r>
              <a:rPr lang="es-ES" altLang="es-ES" smtClean="0"/>
              <a:t>Maquinaria agrícola y forestal (2001-2007)</a:t>
            </a:r>
          </a:p>
          <a:p>
            <a:r>
              <a:rPr lang="es-ES" altLang="es-ES" smtClean="0"/>
              <a:t>Motores y Maquinaria Agrícola (2007-2014)</a:t>
            </a:r>
          </a:p>
          <a:p>
            <a:r>
              <a:rPr lang="es-ES" altLang="es-ES" smtClean="0"/>
              <a:t>Maquinaria de movimientos de tierras (2002-2013)</a:t>
            </a:r>
          </a:p>
          <a:p>
            <a:r>
              <a:rPr lang="es-ES" altLang="es-ES" smtClean="0"/>
              <a:t>Maquinaria forestal (2002-2013)                                                                    </a:t>
            </a:r>
          </a:p>
          <a:p>
            <a:endParaRPr lang="es-ES" altLang="es-ES" smtClean="0"/>
          </a:p>
          <a:p>
            <a:r>
              <a:rPr lang="es-ES" altLang="es-ES" smtClean="0"/>
              <a:t>Aprovechamiento energético de la Biomasa (2013-2017)</a:t>
            </a:r>
          </a:p>
          <a:p>
            <a:r>
              <a:rPr lang="es-ES" altLang="es-ES" smtClean="0"/>
              <a:t>Bioenergía Forestal (2013-2017)</a:t>
            </a:r>
          </a:p>
          <a:p>
            <a:r>
              <a:rPr lang="es-ES" altLang="es-ES" smtClean="0"/>
              <a:t>Energías renovables (2017-2019)</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nvGraphicFramePr>
        <p:xfrm>
          <a:off x="468313" y="1352550"/>
          <a:ext cx="8323263" cy="3106738"/>
        </p:xfrm>
        <a:graphic>
          <a:graphicData uri="http://schemas.openxmlformats.org/drawingml/2006/table">
            <a:tbl>
              <a:tblPr firstRow="1" firstCol="1" bandRow="1">
                <a:tableStyleId>{5C22544A-7EE6-4342-B048-85BDC9FD1C3A}</a:tableStyleId>
              </a:tblPr>
              <a:tblGrid>
                <a:gridCol w="3743976">
                  <a:extLst>
                    <a:ext uri="{9D8B030D-6E8A-4147-A177-3AD203B41FA5}">
                      <a16:colId xmlns:a16="http://schemas.microsoft.com/office/drawing/2014/main" val="2439597111"/>
                    </a:ext>
                  </a:extLst>
                </a:gridCol>
                <a:gridCol w="1930039">
                  <a:extLst>
                    <a:ext uri="{9D8B030D-6E8A-4147-A177-3AD203B41FA5}">
                      <a16:colId xmlns:a16="http://schemas.microsoft.com/office/drawing/2014/main" val="1735452673"/>
                    </a:ext>
                  </a:extLst>
                </a:gridCol>
                <a:gridCol w="1597937">
                  <a:extLst>
                    <a:ext uri="{9D8B030D-6E8A-4147-A177-3AD203B41FA5}">
                      <a16:colId xmlns:a16="http://schemas.microsoft.com/office/drawing/2014/main" val="1342636549"/>
                    </a:ext>
                  </a:extLst>
                </a:gridCol>
                <a:gridCol w="1051311">
                  <a:extLst>
                    <a:ext uri="{9D8B030D-6E8A-4147-A177-3AD203B41FA5}">
                      <a16:colId xmlns:a16="http://schemas.microsoft.com/office/drawing/2014/main" val="3072193432"/>
                    </a:ext>
                  </a:extLst>
                </a:gridCol>
              </a:tblGrid>
              <a:tr h="912124">
                <a:tc>
                  <a:txBody>
                    <a:bodyPr/>
                    <a:lstStyle/>
                    <a:p>
                      <a:pPr algn="ctr">
                        <a:lnSpc>
                          <a:spcPct val="150000"/>
                        </a:lnSpc>
                        <a:spcAft>
                          <a:spcPts val="0"/>
                        </a:spcAft>
                      </a:pPr>
                      <a:r>
                        <a:rPr lang="es-ES" sz="1600">
                          <a:solidFill>
                            <a:schemeClr val="tx1"/>
                          </a:solidFill>
                          <a:effectLst/>
                        </a:rPr>
                        <a:t> </a:t>
                      </a:r>
                      <a:endParaRPr lang="es-ES" sz="180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tc>
                  <a:txBody>
                    <a:bodyPr/>
                    <a:lstStyle/>
                    <a:p>
                      <a:pPr algn="ctr">
                        <a:lnSpc>
                          <a:spcPct val="150000"/>
                        </a:lnSpc>
                        <a:spcAft>
                          <a:spcPts val="0"/>
                        </a:spcAft>
                      </a:pPr>
                      <a:r>
                        <a:rPr lang="es-ES" sz="1600">
                          <a:solidFill>
                            <a:schemeClr val="tx1"/>
                          </a:solidFill>
                          <a:effectLst/>
                        </a:rPr>
                        <a:t>Profesor-Asignatura</a:t>
                      </a:r>
                      <a:endParaRPr lang="es-ES" sz="180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tc>
                  <a:txBody>
                    <a:bodyPr/>
                    <a:lstStyle/>
                    <a:p>
                      <a:pPr algn="ctr">
                        <a:lnSpc>
                          <a:spcPct val="150000"/>
                        </a:lnSpc>
                        <a:spcAft>
                          <a:spcPts val="0"/>
                        </a:spcAft>
                      </a:pPr>
                      <a:r>
                        <a:rPr lang="es-ES" sz="1600" dirty="0">
                          <a:solidFill>
                            <a:schemeClr val="tx1"/>
                          </a:solidFill>
                          <a:effectLst/>
                        </a:rPr>
                        <a:t>Departamento</a:t>
                      </a:r>
                      <a:endParaRPr lang="es-ES" sz="1800" dirty="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tc>
                  <a:txBody>
                    <a:bodyPr/>
                    <a:lstStyle/>
                    <a:p>
                      <a:pPr algn="ctr">
                        <a:lnSpc>
                          <a:spcPct val="150000"/>
                        </a:lnSpc>
                        <a:spcAft>
                          <a:spcPts val="0"/>
                        </a:spcAft>
                      </a:pPr>
                      <a:r>
                        <a:rPr lang="es-ES" sz="1600" dirty="0">
                          <a:solidFill>
                            <a:schemeClr val="tx1"/>
                          </a:solidFill>
                          <a:effectLst/>
                        </a:rPr>
                        <a:t>Profesor</a:t>
                      </a:r>
                      <a:endParaRPr lang="es-ES" sz="1800" dirty="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extLst>
                  <a:ext uri="{0D108BD9-81ED-4DB2-BD59-A6C34878D82A}">
                    <a16:rowId xmlns:a16="http://schemas.microsoft.com/office/drawing/2014/main" val="3398311279"/>
                  </a:ext>
                </a:extLst>
              </a:tr>
              <a:tr h="365769">
                <a:tc>
                  <a:txBody>
                    <a:bodyPr/>
                    <a:lstStyle/>
                    <a:p>
                      <a:pPr algn="ctr">
                        <a:lnSpc>
                          <a:spcPct val="150000"/>
                        </a:lnSpc>
                        <a:spcAft>
                          <a:spcPts val="0"/>
                        </a:spcAft>
                      </a:pPr>
                      <a:r>
                        <a:rPr lang="es-ES" sz="1600">
                          <a:solidFill>
                            <a:schemeClr val="tx1"/>
                          </a:solidFill>
                          <a:effectLst/>
                        </a:rPr>
                        <a:t>Conocimiento de la asignatura</a:t>
                      </a:r>
                      <a:endParaRPr lang="es-ES" sz="180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tc>
                  <a:txBody>
                    <a:bodyPr/>
                    <a:lstStyle/>
                    <a:p>
                      <a:pPr algn="ctr">
                        <a:spcAft>
                          <a:spcPts val="0"/>
                        </a:spcAft>
                      </a:pPr>
                      <a:r>
                        <a:rPr lang="es-ES" sz="1600">
                          <a:solidFill>
                            <a:schemeClr val="tx1"/>
                          </a:solidFill>
                          <a:effectLst/>
                        </a:rPr>
                        <a:t>9,38</a:t>
                      </a:r>
                      <a:endParaRPr lang="es-ES" sz="180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tc>
                  <a:txBody>
                    <a:bodyPr/>
                    <a:lstStyle/>
                    <a:p>
                      <a:pPr algn="ctr">
                        <a:lnSpc>
                          <a:spcPct val="150000"/>
                        </a:lnSpc>
                        <a:spcAft>
                          <a:spcPts val="0"/>
                        </a:spcAft>
                      </a:pPr>
                      <a:r>
                        <a:rPr lang="es-ES" sz="1600">
                          <a:solidFill>
                            <a:schemeClr val="tx1"/>
                          </a:solidFill>
                          <a:effectLst/>
                        </a:rPr>
                        <a:t>7,52</a:t>
                      </a:r>
                      <a:endParaRPr lang="es-ES" sz="180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tc>
                  <a:txBody>
                    <a:bodyPr/>
                    <a:lstStyle/>
                    <a:p>
                      <a:pPr algn="ctr">
                        <a:lnSpc>
                          <a:spcPct val="150000"/>
                        </a:lnSpc>
                        <a:spcAft>
                          <a:spcPts val="0"/>
                        </a:spcAft>
                      </a:pPr>
                      <a:r>
                        <a:rPr lang="es-ES" sz="1600">
                          <a:solidFill>
                            <a:schemeClr val="tx1"/>
                          </a:solidFill>
                          <a:effectLst/>
                        </a:rPr>
                        <a:t>8,36</a:t>
                      </a:r>
                      <a:endParaRPr lang="es-ES" sz="180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extLst>
                  <a:ext uri="{0D108BD9-81ED-4DB2-BD59-A6C34878D82A}">
                    <a16:rowId xmlns:a16="http://schemas.microsoft.com/office/drawing/2014/main" val="447110949"/>
                  </a:ext>
                </a:extLst>
              </a:tr>
              <a:tr h="365769">
                <a:tc>
                  <a:txBody>
                    <a:bodyPr/>
                    <a:lstStyle/>
                    <a:p>
                      <a:pPr algn="ctr">
                        <a:lnSpc>
                          <a:spcPct val="150000"/>
                        </a:lnSpc>
                        <a:spcAft>
                          <a:spcPts val="0"/>
                        </a:spcAft>
                      </a:pPr>
                      <a:r>
                        <a:rPr lang="es-ES" sz="1600">
                          <a:solidFill>
                            <a:schemeClr val="tx1"/>
                          </a:solidFill>
                          <a:effectLst/>
                        </a:rPr>
                        <a:t>Organización y Planificación</a:t>
                      </a:r>
                      <a:endParaRPr lang="es-ES" sz="180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tc>
                  <a:txBody>
                    <a:bodyPr/>
                    <a:lstStyle/>
                    <a:p>
                      <a:pPr algn="ctr">
                        <a:spcAft>
                          <a:spcPts val="0"/>
                        </a:spcAft>
                      </a:pPr>
                      <a:r>
                        <a:rPr lang="es-ES" sz="1600">
                          <a:solidFill>
                            <a:schemeClr val="tx1"/>
                          </a:solidFill>
                          <a:effectLst/>
                        </a:rPr>
                        <a:t>9,09</a:t>
                      </a:r>
                      <a:endParaRPr lang="es-ES" sz="180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tc>
                  <a:txBody>
                    <a:bodyPr/>
                    <a:lstStyle/>
                    <a:p>
                      <a:pPr algn="ctr">
                        <a:lnSpc>
                          <a:spcPct val="150000"/>
                        </a:lnSpc>
                        <a:spcAft>
                          <a:spcPts val="0"/>
                        </a:spcAft>
                      </a:pPr>
                      <a:r>
                        <a:rPr lang="es-ES" sz="1600">
                          <a:solidFill>
                            <a:schemeClr val="tx1"/>
                          </a:solidFill>
                          <a:effectLst/>
                        </a:rPr>
                        <a:t>6,08</a:t>
                      </a:r>
                      <a:endParaRPr lang="es-ES" sz="180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tc>
                  <a:txBody>
                    <a:bodyPr/>
                    <a:lstStyle/>
                    <a:p>
                      <a:pPr algn="ctr">
                        <a:lnSpc>
                          <a:spcPct val="150000"/>
                        </a:lnSpc>
                        <a:spcAft>
                          <a:spcPts val="0"/>
                        </a:spcAft>
                      </a:pPr>
                      <a:r>
                        <a:rPr lang="es-ES" sz="1600">
                          <a:solidFill>
                            <a:schemeClr val="tx1"/>
                          </a:solidFill>
                          <a:effectLst/>
                        </a:rPr>
                        <a:t>8,15</a:t>
                      </a:r>
                      <a:endParaRPr lang="es-ES" sz="180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extLst>
                  <a:ext uri="{0D108BD9-81ED-4DB2-BD59-A6C34878D82A}">
                    <a16:rowId xmlns:a16="http://schemas.microsoft.com/office/drawing/2014/main" val="1587602347"/>
                  </a:ext>
                </a:extLst>
              </a:tr>
              <a:tr h="365769">
                <a:tc>
                  <a:txBody>
                    <a:bodyPr/>
                    <a:lstStyle/>
                    <a:p>
                      <a:pPr algn="ctr">
                        <a:lnSpc>
                          <a:spcPct val="150000"/>
                        </a:lnSpc>
                        <a:spcAft>
                          <a:spcPts val="0"/>
                        </a:spcAft>
                      </a:pPr>
                      <a:r>
                        <a:rPr lang="es-ES" sz="1600">
                          <a:solidFill>
                            <a:schemeClr val="tx1"/>
                          </a:solidFill>
                          <a:effectLst/>
                        </a:rPr>
                        <a:t>Desarrollo/Metodología Docente</a:t>
                      </a:r>
                      <a:endParaRPr lang="es-ES" sz="180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tc>
                  <a:txBody>
                    <a:bodyPr/>
                    <a:lstStyle/>
                    <a:p>
                      <a:pPr algn="ctr">
                        <a:spcAft>
                          <a:spcPts val="0"/>
                        </a:spcAft>
                      </a:pPr>
                      <a:r>
                        <a:rPr lang="es-ES" sz="1600">
                          <a:solidFill>
                            <a:schemeClr val="tx1"/>
                          </a:solidFill>
                          <a:effectLst/>
                        </a:rPr>
                        <a:t>7,92</a:t>
                      </a:r>
                      <a:endParaRPr lang="es-ES" sz="180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tc>
                  <a:txBody>
                    <a:bodyPr/>
                    <a:lstStyle/>
                    <a:p>
                      <a:pPr algn="ctr">
                        <a:lnSpc>
                          <a:spcPct val="150000"/>
                        </a:lnSpc>
                        <a:spcAft>
                          <a:spcPts val="0"/>
                        </a:spcAft>
                      </a:pPr>
                      <a:r>
                        <a:rPr lang="es-ES" sz="1600">
                          <a:solidFill>
                            <a:schemeClr val="tx1"/>
                          </a:solidFill>
                          <a:effectLst/>
                        </a:rPr>
                        <a:t>7,44</a:t>
                      </a:r>
                      <a:endParaRPr lang="es-ES" sz="180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tc>
                  <a:txBody>
                    <a:bodyPr/>
                    <a:lstStyle/>
                    <a:p>
                      <a:pPr algn="ctr">
                        <a:lnSpc>
                          <a:spcPct val="150000"/>
                        </a:lnSpc>
                        <a:spcAft>
                          <a:spcPts val="0"/>
                        </a:spcAft>
                      </a:pPr>
                      <a:r>
                        <a:rPr lang="es-ES" sz="1600">
                          <a:solidFill>
                            <a:schemeClr val="tx1"/>
                          </a:solidFill>
                          <a:effectLst/>
                        </a:rPr>
                        <a:t>6,69</a:t>
                      </a:r>
                      <a:endParaRPr lang="es-ES" sz="180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extLst>
                  <a:ext uri="{0D108BD9-81ED-4DB2-BD59-A6C34878D82A}">
                    <a16:rowId xmlns:a16="http://schemas.microsoft.com/office/drawing/2014/main" val="3067327482"/>
                  </a:ext>
                </a:extLst>
              </a:tr>
              <a:tr h="365769">
                <a:tc>
                  <a:txBody>
                    <a:bodyPr/>
                    <a:lstStyle/>
                    <a:p>
                      <a:pPr algn="ctr">
                        <a:lnSpc>
                          <a:spcPct val="150000"/>
                        </a:lnSpc>
                        <a:spcAft>
                          <a:spcPts val="0"/>
                        </a:spcAft>
                      </a:pPr>
                      <a:r>
                        <a:rPr lang="es-ES" sz="1600">
                          <a:solidFill>
                            <a:schemeClr val="tx1"/>
                          </a:solidFill>
                          <a:effectLst/>
                        </a:rPr>
                        <a:t>Motivación/interacción/ayuda</a:t>
                      </a:r>
                      <a:endParaRPr lang="es-ES" sz="180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tc>
                  <a:txBody>
                    <a:bodyPr/>
                    <a:lstStyle/>
                    <a:p>
                      <a:pPr algn="ctr">
                        <a:spcAft>
                          <a:spcPts val="0"/>
                        </a:spcAft>
                      </a:pPr>
                      <a:r>
                        <a:rPr lang="es-ES" sz="1600">
                          <a:solidFill>
                            <a:schemeClr val="tx1"/>
                          </a:solidFill>
                          <a:effectLst/>
                        </a:rPr>
                        <a:t>7,08</a:t>
                      </a:r>
                      <a:endParaRPr lang="es-ES" sz="180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tc>
                  <a:txBody>
                    <a:bodyPr/>
                    <a:lstStyle/>
                    <a:p>
                      <a:pPr algn="ctr">
                        <a:lnSpc>
                          <a:spcPct val="150000"/>
                        </a:lnSpc>
                        <a:spcAft>
                          <a:spcPts val="0"/>
                        </a:spcAft>
                      </a:pPr>
                      <a:r>
                        <a:rPr lang="es-ES" sz="1600">
                          <a:solidFill>
                            <a:schemeClr val="tx1"/>
                          </a:solidFill>
                          <a:effectLst/>
                        </a:rPr>
                        <a:t>6,62</a:t>
                      </a:r>
                      <a:endParaRPr lang="es-ES" sz="180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tc>
                  <a:txBody>
                    <a:bodyPr/>
                    <a:lstStyle/>
                    <a:p>
                      <a:pPr algn="ctr">
                        <a:lnSpc>
                          <a:spcPct val="150000"/>
                        </a:lnSpc>
                        <a:spcAft>
                          <a:spcPts val="0"/>
                        </a:spcAft>
                      </a:pPr>
                      <a:r>
                        <a:rPr lang="es-ES" sz="1600">
                          <a:solidFill>
                            <a:schemeClr val="tx1"/>
                          </a:solidFill>
                          <a:effectLst/>
                        </a:rPr>
                        <a:t>6,02</a:t>
                      </a:r>
                      <a:endParaRPr lang="es-ES" sz="180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extLst>
                  <a:ext uri="{0D108BD9-81ED-4DB2-BD59-A6C34878D82A}">
                    <a16:rowId xmlns:a16="http://schemas.microsoft.com/office/drawing/2014/main" val="3982841320"/>
                  </a:ext>
                </a:extLst>
              </a:tr>
              <a:tr h="731538">
                <a:tc>
                  <a:txBody>
                    <a:bodyPr/>
                    <a:lstStyle/>
                    <a:p>
                      <a:pPr algn="ctr">
                        <a:lnSpc>
                          <a:spcPct val="150000"/>
                        </a:lnSpc>
                        <a:spcAft>
                          <a:spcPts val="0"/>
                        </a:spcAft>
                      </a:pPr>
                      <a:r>
                        <a:rPr lang="es-ES" sz="1600">
                          <a:solidFill>
                            <a:schemeClr val="tx1"/>
                          </a:solidFill>
                          <a:effectLst/>
                        </a:rPr>
                        <a:t>Satisfacción general con la labor del profesor</a:t>
                      </a:r>
                      <a:endParaRPr lang="es-ES" sz="180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tc>
                  <a:txBody>
                    <a:bodyPr/>
                    <a:lstStyle/>
                    <a:p>
                      <a:pPr algn="ctr">
                        <a:spcAft>
                          <a:spcPts val="0"/>
                        </a:spcAft>
                      </a:pPr>
                      <a:r>
                        <a:rPr lang="es-ES" sz="1600">
                          <a:solidFill>
                            <a:schemeClr val="tx1"/>
                          </a:solidFill>
                          <a:effectLst/>
                        </a:rPr>
                        <a:t>9,58</a:t>
                      </a:r>
                      <a:endParaRPr lang="es-ES" sz="180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tc>
                  <a:txBody>
                    <a:bodyPr/>
                    <a:lstStyle/>
                    <a:p>
                      <a:pPr algn="ctr">
                        <a:lnSpc>
                          <a:spcPct val="150000"/>
                        </a:lnSpc>
                        <a:spcAft>
                          <a:spcPts val="0"/>
                        </a:spcAft>
                      </a:pPr>
                      <a:r>
                        <a:rPr lang="es-ES" sz="1600">
                          <a:solidFill>
                            <a:schemeClr val="tx1"/>
                          </a:solidFill>
                          <a:effectLst/>
                        </a:rPr>
                        <a:t>7,27</a:t>
                      </a:r>
                      <a:endParaRPr lang="es-ES" sz="180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tc>
                  <a:txBody>
                    <a:bodyPr/>
                    <a:lstStyle/>
                    <a:p>
                      <a:pPr algn="ctr">
                        <a:lnSpc>
                          <a:spcPct val="150000"/>
                        </a:lnSpc>
                        <a:spcAft>
                          <a:spcPts val="0"/>
                        </a:spcAft>
                      </a:pPr>
                      <a:r>
                        <a:rPr lang="es-ES" sz="1600" dirty="0">
                          <a:solidFill>
                            <a:schemeClr val="tx1"/>
                          </a:solidFill>
                          <a:effectLst/>
                        </a:rPr>
                        <a:t>8,04</a:t>
                      </a:r>
                      <a:endParaRPr lang="es-ES" sz="1800" dirty="0">
                        <a:solidFill>
                          <a:schemeClr val="tx1"/>
                        </a:solidFill>
                        <a:effectLst/>
                        <a:latin typeface="Times New Roman" panose="02020603050405020304" pitchFamily="18" charset="0"/>
                        <a:ea typeface="Times New Roman" panose="02020603050405020304" pitchFamily="18" charset="0"/>
                      </a:endParaRPr>
                    </a:p>
                  </a:txBody>
                  <a:tcPr marL="68572" marR="68572" marT="0" marB="0">
                    <a:noFill/>
                  </a:tcPr>
                </a:tc>
                <a:extLst>
                  <a:ext uri="{0D108BD9-81ED-4DB2-BD59-A6C34878D82A}">
                    <a16:rowId xmlns:a16="http://schemas.microsoft.com/office/drawing/2014/main" val="3064404872"/>
                  </a:ext>
                </a:extLst>
              </a:tr>
            </a:tbl>
          </a:graphicData>
        </a:graphic>
      </p:graphicFrame>
      <p:sp>
        <p:nvSpPr>
          <p:cNvPr id="86055" name="Rectangle 42"/>
          <p:cNvSpPr>
            <a:spLocks noChangeArrowheads="1"/>
          </p:cNvSpPr>
          <p:nvPr/>
        </p:nvSpPr>
        <p:spPr bwMode="auto">
          <a:xfrm>
            <a:off x="733425" y="773113"/>
            <a:ext cx="7793038" cy="430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s-ES" altLang="es-ES" sz="1100">
                <a:solidFill>
                  <a:srgbClr val="000000"/>
                </a:solidFill>
                <a:latin typeface="Tahoma" panose="020B0604030504040204" pitchFamily="34" charset="0"/>
                <a:cs typeface="Times New Roman" panose="02020603050405020304" pitchFamily="18" charset="0"/>
              </a:rPr>
              <a:t>Resultados de la encuesta de opini</a:t>
            </a:r>
            <a:r>
              <a:rPr lang="es-ES" altLang="es-ES" sz="1100">
                <a:solidFill>
                  <a:srgbClr val="000000"/>
                </a:solidFill>
                <a:cs typeface="Times New Roman" panose="02020603050405020304" pitchFamily="18" charset="0"/>
              </a:rPr>
              <a:t>ó</a:t>
            </a:r>
            <a:r>
              <a:rPr lang="es-ES" altLang="es-ES" sz="1100">
                <a:solidFill>
                  <a:srgbClr val="000000"/>
                </a:solidFill>
                <a:latin typeface="Tahoma" panose="020B0604030504040204" pitchFamily="34" charset="0"/>
                <a:cs typeface="Times New Roman" panose="02020603050405020304" pitchFamily="18" charset="0"/>
              </a:rPr>
              <a:t>n de los alumnos para la asignatura </a:t>
            </a:r>
            <a:r>
              <a:rPr lang="es-ES" altLang="es-ES" sz="1100">
                <a:solidFill>
                  <a:srgbClr val="000000"/>
                </a:solidFill>
                <a:cs typeface="Times New Roman" panose="02020603050405020304" pitchFamily="18" charset="0"/>
              </a:rPr>
              <a:t>“</a:t>
            </a:r>
            <a:r>
              <a:rPr lang="es-ES" altLang="es-ES" sz="1100">
                <a:solidFill>
                  <a:srgbClr val="000000"/>
                </a:solidFill>
                <a:latin typeface="Tahoma" panose="020B0604030504040204" pitchFamily="34" charset="0"/>
                <a:cs typeface="Times New Roman" panose="02020603050405020304" pitchFamily="18" charset="0"/>
              </a:rPr>
              <a:t>Bioenerg</a:t>
            </a:r>
            <a:r>
              <a:rPr lang="es-ES" altLang="es-ES" sz="1100">
                <a:solidFill>
                  <a:srgbClr val="000000"/>
                </a:solidFill>
                <a:cs typeface="Times New Roman" panose="02020603050405020304" pitchFamily="18" charset="0"/>
              </a:rPr>
              <a:t>í</a:t>
            </a:r>
            <a:r>
              <a:rPr lang="es-ES" altLang="es-ES" sz="1100">
                <a:solidFill>
                  <a:srgbClr val="000000"/>
                </a:solidFill>
                <a:latin typeface="Tahoma" panose="020B0604030504040204" pitchFamily="34" charset="0"/>
                <a:cs typeface="Times New Roman" panose="02020603050405020304" pitchFamily="18" charset="0"/>
              </a:rPr>
              <a:t>a Forestal</a:t>
            </a:r>
            <a:r>
              <a:rPr lang="es-ES" altLang="es-ES" sz="1100">
                <a:solidFill>
                  <a:srgbClr val="000000"/>
                </a:solidFill>
                <a:cs typeface="Times New Roman" panose="02020603050405020304" pitchFamily="18" charset="0"/>
              </a:rPr>
              <a:t>”</a:t>
            </a:r>
            <a:r>
              <a:rPr lang="es-ES" altLang="es-ES" sz="1100">
                <a:solidFill>
                  <a:srgbClr val="000000"/>
                </a:solidFill>
                <a:latin typeface="Tahoma" panose="020B0604030504040204" pitchFamily="34" charset="0"/>
                <a:cs typeface="Times New Roman" panose="02020603050405020304" pitchFamily="18" charset="0"/>
              </a:rPr>
              <a:t> durante el curso 2015-2016.</a:t>
            </a:r>
            <a:endParaRPr lang="es-ES" altLang="es-ES" sz="800"/>
          </a:p>
          <a:p>
            <a:pPr algn="just"/>
            <a:r>
              <a:rPr lang="es-EC" altLang="es-ES" sz="1100">
                <a:solidFill>
                  <a:srgbClr val="000000"/>
                </a:solidFill>
                <a:latin typeface="Tahoma" panose="020B0604030504040204" pitchFamily="34" charset="0"/>
                <a:cs typeface="Times New Roman" panose="02020603050405020304" pitchFamily="18" charset="0"/>
              </a:rPr>
              <a:t> </a:t>
            </a:r>
            <a:endParaRPr lang="es-EC" altLang="es-E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395288" y="268288"/>
          <a:ext cx="8224837" cy="3992880"/>
        </p:xfrm>
        <a:graphic>
          <a:graphicData uri="http://schemas.openxmlformats.org/drawingml/2006/table">
            <a:tbl>
              <a:tblPr firstRow="1" firstCol="1" bandRow="1">
                <a:tableStyleId>{5C22544A-7EE6-4342-B048-85BDC9FD1C3A}</a:tableStyleId>
              </a:tblPr>
              <a:tblGrid>
                <a:gridCol w="1152128">
                  <a:extLst>
                    <a:ext uri="{9D8B030D-6E8A-4147-A177-3AD203B41FA5}">
                      <a16:colId xmlns:a16="http://schemas.microsoft.com/office/drawing/2014/main" val="1614319928"/>
                    </a:ext>
                  </a:extLst>
                </a:gridCol>
                <a:gridCol w="5904655">
                  <a:extLst>
                    <a:ext uri="{9D8B030D-6E8A-4147-A177-3AD203B41FA5}">
                      <a16:colId xmlns:a16="http://schemas.microsoft.com/office/drawing/2014/main" val="3929946776"/>
                    </a:ext>
                  </a:extLst>
                </a:gridCol>
                <a:gridCol w="1168054">
                  <a:extLst>
                    <a:ext uri="{9D8B030D-6E8A-4147-A177-3AD203B41FA5}">
                      <a16:colId xmlns:a16="http://schemas.microsoft.com/office/drawing/2014/main" val="4152923885"/>
                    </a:ext>
                  </a:extLst>
                </a:gridCol>
              </a:tblGrid>
              <a:tr h="213343">
                <a:tc rowSpan="14">
                  <a:txBody>
                    <a:bodyPr/>
                    <a:lstStyle/>
                    <a:p>
                      <a:pPr>
                        <a:spcAft>
                          <a:spcPts val="0"/>
                        </a:spcAft>
                        <a:tabLst>
                          <a:tab pos="2700020" algn="ctr"/>
                          <a:tab pos="5400040" algn="r"/>
                        </a:tabLst>
                      </a:pPr>
                      <a:r>
                        <a:rPr lang="es-ES_tradnl" sz="1400">
                          <a:effectLst/>
                        </a:rPr>
                        <a:t>Docencia</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spcAft>
                          <a:spcPts val="0"/>
                        </a:spcAft>
                        <a:tabLst>
                          <a:tab pos="2700020" algn="ctr"/>
                          <a:tab pos="5400040" algn="r"/>
                        </a:tabLst>
                      </a:pPr>
                      <a:r>
                        <a:rPr lang="es-ES_tradnl" sz="1400">
                          <a:effectLst/>
                        </a:rPr>
                        <a:t>Años de experiencia docente universitaria </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400">
                          <a:effectLst/>
                        </a:rPr>
                        <a:t>17</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2701733278"/>
                  </a:ext>
                </a:extLst>
              </a:tr>
              <a:tr h="213343">
                <a:tc vMerge="1">
                  <a:txBody>
                    <a:bodyPr/>
                    <a:lstStyle/>
                    <a:p>
                      <a:endParaRPr lang="es-ES"/>
                    </a:p>
                  </a:txBody>
                  <a:tcPr/>
                </a:tc>
                <a:tc>
                  <a:txBody>
                    <a:bodyPr/>
                    <a:lstStyle/>
                    <a:p>
                      <a:pPr>
                        <a:spcAft>
                          <a:spcPts val="0"/>
                        </a:spcAft>
                        <a:tabLst>
                          <a:tab pos="2700020" algn="ctr"/>
                          <a:tab pos="5400040" algn="r"/>
                        </a:tabLst>
                      </a:pPr>
                      <a:r>
                        <a:rPr lang="es-ES_tradnl" sz="1400">
                          <a:effectLst/>
                        </a:rPr>
                        <a:t>Profesor en másteres universitarios</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400" dirty="0" smtClean="0">
                          <a:effectLst/>
                        </a:rPr>
                        <a:t>4 </a:t>
                      </a:r>
                      <a:r>
                        <a:rPr lang="es-ES_tradnl" sz="1400" dirty="0">
                          <a:effectLst/>
                        </a:rPr>
                        <a:t>(10 años)</a:t>
                      </a:r>
                      <a:endParaRPr lang="es-E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573913002"/>
                  </a:ext>
                </a:extLst>
              </a:tr>
              <a:tr h="213343">
                <a:tc vMerge="1">
                  <a:txBody>
                    <a:bodyPr/>
                    <a:lstStyle/>
                    <a:p>
                      <a:endParaRPr lang="es-ES"/>
                    </a:p>
                  </a:txBody>
                  <a:tcPr/>
                </a:tc>
                <a:tc>
                  <a:txBody>
                    <a:bodyPr/>
                    <a:lstStyle/>
                    <a:p>
                      <a:pPr>
                        <a:spcAft>
                          <a:spcPts val="0"/>
                        </a:spcAft>
                        <a:tabLst>
                          <a:tab pos="2700020" algn="ctr"/>
                          <a:tab pos="5400040" algn="r"/>
                        </a:tabLst>
                      </a:pPr>
                      <a:r>
                        <a:rPr lang="es-ES_tradnl" sz="1400">
                          <a:effectLst/>
                        </a:rPr>
                        <a:t>Dirección de Tesis Doctorales</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400" dirty="0">
                          <a:effectLst/>
                        </a:rPr>
                        <a:t>4</a:t>
                      </a:r>
                      <a:endParaRPr lang="es-E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4142687430"/>
                  </a:ext>
                </a:extLst>
              </a:tr>
              <a:tr h="213343">
                <a:tc vMerge="1">
                  <a:txBody>
                    <a:bodyPr/>
                    <a:lstStyle/>
                    <a:p>
                      <a:endParaRPr lang="es-ES"/>
                    </a:p>
                  </a:txBody>
                  <a:tcPr/>
                </a:tc>
                <a:tc>
                  <a:txBody>
                    <a:bodyPr/>
                    <a:lstStyle/>
                    <a:p>
                      <a:pPr>
                        <a:spcAft>
                          <a:spcPts val="0"/>
                        </a:spcAft>
                        <a:tabLst>
                          <a:tab pos="2700020" algn="ctr"/>
                          <a:tab pos="5400040" algn="r"/>
                        </a:tabLst>
                      </a:pPr>
                      <a:r>
                        <a:rPr lang="es-ES_tradnl" sz="1400">
                          <a:effectLst/>
                        </a:rPr>
                        <a:t>Dirección de Tesinas de Diploma de Estudios Avanzados (DEA)</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400" dirty="0">
                          <a:effectLst/>
                        </a:rPr>
                        <a:t>2</a:t>
                      </a:r>
                      <a:endParaRPr lang="es-E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3702058700"/>
                  </a:ext>
                </a:extLst>
              </a:tr>
              <a:tr h="213343">
                <a:tc vMerge="1">
                  <a:txBody>
                    <a:bodyPr/>
                    <a:lstStyle/>
                    <a:p>
                      <a:endParaRPr lang="es-ES"/>
                    </a:p>
                  </a:txBody>
                  <a:tcPr/>
                </a:tc>
                <a:tc>
                  <a:txBody>
                    <a:bodyPr/>
                    <a:lstStyle/>
                    <a:p>
                      <a:pPr>
                        <a:spcAft>
                          <a:spcPts val="0"/>
                        </a:spcAft>
                        <a:tabLst>
                          <a:tab pos="2700020" algn="ctr"/>
                          <a:tab pos="5400040" algn="r"/>
                        </a:tabLst>
                      </a:pPr>
                      <a:r>
                        <a:rPr lang="es-ES_tradnl" sz="1400">
                          <a:effectLst/>
                        </a:rPr>
                        <a:t>Dirección de Trabajos Final de Carrera (Tesis de grado)</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400" dirty="0" smtClean="0">
                          <a:effectLst/>
                          <a:latin typeface="+mn-lt"/>
                          <a:ea typeface="+mn-ea"/>
                          <a:cs typeface="+mn-cs"/>
                        </a:rPr>
                        <a:t>26</a:t>
                      </a:r>
                      <a:endParaRPr lang="es-E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1785291816"/>
                  </a:ext>
                </a:extLst>
              </a:tr>
              <a:tr h="213343">
                <a:tc vMerge="1">
                  <a:txBody>
                    <a:bodyPr/>
                    <a:lstStyle/>
                    <a:p>
                      <a:endParaRPr lang="es-ES"/>
                    </a:p>
                  </a:txBody>
                  <a:tcPr/>
                </a:tc>
                <a:tc>
                  <a:txBody>
                    <a:bodyPr/>
                    <a:lstStyle/>
                    <a:p>
                      <a:pPr>
                        <a:spcAft>
                          <a:spcPts val="0"/>
                        </a:spcAft>
                        <a:tabLst>
                          <a:tab pos="2700020" algn="ctr"/>
                          <a:tab pos="5400040" algn="r"/>
                        </a:tabLst>
                      </a:pPr>
                      <a:r>
                        <a:rPr lang="es-ES_tradnl" sz="1400">
                          <a:effectLst/>
                        </a:rPr>
                        <a:t>Participación en programas de innovación docente</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400" dirty="0">
                          <a:effectLst/>
                        </a:rPr>
                        <a:t>7</a:t>
                      </a:r>
                      <a:endParaRPr lang="es-E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3543497798"/>
                  </a:ext>
                </a:extLst>
              </a:tr>
              <a:tr h="213343">
                <a:tc vMerge="1">
                  <a:txBody>
                    <a:bodyPr/>
                    <a:lstStyle/>
                    <a:p>
                      <a:endParaRPr lang="es-ES"/>
                    </a:p>
                  </a:txBody>
                  <a:tcPr/>
                </a:tc>
                <a:tc>
                  <a:txBody>
                    <a:bodyPr/>
                    <a:lstStyle/>
                    <a:p>
                      <a:pPr>
                        <a:spcAft>
                          <a:spcPts val="0"/>
                        </a:spcAft>
                        <a:tabLst>
                          <a:tab pos="2700020" algn="ctr"/>
                          <a:tab pos="5400040" algn="r"/>
                        </a:tabLst>
                      </a:pPr>
                      <a:r>
                        <a:rPr lang="es-ES_tradnl" sz="1400">
                          <a:effectLst/>
                        </a:rPr>
                        <a:t>Congresos de investigación docente </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400" dirty="0">
                          <a:effectLst/>
                        </a:rPr>
                        <a:t>23</a:t>
                      </a:r>
                      <a:endParaRPr lang="es-E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2783038132"/>
                  </a:ext>
                </a:extLst>
              </a:tr>
              <a:tr h="213343">
                <a:tc vMerge="1">
                  <a:txBody>
                    <a:bodyPr/>
                    <a:lstStyle/>
                    <a:p>
                      <a:endParaRPr lang="es-ES"/>
                    </a:p>
                  </a:txBody>
                  <a:tcPr/>
                </a:tc>
                <a:tc>
                  <a:txBody>
                    <a:bodyPr/>
                    <a:lstStyle/>
                    <a:p>
                      <a:pPr>
                        <a:spcAft>
                          <a:spcPts val="0"/>
                        </a:spcAft>
                        <a:tabLst>
                          <a:tab pos="2700020" algn="ctr"/>
                          <a:tab pos="5400040" algn="r"/>
                        </a:tabLst>
                      </a:pPr>
                      <a:r>
                        <a:rPr lang="es-ES_tradnl" sz="1400">
                          <a:effectLst/>
                        </a:rPr>
                        <a:t>Estancias en centros docentes extranjeros</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400">
                          <a:effectLst/>
                        </a:rPr>
                        <a:t>13</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10650692"/>
                  </a:ext>
                </a:extLst>
              </a:tr>
              <a:tr h="213343">
                <a:tc vMerge="1">
                  <a:txBody>
                    <a:bodyPr/>
                    <a:lstStyle/>
                    <a:p>
                      <a:endParaRPr lang="es-ES"/>
                    </a:p>
                  </a:txBody>
                  <a:tcPr/>
                </a:tc>
                <a:tc>
                  <a:txBody>
                    <a:bodyPr/>
                    <a:lstStyle/>
                    <a:p>
                      <a:pPr>
                        <a:spcAft>
                          <a:spcPts val="0"/>
                        </a:spcAft>
                        <a:tabLst>
                          <a:tab pos="2700020" algn="ctr"/>
                          <a:tab pos="5400040" algn="r"/>
                        </a:tabLst>
                      </a:pPr>
                      <a:r>
                        <a:rPr lang="es-ES_tradnl" sz="1400">
                          <a:effectLst/>
                        </a:rPr>
                        <a:t>Tutorías internacionales</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400">
                          <a:effectLst/>
                        </a:rPr>
                        <a:t>1</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1687874925"/>
                  </a:ext>
                </a:extLst>
              </a:tr>
              <a:tr h="213343">
                <a:tc vMerge="1">
                  <a:txBody>
                    <a:bodyPr/>
                    <a:lstStyle/>
                    <a:p>
                      <a:endParaRPr lang="es-ES"/>
                    </a:p>
                  </a:txBody>
                  <a:tcPr/>
                </a:tc>
                <a:tc>
                  <a:txBody>
                    <a:bodyPr/>
                    <a:lstStyle/>
                    <a:p>
                      <a:pPr>
                        <a:spcAft>
                          <a:spcPts val="0"/>
                        </a:spcAft>
                        <a:tabLst>
                          <a:tab pos="2700020" algn="ctr"/>
                          <a:tab pos="5400040" algn="r"/>
                        </a:tabLst>
                      </a:pPr>
                      <a:r>
                        <a:rPr lang="es-ES_tradnl" sz="1400">
                          <a:effectLst/>
                        </a:rPr>
                        <a:t>Tutor de prácticas en empresa</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400">
                          <a:effectLst/>
                        </a:rPr>
                        <a:t>12</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3386904555"/>
                  </a:ext>
                </a:extLst>
              </a:tr>
              <a:tr h="426686">
                <a:tc vMerge="1">
                  <a:txBody>
                    <a:bodyPr/>
                    <a:lstStyle/>
                    <a:p>
                      <a:endParaRPr lang="es-ES"/>
                    </a:p>
                  </a:txBody>
                  <a:tcPr/>
                </a:tc>
                <a:tc>
                  <a:txBody>
                    <a:bodyPr/>
                    <a:lstStyle/>
                    <a:p>
                      <a:pPr>
                        <a:spcAft>
                          <a:spcPts val="0"/>
                        </a:spcAft>
                        <a:tabLst>
                          <a:tab pos="2700020" algn="ctr"/>
                          <a:tab pos="5400040" algn="r"/>
                        </a:tabLst>
                      </a:pPr>
                      <a:r>
                        <a:rPr lang="es-ES_tradnl" sz="1400">
                          <a:effectLst/>
                        </a:rPr>
                        <a:t>Profesor de cursos y seminarios de formación de postgrado orientados a profesionales y a empresas</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400">
                          <a:effectLst/>
                        </a:rPr>
                        <a:t>31</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2625350930"/>
                  </a:ext>
                </a:extLst>
              </a:tr>
              <a:tr h="213343">
                <a:tc vMerge="1">
                  <a:txBody>
                    <a:bodyPr/>
                    <a:lstStyle/>
                    <a:p>
                      <a:endParaRPr lang="es-ES"/>
                    </a:p>
                  </a:txBody>
                  <a:tcPr/>
                </a:tc>
                <a:tc>
                  <a:txBody>
                    <a:bodyPr/>
                    <a:lstStyle/>
                    <a:p>
                      <a:pPr>
                        <a:spcAft>
                          <a:spcPts val="0"/>
                        </a:spcAft>
                        <a:tabLst>
                          <a:tab pos="2700020" algn="ctr"/>
                          <a:tab pos="5400040" algn="r"/>
                        </a:tabLst>
                      </a:pPr>
                      <a:r>
                        <a:rPr lang="es-ES_tradnl" sz="1400">
                          <a:effectLst/>
                        </a:rPr>
                        <a:t>Libros docentes</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400" dirty="0" smtClean="0">
                          <a:effectLst/>
                          <a:latin typeface="+mn-lt"/>
                          <a:ea typeface="+mn-ea"/>
                          <a:cs typeface="+mn-cs"/>
                        </a:rPr>
                        <a:t>7</a:t>
                      </a:r>
                      <a:endParaRPr lang="es-E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634341248"/>
                  </a:ext>
                </a:extLst>
              </a:tr>
              <a:tr h="213343">
                <a:tc vMerge="1">
                  <a:txBody>
                    <a:bodyPr/>
                    <a:lstStyle/>
                    <a:p>
                      <a:endParaRPr lang="es-ES"/>
                    </a:p>
                  </a:txBody>
                  <a:tcPr/>
                </a:tc>
                <a:tc>
                  <a:txBody>
                    <a:bodyPr/>
                    <a:lstStyle/>
                    <a:p>
                      <a:pPr>
                        <a:spcAft>
                          <a:spcPts val="0"/>
                        </a:spcAft>
                        <a:tabLst>
                          <a:tab pos="2700020" algn="ctr"/>
                          <a:tab pos="5400040" algn="r"/>
                        </a:tabLst>
                      </a:pPr>
                      <a:r>
                        <a:rPr lang="es-ES_tradnl" sz="1400">
                          <a:effectLst/>
                        </a:rPr>
                        <a:t>Cursos de formación recibidos como docente</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400">
                          <a:effectLst/>
                        </a:rPr>
                        <a:t>25</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139893152"/>
                  </a:ext>
                </a:extLst>
              </a:tr>
              <a:tr h="213343">
                <a:tc vMerge="1">
                  <a:txBody>
                    <a:bodyPr/>
                    <a:lstStyle/>
                    <a:p>
                      <a:endParaRPr lang="es-ES"/>
                    </a:p>
                  </a:txBody>
                  <a:tcPr/>
                </a:tc>
                <a:tc>
                  <a:txBody>
                    <a:bodyPr/>
                    <a:lstStyle/>
                    <a:p>
                      <a:pPr>
                        <a:spcAft>
                          <a:spcPts val="0"/>
                        </a:spcAft>
                        <a:tabLst>
                          <a:tab pos="2700020" algn="ctr"/>
                          <a:tab pos="5400040" algn="r"/>
                        </a:tabLst>
                      </a:pPr>
                      <a:r>
                        <a:rPr lang="es-ES_tradnl" sz="1400">
                          <a:effectLst/>
                        </a:rPr>
                        <a:t>Proyectos o informes en el ejercicio libre de la profesión</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400">
                          <a:effectLst/>
                        </a:rPr>
                        <a:t>Más de 100</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2688382776"/>
                  </a:ext>
                </a:extLst>
              </a:tr>
              <a:tr h="213343">
                <a:tc>
                  <a:txBody>
                    <a:bodyPr/>
                    <a:lstStyle/>
                    <a:p>
                      <a:pPr>
                        <a:spcAft>
                          <a:spcPts val="0"/>
                        </a:spcAft>
                        <a:tabLst>
                          <a:tab pos="2700020" algn="ctr"/>
                          <a:tab pos="5400040" algn="r"/>
                        </a:tabLst>
                      </a:pPr>
                      <a:r>
                        <a:rPr lang="es-ES_tradnl" sz="1400">
                          <a:effectLst/>
                        </a:rPr>
                        <a:t> </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spcAft>
                          <a:spcPts val="0"/>
                        </a:spcAft>
                        <a:tabLst>
                          <a:tab pos="2700020" algn="ctr"/>
                          <a:tab pos="5400040" algn="r"/>
                        </a:tabLst>
                      </a:pPr>
                      <a:r>
                        <a:rPr lang="es-ES_tradnl" sz="1400">
                          <a:effectLst/>
                        </a:rPr>
                        <a:t>TRIENIOS</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400" dirty="0" smtClean="0">
                          <a:effectLst/>
                          <a:latin typeface="+mn-lt"/>
                          <a:ea typeface="+mn-ea"/>
                          <a:cs typeface="+mn-cs"/>
                        </a:rPr>
                        <a:t>5</a:t>
                      </a:r>
                      <a:endParaRPr lang="es-E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3592735788"/>
                  </a:ext>
                </a:extLst>
              </a:tr>
              <a:tr h="213343">
                <a:tc>
                  <a:txBody>
                    <a:bodyPr/>
                    <a:lstStyle/>
                    <a:p>
                      <a:pPr>
                        <a:spcAft>
                          <a:spcPts val="0"/>
                        </a:spcAft>
                        <a:tabLst>
                          <a:tab pos="2700020" algn="ctr"/>
                          <a:tab pos="5400040" algn="r"/>
                        </a:tabLst>
                      </a:pPr>
                      <a:r>
                        <a:rPr lang="es-ES_tradnl" sz="1400">
                          <a:effectLst/>
                        </a:rPr>
                        <a:t> </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spcAft>
                          <a:spcPts val="0"/>
                        </a:spcAft>
                        <a:tabLst>
                          <a:tab pos="2700020" algn="ctr"/>
                          <a:tab pos="5400040" algn="r"/>
                        </a:tabLst>
                      </a:pPr>
                      <a:r>
                        <a:rPr lang="es-ES_tradnl" sz="1400">
                          <a:effectLst/>
                        </a:rPr>
                        <a:t>QUINQUENIOS</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400" dirty="0" smtClean="0">
                          <a:effectLst/>
                          <a:latin typeface="+mn-lt"/>
                          <a:ea typeface="+mn-ea"/>
                          <a:cs typeface="+mn-cs"/>
                        </a:rPr>
                        <a:t>3</a:t>
                      </a:r>
                      <a:endParaRPr lang="es-E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232926357"/>
                  </a:ext>
                </a:extLst>
              </a:tr>
              <a:tr h="365731">
                <a:tc>
                  <a:txBody>
                    <a:bodyPr/>
                    <a:lstStyle/>
                    <a:p>
                      <a:pPr>
                        <a:spcAft>
                          <a:spcPts val="0"/>
                        </a:spcAft>
                        <a:tabLst>
                          <a:tab pos="2700020" algn="ctr"/>
                          <a:tab pos="5400040" algn="r"/>
                        </a:tabLst>
                      </a:pPr>
                      <a:r>
                        <a:rPr lang="es-ES_tradnl" sz="1400">
                          <a:effectLst/>
                        </a:rPr>
                        <a:t> </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spcAft>
                          <a:spcPts val="0"/>
                        </a:spcAft>
                        <a:tabLst>
                          <a:tab pos="2700020" algn="ctr"/>
                          <a:tab pos="5400040" algn="r"/>
                        </a:tabLst>
                      </a:pPr>
                      <a:r>
                        <a:rPr lang="es-ES_tradnl" sz="1400">
                          <a:effectLst/>
                        </a:rPr>
                        <a:t>SEXENIOS</a:t>
                      </a:r>
                      <a:endParaRPr lang="es-E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tc>
                  <a:txBody>
                    <a:bodyPr/>
                    <a:lstStyle/>
                    <a:p>
                      <a:pPr algn="ctr">
                        <a:spcAft>
                          <a:spcPts val="0"/>
                        </a:spcAft>
                        <a:tabLst>
                          <a:tab pos="2700020" algn="ctr"/>
                          <a:tab pos="5400040" algn="r"/>
                        </a:tabLst>
                      </a:pPr>
                      <a:r>
                        <a:rPr lang="es-ES_tradnl" sz="1200" dirty="0">
                          <a:effectLst/>
                        </a:rPr>
                        <a:t>2 (2004-2010)</a:t>
                      </a:r>
                      <a:endParaRPr lang="es-ES" sz="1400" dirty="0">
                        <a:effectLst/>
                      </a:endParaRPr>
                    </a:p>
                    <a:p>
                      <a:pPr algn="ctr">
                        <a:spcAft>
                          <a:spcPts val="0"/>
                        </a:spcAft>
                        <a:tabLst>
                          <a:tab pos="2700020" algn="ctr"/>
                          <a:tab pos="5400040" algn="r"/>
                        </a:tabLst>
                      </a:pPr>
                      <a:r>
                        <a:rPr lang="es-ES_tradnl" sz="1200" dirty="0">
                          <a:effectLst/>
                        </a:rPr>
                        <a:t>    (2010-2016)</a:t>
                      </a:r>
                      <a:endParaRPr lang="es-E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080" marR="64080" marT="0" marB="0"/>
                </a:tc>
                <a:extLst>
                  <a:ext uri="{0D108BD9-81ED-4DB2-BD59-A6C34878D82A}">
                    <a16:rowId xmlns:a16="http://schemas.microsoft.com/office/drawing/2014/main" val="439329451"/>
                  </a:ext>
                </a:extLst>
              </a:tr>
            </a:tbl>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l">
              <a:defRPr/>
            </a:pPr>
            <a:r>
              <a:rPr lang="es-ES_tradnl" sz="2401" b="1" u="sng" dirty="0"/>
              <a:t>Formación como docente</a:t>
            </a:r>
            <a:endParaRPr lang="es-ES" sz="2401" b="1" u="sng" dirty="0"/>
          </a:p>
        </p:txBody>
      </p:sp>
      <p:sp>
        <p:nvSpPr>
          <p:cNvPr id="88067" name="2 Marcador de contenido"/>
          <p:cNvSpPr>
            <a:spLocks noGrp="1"/>
          </p:cNvSpPr>
          <p:nvPr>
            <p:ph idx="1"/>
          </p:nvPr>
        </p:nvSpPr>
        <p:spPr/>
        <p:txBody>
          <a:bodyPr/>
          <a:lstStyle/>
          <a:p>
            <a:r>
              <a:rPr lang="es-ES_tradnl" altLang="es-ES" sz="1800" b="1" smtClean="0"/>
              <a:t>CURSO DE ADAPTACION PEDAGOGICA, (CAP)</a:t>
            </a:r>
            <a:r>
              <a:rPr lang="es-ES_tradnl" altLang="es-ES" sz="1800" smtClean="0"/>
              <a:t> </a:t>
            </a:r>
          </a:p>
          <a:p>
            <a:r>
              <a:rPr lang="es-ES_tradnl" altLang="es-ES" sz="1800" smtClean="0"/>
              <a:t>	</a:t>
            </a:r>
            <a:r>
              <a:rPr lang="es-ES_tradnl" altLang="es-ES" sz="1500" smtClean="0"/>
              <a:t>300 h  (Curso 2000 -2001)</a:t>
            </a:r>
          </a:p>
          <a:p>
            <a:endParaRPr lang="es-ES_tradnl" altLang="es-ES" sz="1800" b="1" smtClean="0"/>
          </a:p>
          <a:p>
            <a:r>
              <a:rPr lang="es-ES_tradnl" altLang="es-ES" sz="1800" b="1" smtClean="0"/>
              <a:t>II PROGRAMA DE ACOGIDA UNIVERSITARIO (PAU)</a:t>
            </a:r>
          </a:p>
          <a:p>
            <a:r>
              <a:rPr lang="es-ES_tradnl" altLang="es-ES" sz="1800" b="1" smtClean="0"/>
              <a:t>	</a:t>
            </a:r>
            <a:r>
              <a:rPr lang="es-ES_tradnl" altLang="es-ES" sz="1500" smtClean="0"/>
              <a:t>50 h  (Curso 2001-2002)</a:t>
            </a:r>
            <a:endParaRPr lang="es-ES_tradnl" altLang="es-ES" sz="1800" smtClean="0"/>
          </a:p>
          <a:p>
            <a:endParaRPr lang="es-ES_tradnl" altLang="es-ES" sz="1800" b="1" smtClean="0"/>
          </a:p>
          <a:p>
            <a:r>
              <a:rPr lang="es-ES_tradnl" altLang="es-ES" sz="1800" b="1" smtClean="0"/>
              <a:t>PROGRAMA DE FORMACION PEDAGOGICA INICIAL PARA EL PROFESOR UNIVERSITARIO (FIPPU)</a:t>
            </a:r>
            <a:endParaRPr lang="es-ES" altLang="es-ES" sz="1800" smtClean="0"/>
          </a:p>
          <a:p>
            <a:r>
              <a:rPr lang="es-ES_tradnl" altLang="es-ES" sz="1800" smtClean="0"/>
              <a:t>	</a:t>
            </a:r>
            <a:r>
              <a:rPr lang="es-ES_tradnl" altLang="es-ES" sz="1500" smtClean="0"/>
              <a:t>300 h (Curso 2003-2004)</a:t>
            </a:r>
            <a:endParaRPr lang="es-ES" altLang="es-ES" sz="180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84313" y="206375"/>
            <a:ext cx="6175375" cy="584200"/>
          </a:xfrm>
        </p:spPr>
        <p:txBody>
          <a:bodyPr>
            <a:normAutofit/>
          </a:bodyPr>
          <a:lstStyle/>
          <a:p>
            <a:pPr algn="l">
              <a:defRPr/>
            </a:pPr>
            <a:r>
              <a:rPr lang="es-ES_tradnl" sz="2101" b="1" u="sng" dirty="0"/>
              <a:t>Jornadas y Talleres</a:t>
            </a:r>
            <a:endParaRPr lang="es-ES" sz="2101" b="1" u="sng" dirty="0"/>
          </a:p>
        </p:txBody>
      </p:sp>
      <p:sp>
        <p:nvSpPr>
          <p:cNvPr id="3" name="2 Marcador de contenido"/>
          <p:cNvSpPr>
            <a:spLocks noGrp="1"/>
          </p:cNvSpPr>
          <p:nvPr>
            <p:ph idx="1"/>
          </p:nvPr>
        </p:nvSpPr>
        <p:spPr>
          <a:xfrm>
            <a:off x="250825" y="1006475"/>
            <a:ext cx="8642350" cy="3395663"/>
          </a:xfrm>
        </p:spPr>
        <p:txBody>
          <a:bodyPr>
            <a:normAutofit fontScale="92500" lnSpcReduction="10000"/>
          </a:bodyPr>
          <a:lstStyle/>
          <a:p>
            <a:pPr>
              <a:defRPr/>
            </a:pPr>
            <a:r>
              <a:rPr lang="es-ES_tradnl" sz="1500" b="1" dirty="0"/>
              <a:t>JORNADAS: EL INGENIERO AGRONOMO Y LA ACTIVIDAD ACADEMICA EN INGENIERIA AGROFORESTAL</a:t>
            </a:r>
          </a:p>
          <a:p>
            <a:pPr>
              <a:defRPr/>
            </a:pPr>
            <a:endParaRPr lang="es-ES_tradnl" sz="1500" b="1" dirty="0"/>
          </a:p>
          <a:p>
            <a:pPr>
              <a:defRPr/>
            </a:pPr>
            <a:r>
              <a:rPr lang="es-ES_tradnl" sz="1500" b="1" dirty="0"/>
              <a:t>TALLER: EVALUACION Y MEJORA DE LA ENSEÑANZA UNIVERSITARIA: LA CARPETA DOCENTE</a:t>
            </a:r>
          </a:p>
          <a:p>
            <a:pPr>
              <a:defRPr/>
            </a:pPr>
            <a:endParaRPr lang="es-ES_tradnl" sz="1500" b="1" dirty="0"/>
          </a:p>
          <a:p>
            <a:pPr>
              <a:defRPr/>
            </a:pPr>
            <a:r>
              <a:rPr lang="es-ES_tradnl" sz="1500" b="1" dirty="0"/>
              <a:t>CUESTIONES CLAVE EN LA UNIVERSIDAD ESPAÑOLA EN EL SIGLO XXI</a:t>
            </a:r>
          </a:p>
          <a:p>
            <a:pPr>
              <a:defRPr/>
            </a:pPr>
            <a:endParaRPr lang="es-ES_tradnl" sz="1500" b="1" dirty="0"/>
          </a:p>
          <a:p>
            <a:pPr>
              <a:defRPr/>
            </a:pPr>
            <a:r>
              <a:rPr lang="es-ES_tradnl" sz="1500" b="1" dirty="0"/>
              <a:t>COMPETENCIAS PROFESIONALES DEL DOCENTE UNIVERSITARIO</a:t>
            </a:r>
          </a:p>
          <a:p>
            <a:pPr>
              <a:defRPr/>
            </a:pPr>
            <a:endParaRPr lang="es-ES_tradnl" sz="1500" b="1" dirty="0"/>
          </a:p>
          <a:p>
            <a:pPr>
              <a:defRPr/>
            </a:pPr>
            <a:r>
              <a:rPr lang="es-ES_tradnl" sz="1500" b="1" dirty="0"/>
              <a:t>EDUCACION EN VALORES EN LOS ESTUDIOS CIENTIFICO TECNICOS</a:t>
            </a:r>
          </a:p>
          <a:p>
            <a:pPr>
              <a:defRPr/>
            </a:pPr>
            <a:endParaRPr lang="es-ES_tradnl" sz="1500" b="1" dirty="0"/>
          </a:p>
          <a:p>
            <a:pPr>
              <a:defRPr/>
            </a:pPr>
            <a:r>
              <a:rPr lang="es-ES_tradnl" sz="1500" b="1" dirty="0"/>
              <a:t>ENCUENTRO SOBRE CALIDAD EN LA EDUCACIÓN SUPERIOR "IEEE EDUCON 2010 - EL FUTURO DEL APRENDIZAJE GLOBAL EN LA EDUCACIÓN EN INGENIERÍA"</a:t>
            </a:r>
          </a:p>
          <a:p>
            <a:pPr>
              <a:defRPr/>
            </a:pPr>
            <a:endParaRPr lang="es-ES_tradnl" sz="1500" b="1"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2 Marcador de contenido"/>
          <p:cNvSpPr>
            <a:spLocks noGrp="1"/>
          </p:cNvSpPr>
          <p:nvPr>
            <p:ph idx="1"/>
          </p:nvPr>
        </p:nvSpPr>
        <p:spPr>
          <a:xfrm>
            <a:off x="468313" y="417513"/>
            <a:ext cx="8224837" cy="3389312"/>
          </a:xfrm>
        </p:spPr>
        <p:txBody>
          <a:bodyPr/>
          <a:lstStyle/>
          <a:p>
            <a:r>
              <a:rPr lang="es-ES_tradnl" altLang="es-ES" smtClean="0"/>
              <a:t>5 publicaciones docentes</a:t>
            </a:r>
          </a:p>
          <a:p>
            <a:pPr lvl="1"/>
            <a:r>
              <a:rPr lang="es-ES_tradnl" altLang="es-ES" smtClean="0"/>
              <a:t> </a:t>
            </a:r>
          </a:p>
        </p:txBody>
      </p:sp>
      <p:pic>
        <p:nvPicPr>
          <p:cNvPr id="90115"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7850" y="1169988"/>
            <a:ext cx="161925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Rectángulo 4"/>
          <p:cNvSpPr>
            <a:spLocks noChangeArrowheads="1"/>
          </p:cNvSpPr>
          <p:nvPr/>
        </p:nvSpPr>
        <p:spPr bwMode="auto">
          <a:xfrm>
            <a:off x="700088" y="3868738"/>
            <a:ext cx="299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_tradnl" altLang="es-ES">
                <a:solidFill>
                  <a:schemeClr val="tx1"/>
                </a:solidFill>
              </a:rPr>
              <a:t>26 Trabajos final de carrera</a:t>
            </a:r>
          </a:p>
        </p:txBody>
      </p:sp>
      <p:pic>
        <p:nvPicPr>
          <p:cNvPr id="90117"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78075" y="1131888"/>
            <a:ext cx="16383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Imagen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1160463"/>
            <a:ext cx="1677987"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Imagen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1131888"/>
            <a:ext cx="1838325"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981325" y="585788"/>
            <a:ext cx="2335213" cy="3114675"/>
          </a:xfrm>
        </p:spPr>
      </p:pic>
      <p:pic>
        <p:nvPicPr>
          <p:cNvPr id="91139"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25" y="585788"/>
            <a:ext cx="23622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Imagen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1276350"/>
            <a:ext cx="2922588"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84313" y="33338"/>
            <a:ext cx="6175375" cy="857250"/>
          </a:xfrm>
        </p:spPr>
        <p:txBody>
          <a:bodyPr>
            <a:normAutofit/>
          </a:bodyPr>
          <a:lstStyle/>
          <a:p>
            <a:pPr>
              <a:defRPr/>
            </a:pPr>
            <a:r>
              <a:rPr lang="es-ES_tradnl" sz="2101" b="1" dirty="0"/>
              <a:t>PROYECTOS DE INNOVACIÓN DOCENTE</a:t>
            </a:r>
            <a:endParaRPr lang="es-ES" sz="2101" b="1" dirty="0"/>
          </a:p>
        </p:txBody>
      </p:sp>
      <p:sp>
        <p:nvSpPr>
          <p:cNvPr id="24579" name="Rectangle 3"/>
          <p:cNvSpPr>
            <a:spLocks noGrp="1" noChangeArrowheads="1"/>
          </p:cNvSpPr>
          <p:nvPr>
            <p:ph idx="1"/>
          </p:nvPr>
        </p:nvSpPr>
        <p:spPr>
          <a:xfrm>
            <a:off x="323850" y="628650"/>
            <a:ext cx="8280400" cy="3670300"/>
          </a:xfrm>
          <a:ln>
            <a:miter lim="800000"/>
            <a:headEnd/>
            <a:tailEnd/>
          </a:ln>
        </p:spPr>
        <p:txBody>
          <a:bodyPr lIns="342898" tIns="114299" rIns="68601" bIns="0" anchor="ctr">
            <a:spAutoFit/>
          </a:bodyPr>
          <a:lstStyle/>
          <a:p>
            <a:pPr marL="0" indent="0" defTabSz="685983" eaLnBrk="1" hangingPunct="1">
              <a:spcBef>
                <a:spcPct val="0"/>
              </a:spcBef>
              <a:buClrTx/>
              <a:buSzTx/>
              <a:buFontTx/>
              <a:buChar char="•"/>
              <a:defRPr/>
            </a:pPr>
            <a:r>
              <a:rPr lang="es-ES_tradnl" sz="1200" b="1" dirty="0">
                <a:solidFill>
                  <a:schemeClr val="tx1"/>
                </a:solidFill>
                <a:latin typeface="Arial" pitchFamily="34" charset="0"/>
                <a:cs typeface="Times New Roman" pitchFamily="18" charset="0"/>
              </a:rPr>
              <a:t>Proyecto Europa, Ayuda a la mejora en el aprendizaje. Plan de acción tutorial</a:t>
            </a:r>
            <a:endParaRPr lang="es-ES_tradnl" sz="1350" dirty="0">
              <a:solidFill>
                <a:schemeClr val="tx1"/>
              </a:solidFill>
              <a:latin typeface="Arial" pitchFamily="34" charset="0"/>
              <a:cs typeface="Times New Roman" pitchFamily="18" charset="0"/>
            </a:endParaRPr>
          </a:p>
          <a:p>
            <a:pPr marL="0" indent="0" defTabSz="685983">
              <a:spcBef>
                <a:spcPct val="0"/>
              </a:spcBef>
              <a:buClrTx/>
              <a:buSzTx/>
              <a:buFontTx/>
              <a:buChar char="•"/>
              <a:defRPr/>
            </a:pPr>
            <a:r>
              <a:rPr lang="es-ES" sz="1200" dirty="0">
                <a:solidFill>
                  <a:schemeClr val="tx1"/>
                </a:solidFill>
                <a:latin typeface="Arial Narrow" pitchFamily="34" charset="0"/>
                <a:ea typeface="Times New Roman" pitchFamily="18" charset="0"/>
                <a:cs typeface="Times New Roman" pitchFamily="18" charset="0"/>
              </a:rPr>
              <a:t>Entidad financiadora:   </a:t>
            </a:r>
            <a:r>
              <a:rPr lang="es-ES" sz="1200" dirty="0">
                <a:solidFill>
                  <a:schemeClr val="tx1"/>
                </a:solidFill>
                <a:latin typeface="Arial" pitchFamily="34" charset="0"/>
                <a:ea typeface="Times New Roman" pitchFamily="18" charset="0"/>
                <a:cs typeface="Times New Roman" pitchFamily="18" charset="0"/>
              </a:rPr>
              <a:t>Universidad Politécnica de Valencia</a:t>
            </a:r>
            <a:endParaRPr lang="es-ES" sz="788" dirty="0">
              <a:solidFill>
                <a:schemeClr val="tx1"/>
              </a:solidFill>
              <a:latin typeface="Arial" pitchFamily="34" charset="0"/>
              <a:cs typeface="Arial" pitchFamily="34" charset="0"/>
            </a:endParaRPr>
          </a:p>
          <a:p>
            <a:pPr marL="0" indent="0" defTabSz="685983">
              <a:spcBef>
                <a:spcPct val="0"/>
              </a:spcBef>
              <a:buClrTx/>
              <a:buSzTx/>
              <a:defRPr/>
            </a:pPr>
            <a:r>
              <a:rPr lang="es-ES_tradnl" sz="1200" dirty="0">
                <a:solidFill>
                  <a:schemeClr val="tx1"/>
                </a:solidFill>
                <a:latin typeface="Arial Narrow" pitchFamily="34" charset="0"/>
                <a:ea typeface="Times New Roman" pitchFamily="18" charset="0"/>
                <a:cs typeface="Times New Roman" pitchFamily="18" charset="0"/>
              </a:rPr>
              <a:t>Duración,  desde</a:t>
            </a:r>
            <a:r>
              <a:rPr lang="es-ES_tradnl" sz="900" dirty="0">
                <a:solidFill>
                  <a:schemeClr val="tx1"/>
                </a:solidFill>
                <a:latin typeface="Arial" pitchFamily="34" charset="0"/>
                <a:ea typeface="Times New Roman" pitchFamily="18" charset="0"/>
                <a:cs typeface="Times New Roman" pitchFamily="18" charset="0"/>
              </a:rPr>
              <a:t> </a:t>
            </a:r>
            <a:r>
              <a:rPr lang="es-ES_tradnl" sz="1200" dirty="0">
                <a:solidFill>
                  <a:schemeClr val="tx1"/>
                </a:solidFill>
                <a:latin typeface="Arial Narrow" pitchFamily="34" charset="0"/>
                <a:ea typeface="Times New Roman" pitchFamily="18" charset="0"/>
                <a:cs typeface="Times New Roman" pitchFamily="18" charset="0"/>
              </a:rPr>
              <a:t>15/09/2003		hasta: 15/09/2004  </a:t>
            </a:r>
          </a:p>
          <a:p>
            <a:pPr marL="0" indent="0" defTabSz="685983">
              <a:spcBef>
                <a:spcPct val="0"/>
              </a:spcBef>
              <a:buClrTx/>
              <a:buSzTx/>
              <a:defRPr/>
            </a:pPr>
            <a:r>
              <a:rPr lang="es-ES_tradnl" sz="1200" dirty="0">
                <a:solidFill>
                  <a:schemeClr val="tx1"/>
                </a:solidFill>
                <a:latin typeface="Arial Narrow" pitchFamily="34" charset="0"/>
                <a:ea typeface="Times New Roman" pitchFamily="18" charset="0"/>
                <a:cs typeface="Times New Roman" pitchFamily="18" charset="0"/>
              </a:rPr>
              <a:t>    		</a:t>
            </a:r>
            <a:endParaRPr lang="es-ES" sz="788" dirty="0">
              <a:solidFill>
                <a:schemeClr val="tx1"/>
              </a:solidFill>
              <a:latin typeface="Arial" pitchFamily="34" charset="0"/>
              <a:cs typeface="Arial" pitchFamily="34" charset="0"/>
            </a:endParaRPr>
          </a:p>
          <a:p>
            <a:pPr marL="0" indent="0" defTabSz="685983">
              <a:spcBef>
                <a:spcPct val="0"/>
              </a:spcBef>
              <a:buClrTx/>
              <a:buSzTx/>
              <a:buFontTx/>
              <a:buChar char="•"/>
              <a:defRPr/>
            </a:pPr>
            <a:r>
              <a:rPr lang="es-ES" sz="900" b="1" dirty="0">
                <a:solidFill>
                  <a:schemeClr val="tx1"/>
                </a:solidFill>
                <a:latin typeface="Arial" pitchFamily="34" charset="0"/>
                <a:cs typeface="Times New Roman" pitchFamily="18" charset="0"/>
              </a:rPr>
              <a:t> </a:t>
            </a:r>
            <a:r>
              <a:rPr lang="es-ES_tradnl" sz="1200" b="1" dirty="0">
                <a:solidFill>
                  <a:schemeClr val="tx1"/>
                </a:solidFill>
                <a:latin typeface="Arial" pitchFamily="34" charset="0"/>
                <a:cs typeface="Times New Roman" pitchFamily="18" charset="0"/>
              </a:rPr>
              <a:t>Programa Integra, Plan de Acción Tutorial</a:t>
            </a:r>
            <a:endParaRPr lang="es-ES_tradnl" sz="1350" dirty="0">
              <a:solidFill>
                <a:schemeClr val="tx1"/>
              </a:solidFill>
              <a:latin typeface="Arial" pitchFamily="34" charset="0"/>
              <a:cs typeface="Times New Roman" pitchFamily="18" charset="0"/>
            </a:endParaRPr>
          </a:p>
          <a:p>
            <a:pPr marL="0" indent="0" defTabSz="685983">
              <a:spcBef>
                <a:spcPct val="0"/>
              </a:spcBef>
              <a:buClrTx/>
              <a:buSzTx/>
              <a:buFontTx/>
              <a:buChar char="•"/>
              <a:defRPr/>
            </a:pPr>
            <a:r>
              <a:rPr lang="es-ES" sz="1200" dirty="0">
                <a:solidFill>
                  <a:schemeClr val="tx1"/>
                </a:solidFill>
                <a:latin typeface="Arial Narrow" pitchFamily="34" charset="0"/>
                <a:ea typeface="Times New Roman" pitchFamily="18" charset="0"/>
                <a:cs typeface="Times New Roman" pitchFamily="18" charset="0"/>
              </a:rPr>
              <a:t>Entidad financiadora:   </a:t>
            </a:r>
            <a:r>
              <a:rPr lang="es-ES" sz="1200" dirty="0">
                <a:solidFill>
                  <a:schemeClr val="tx1"/>
                </a:solidFill>
                <a:latin typeface="Arial" pitchFamily="34" charset="0"/>
                <a:ea typeface="Times New Roman" pitchFamily="18" charset="0"/>
                <a:cs typeface="Times New Roman" pitchFamily="18" charset="0"/>
              </a:rPr>
              <a:t>Universidad Politécnica de Valencia</a:t>
            </a:r>
            <a:endParaRPr lang="es-ES" sz="788" dirty="0">
              <a:solidFill>
                <a:schemeClr val="tx1"/>
              </a:solidFill>
              <a:latin typeface="Arial" pitchFamily="34" charset="0"/>
              <a:cs typeface="Arial" pitchFamily="34" charset="0"/>
            </a:endParaRPr>
          </a:p>
          <a:p>
            <a:pPr marL="0" indent="0" defTabSz="685983">
              <a:spcBef>
                <a:spcPct val="0"/>
              </a:spcBef>
              <a:buClrTx/>
              <a:buSzTx/>
              <a:defRPr/>
            </a:pPr>
            <a:r>
              <a:rPr lang="es-ES_tradnl" sz="1200" dirty="0">
                <a:solidFill>
                  <a:schemeClr val="tx1"/>
                </a:solidFill>
                <a:latin typeface="Arial Narrow" pitchFamily="34" charset="0"/>
                <a:ea typeface="Times New Roman" pitchFamily="18" charset="0"/>
                <a:cs typeface="Times New Roman" pitchFamily="18" charset="0"/>
              </a:rPr>
              <a:t>Duración,  desde</a:t>
            </a:r>
            <a:r>
              <a:rPr lang="es-ES_tradnl" sz="900" dirty="0">
                <a:solidFill>
                  <a:schemeClr val="tx1"/>
                </a:solidFill>
                <a:latin typeface="Arial" pitchFamily="34" charset="0"/>
                <a:ea typeface="Times New Roman" pitchFamily="18" charset="0"/>
                <a:cs typeface="Times New Roman" pitchFamily="18" charset="0"/>
              </a:rPr>
              <a:t> </a:t>
            </a:r>
            <a:r>
              <a:rPr lang="es-ES_tradnl" sz="1200" dirty="0">
                <a:solidFill>
                  <a:schemeClr val="tx1"/>
                </a:solidFill>
                <a:latin typeface="Arial Narrow" pitchFamily="34" charset="0"/>
                <a:ea typeface="Times New Roman" pitchFamily="18" charset="0"/>
                <a:cs typeface="Times New Roman" pitchFamily="18" charset="0"/>
              </a:rPr>
              <a:t>15/09/2004		hasta: 15/09/2011      </a:t>
            </a:r>
          </a:p>
          <a:p>
            <a:pPr marL="0" indent="0" defTabSz="685983">
              <a:spcBef>
                <a:spcPct val="0"/>
              </a:spcBef>
              <a:buClrTx/>
              <a:buSzTx/>
              <a:defRPr/>
            </a:pPr>
            <a:endParaRPr lang="es-ES" sz="900" dirty="0">
              <a:solidFill>
                <a:schemeClr val="tx1"/>
              </a:solidFill>
              <a:latin typeface="Arial" pitchFamily="34" charset="0"/>
              <a:cs typeface="Arial" pitchFamily="34" charset="0"/>
            </a:endParaRPr>
          </a:p>
          <a:p>
            <a:pPr marL="0" indent="0" defTabSz="685983">
              <a:spcBef>
                <a:spcPct val="0"/>
              </a:spcBef>
              <a:buClrTx/>
              <a:buSzTx/>
              <a:buFontTx/>
              <a:buChar char="•"/>
              <a:defRPr/>
            </a:pPr>
            <a:r>
              <a:rPr lang="es-ES" sz="1200" b="1" dirty="0">
                <a:latin typeface="Arial" pitchFamily="34" charset="0"/>
                <a:cs typeface="Times New Roman" pitchFamily="18" charset="0"/>
              </a:rPr>
              <a:t>A</a:t>
            </a:r>
            <a:r>
              <a:rPr lang="es-ES_tradnl" sz="1200" b="1" dirty="0">
                <a:latin typeface="Arial" pitchFamily="34" charset="0"/>
                <a:cs typeface="Times New Roman" pitchFamily="18" charset="0"/>
              </a:rPr>
              <a:t>cciones </a:t>
            </a:r>
            <a:r>
              <a:rPr lang="es-ES_tradnl" sz="1200" b="1" dirty="0">
                <a:solidFill>
                  <a:schemeClr val="tx1"/>
                </a:solidFill>
                <a:latin typeface="Arial" pitchFamily="34" charset="0"/>
                <a:cs typeface="Times New Roman" pitchFamily="18" charset="0"/>
              </a:rPr>
              <a:t>para la Convergencia Europea en las titulaciones de Ingeniero Agrónomos y de Montes (PACE)</a:t>
            </a:r>
            <a:endParaRPr lang="es-ES_tradnl" sz="1350" dirty="0">
              <a:solidFill>
                <a:schemeClr val="tx1"/>
              </a:solidFill>
              <a:latin typeface="Arial" pitchFamily="34" charset="0"/>
              <a:cs typeface="Times New Roman" pitchFamily="18" charset="0"/>
            </a:endParaRPr>
          </a:p>
          <a:p>
            <a:pPr marL="0" indent="0" defTabSz="685983">
              <a:spcBef>
                <a:spcPct val="0"/>
              </a:spcBef>
              <a:buClrTx/>
              <a:buSzTx/>
              <a:buFontTx/>
              <a:buChar char="•"/>
              <a:defRPr/>
            </a:pPr>
            <a:r>
              <a:rPr lang="es-ES" sz="1200" dirty="0">
                <a:solidFill>
                  <a:schemeClr val="tx1"/>
                </a:solidFill>
                <a:latin typeface="Arial Narrow" pitchFamily="34" charset="0"/>
                <a:ea typeface="Times New Roman" pitchFamily="18" charset="0"/>
                <a:cs typeface="Times New Roman" pitchFamily="18" charset="0"/>
              </a:rPr>
              <a:t>Entidad financiadora:   </a:t>
            </a:r>
            <a:r>
              <a:rPr lang="es-ES" sz="1200" dirty="0">
                <a:solidFill>
                  <a:schemeClr val="tx1"/>
                </a:solidFill>
                <a:latin typeface="Arial" pitchFamily="34" charset="0"/>
                <a:ea typeface="Times New Roman" pitchFamily="18" charset="0"/>
                <a:cs typeface="Times New Roman" pitchFamily="18" charset="0"/>
              </a:rPr>
              <a:t>Universidad Politécnica de Valencia</a:t>
            </a:r>
            <a:endParaRPr lang="es-ES" sz="788" dirty="0">
              <a:solidFill>
                <a:schemeClr val="tx1"/>
              </a:solidFill>
              <a:latin typeface="Arial" pitchFamily="34" charset="0"/>
              <a:cs typeface="Arial" pitchFamily="34" charset="0"/>
            </a:endParaRPr>
          </a:p>
          <a:p>
            <a:pPr marL="0" indent="0" defTabSz="685983">
              <a:spcBef>
                <a:spcPct val="0"/>
              </a:spcBef>
              <a:buClrTx/>
              <a:buSzTx/>
              <a:defRPr/>
            </a:pPr>
            <a:r>
              <a:rPr lang="es-ES_tradnl" sz="1200" dirty="0">
                <a:solidFill>
                  <a:schemeClr val="tx1"/>
                </a:solidFill>
                <a:latin typeface="Arial Narrow" pitchFamily="34" charset="0"/>
                <a:ea typeface="Times New Roman" pitchFamily="18" charset="0"/>
                <a:cs typeface="Times New Roman" pitchFamily="18" charset="0"/>
              </a:rPr>
              <a:t>Duración,  desde</a:t>
            </a:r>
            <a:r>
              <a:rPr lang="es-ES_tradnl" sz="900" dirty="0">
                <a:solidFill>
                  <a:schemeClr val="tx1"/>
                </a:solidFill>
                <a:latin typeface="Arial" pitchFamily="34" charset="0"/>
                <a:ea typeface="Times New Roman" pitchFamily="18" charset="0"/>
                <a:cs typeface="Times New Roman" pitchFamily="18" charset="0"/>
              </a:rPr>
              <a:t> </a:t>
            </a:r>
            <a:r>
              <a:rPr lang="es-ES_tradnl" sz="1200" dirty="0">
                <a:solidFill>
                  <a:schemeClr val="tx1"/>
                </a:solidFill>
                <a:latin typeface="Arial Narrow" pitchFamily="34" charset="0"/>
                <a:ea typeface="Times New Roman" pitchFamily="18" charset="0"/>
                <a:cs typeface="Times New Roman" pitchFamily="18" charset="0"/>
              </a:rPr>
              <a:t>15/09/2006		hasta: 30/09/2008</a:t>
            </a:r>
          </a:p>
          <a:p>
            <a:pPr marL="0" indent="0" defTabSz="685983">
              <a:spcBef>
                <a:spcPct val="0"/>
              </a:spcBef>
              <a:buClrTx/>
              <a:buSzTx/>
              <a:defRPr/>
            </a:pPr>
            <a:endParaRPr lang="es-ES" sz="900" dirty="0">
              <a:solidFill>
                <a:schemeClr val="tx1"/>
              </a:solidFill>
              <a:latin typeface="Arial" pitchFamily="34" charset="0"/>
              <a:cs typeface="Arial" pitchFamily="34" charset="0"/>
            </a:endParaRPr>
          </a:p>
          <a:p>
            <a:pPr marL="0" indent="0" defTabSz="685983">
              <a:spcBef>
                <a:spcPct val="0"/>
              </a:spcBef>
              <a:buClrTx/>
              <a:buSzTx/>
              <a:buFontTx/>
              <a:buChar char="•"/>
              <a:defRPr/>
            </a:pPr>
            <a:r>
              <a:rPr lang="es-ES_tradnl" sz="1200" b="1" dirty="0">
                <a:solidFill>
                  <a:schemeClr val="tx1"/>
                </a:solidFill>
                <a:latin typeface="Arial" pitchFamily="34" charset="0"/>
                <a:cs typeface="Times New Roman" pitchFamily="18" charset="0"/>
              </a:rPr>
              <a:t>Evaluación interuniversitaria de la carga mental de alumnos en esperiencias piloto (EEES) frente a otros que no lo están, en asignaturas de Motores y Mecanización Agraria</a:t>
            </a:r>
            <a:endParaRPr lang="es-ES_tradnl" sz="1350" dirty="0">
              <a:solidFill>
                <a:schemeClr val="tx1"/>
              </a:solidFill>
              <a:latin typeface="Arial" pitchFamily="34" charset="0"/>
              <a:cs typeface="Times New Roman" pitchFamily="18" charset="0"/>
            </a:endParaRPr>
          </a:p>
          <a:p>
            <a:pPr marL="0" indent="0" defTabSz="685983">
              <a:spcBef>
                <a:spcPct val="0"/>
              </a:spcBef>
              <a:buClrTx/>
              <a:buSzTx/>
              <a:buFontTx/>
              <a:buChar char="•"/>
              <a:defRPr/>
            </a:pPr>
            <a:r>
              <a:rPr lang="es-ES" sz="1200" dirty="0">
                <a:solidFill>
                  <a:schemeClr val="tx1"/>
                </a:solidFill>
                <a:latin typeface="Arial Narrow" pitchFamily="34" charset="0"/>
                <a:ea typeface="Times New Roman" pitchFamily="18" charset="0"/>
                <a:cs typeface="Times New Roman" pitchFamily="18" charset="0"/>
              </a:rPr>
              <a:t>Entidad financiadora:   </a:t>
            </a:r>
            <a:r>
              <a:rPr lang="es-ES" sz="1200" dirty="0">
                <a:solidFill>
                  <a:schemeClr val="tx1"/>
                </a:solidFill>
                <a:latin typeface="Arial" pitchFamily="34" charset="0"/>
                <a:ea typeface="Times New Roman" pitchFamily="18" charset="0"/>
                <a:cs typeface="Times New Roman" pitchFamily="18" charset="0"/>
              </a:rPr>
              <a:t>Universidad Almería</a:t>
            </a:r>
            <a:endParaRPr lang="es-ES" sz="788" dirty="0">
              <a:solidFill>
                <a:schemeClr val="tx1"/>
              </a:solidFill>
              <a:latin typeface="Arial" pitchFamily="34" charset="0"/>
              <a:cs typeface="Arial" pitchFamily="34" charset="0"/>
            </a:endParaRPr>
          </a:p>
          <a:p>
            <a:pPr marL="0" indent="0" defTabSz="685983">
              <a:spcBef>
                <a:spcPct val="0"/>
              </a:spcBef>
              <a:buClrTx/>
              <a:buSzTx/>
              <a:defRPr/>
            </a:pPr>
            <a:r>
              <a:rPr lang="es-ES_tradnl" sz="1200" dirty="0">
                <a:solidFill>
                  <a:schemeClr val="tx1"/>
                </a:solidFill>
                <a:latin typeface="Arial Narrow" pitchFamily="34" charset="0"/>
                <a:ea typeface="Times New Roman" pitchFamily="18" charset="0"/>
                <a:cs typeface="Times New Roman" pitchFamily="18" charset="0"/>
              </a:rPr>
              <a:t>Duración,  desde</a:t>
            </a:r>
            <a:r>
              <a:rPr lang="es-ES_tradnl" sz="900" dirty="0">
                <a:solidFill>
                  <a:schemeClr val="tx1"/>
                </a:solidFill>
                <a:latin typeface="Arial" pitchFamily="34" charset="0"/>
                <a:ea typeface="Times New Roman" pitchFamily="18" charset="0"/>
                <a:cs typeface="Times New Roman" pitchFamily="18" charset="0"/>
              </a:rPr>
              <a:t> </a:t>
            </a:r>
            <a:r>
              <a:rPr lang="es-ES_tradnl" sz="1200" dirty="0">
                <a:solidFill>
                  <a:schemeClr val="tx1"/>
                </a:solidFill>
                <a:latin typeface="Arial Narrow" pitchFamily="34" charset="0"/>
                <a:ea typeface="Times New Roman" pitchFamily="18" charset="0"/>
                <a:cs typeface="Times New Roman" pitchFamily="18" charset="0"/>
              </a:rPr>
              <a:t>13/09/2009		hasta: 13/09/2010</a:t>
            </a:r>
            <a:endParaRPr lang="es-ES" sz="788" dirty="0">
              <a:solidFill>
                <a:schemeClr val="tx1"/>
              </a:solidFill>
              <a:latin typeface="Arial" pitchFamily="34" charset="0"/>
              <a:cs typeface="Arial" pitchFamily="34" charset="0"/>
            </a:endParaRPr>
          </a:p>
          <a:p>
            <a:pPr marL="0" indent="0" defTabSz="685983">
              <a:spcBef>
                <a:spcPct val="0"/>
              </a:spcBef>
              <a:buClrTx/>
              <a:buSzTx/>
              <a:buFontTx/>
              <a:buChar char="•"/>
              <a:defRPr/>
            </a:pPr>
            <a:endParaRPr lang="es-ES" sz="900" dirty="0">
              <a:solidFill>
                <a:schemeClr val="tx1"/>
              </a:solidFill>
              <a:latin typeface="Arial Narrow" pitchFamily="34" charset="0"/>
              <a:cs typeface="Times New Roman" pitchFamily="18" charset="0"/>
            </a:endParaRPr>
          </a:p>
          <a:p>
            <a:pPr marL="0" indent="0" defTabSz="685983">
              <a:spcBef>
                <a:spcPct val="0"/>
              </a:spcBef>
              <a:buClrTx/>
              <a:buSzTx/>
              <a:buFontTx/>
              <a:buChar char="•"/>
              <a:defRPr/>
            </a:pPr>
            <a:r>
              <a:rPr lang="es-ES_tradnl" sz="1200" b="1" dirty="0">
                <a:solidFill>
                  <a:schemeClr val="tx1"/>
                </a:solidFill>
                <a:latin typeface="Arial" pitchFamily="34" charset="0"/>
                <a:cs typeface="Times New Roman" pitchFamily="18" charset="0"/>
              </a:rPr>
              <a:t>Ergonomía y Psicosocioligía aplicada en Ingeniería</a:t>
            </a:r>
            <a:endParaRPr lang="es-ES_tradnl" sz="1350" dirty="0">
              <a:solidFill>
                <a:schemeClr val="tx1"/>
              </a:solidFill>
              <a:latin typeface="Arial" pitchFamily="34" charset="0"/>
              <a:cs typeface="Times New Roman" pitchFamily="18" charset="0"/>
            </a:endParaRPr>
          </a:p>
          <a:p>
            <a:pPr marL="0" indent="0" defTabSz="685983">
              <a:spcBef>
                <a:spcPct val="0"/>
              </a:spcBef>
              <a:buClrTx/>
              <a:buSzTx/>
              <a:buFontTx/>
              <a:buChar char="•"/>
              <a:defRPr/>
            </a:pPr>
            <a:r>
              <a:rPr lang="es-ES" sz="1200" dirty="0">
                <a:solidFill>
                  <a:schemeClr val="tx1"/>
                </a:solidFill>
                <a:latin typeface="Arial Narrow" pitchFamily="34" charset="0"/>
                <a:ea typeface="Times New Roman" pitchFamily="18" charset="0"/>
                <a:cs typeface="Times New Roman" pitchFamily="18" charset="0"/>
              </a:rPr>
              <a:t>Entidad financiadora:   </a:t>
            </a:r>
            <a:r>
              <a:rPr lang="es-ES" sz="1200" dirty="0">
                <a:solidFill>
                  <a:schemeClr val="tx1"/>
                </a:solidFill>
                <a:latin typeface="Arial" pitchFamily="34" charset="0"/>
                <a:ea typeface="Times New Roman" pitchFamily="18" charset="0"/>
                <a:cs typeface="Times New Roman" pitchFamily="18" charset="0"/>
              </a:rPr>
              <a:t>Universidad Almería</a:t>
            </a:r>
            <a:endParaRPr lang="es-ES" sz="788" dirty="0">
              <a:solidFill>
                <a:schemeClr val="tx1"/>
              </a:solidFill>
              <a:latin typeface="Arial" pitchFamily="34" charset="0"/>
              <a:cs typeface="Arial" pitchFamily="34" charset="0"/>
            </a:endParaRPr>
          </a:p>
          <a:p>
            <a:pPr marL="0" indent="0" defTabSz="685983">
              <a:spcBef>
                <a:spcPct val="0"/>
              </a:spcBef>
              <a:buClrTx/>
              <a:buSzTx/>
              <a:defRPr/>
            </a:pPr>
            <a:r>
              <a:rPr lang="es-ES_tradnl" sz="1200" dirty="0">
                <a:solidFill>
                  <a:schemeClr val="tx1"/>
                </a:solidFill>
                <a:latin typeface="Arial Narrow" pitchFamily="34" charset="0"/>
                <a:ea typeface="Times New Roman" pitchFamily="18" charset="0"/>
                <a:cs typeface="Times New Roman" pitchFamily="18" charset="0"/>
              </a:rPr>
              <a:t>Duración,  desde</a:t>
            </a:r>
            <a:r>
              <a:rPr lang="es-ES_tradnl" sz="900" dirty="0">
                <a:solidFill>
                  <a:schemeClr val="tx1"/>
                </a:solidFill>
                <a:latin typeface="Arial" pitchFamily="34" charset="0"/>
                <a:ea typeface="Times New Roman" pitchFamily="18" charset="0"/>
                <a:cs typeface="Times New Roman" pitchFamily="18" charset="0"/>
              </a:rPr>
              <a:t> </a:t>
            </a:r>
            <a:r>
              <a:rPr lang="es-ES_tradnl" sz="1200" dirty="0">
                <a:solidFill>
                  <a:schemeClr val="tx1"/>
                </a:solidFill>
                <a:latin typeface="Arial Narrow" pitchFamily="34" charset="0"/>
                <a:ea typeface="Times New Roman" pitchFamily="18" charset="0"/>
                <a:cs typeface="Times New Roman" pitchFamily="18" charset="0"/>
              </a:rPr>
              <a:t>13/09/2010		hasta: 13/09/2011</a:t>
            </a:r>
            <a:endParaRPr lang="es-ES" sz="2101"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358775" y="1997075"/>
            <a:ext cx="842645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01" tIns="34301" rIns="68601" bIns="34301">
            <a:spAutoFit/>
          </a:bodyPr>
          <a:lstStyle>
            <a:lvl1pPr defTabSz="685800">
              <a:defRPr>
                <a:solidFill>
                  <a:schemeClr val="bg1"/>
                </a:solidFill>
                <a:latin typeface="Arial" panose="020B0604020202020204" pitchFamily="34" charset="0"/>
                <a:cs typeface="Droid Sans Fallback" charset="0"/>
              </a:defRPr>
            </a:lvl1pPr>
            <a:lvl2pPr defTabSz="685800">
              <a:defRPr>
                <a:solidFill>
                  <a:schemeClr val="bg1"/>
                </a:solidFill>
                <a:latin typeface="Arial" panose="020B0604020202020204" pitchFamily="34" charset="0"/>
                <a:cs typeface="Droid Sans Fallback" charset="0"/>
              </a:defRPr>
            </a:lvl2pPr>
            <a:lvl3pPr defTabSz="685800">
              <a:defRPr>
                <a:solidFill>
                  <a:schemeClr val="bg1"/>
                </a:solidFill>
                <a:latin typeface="Arial" panose="020B0604020202020204" pitchFamily="34" charset="0"/>
                <a:cs typeface="Droid Sans Fallback" charset="0"/>
              </a:defRPr>
            </a:lvl3pPr>
            <a:lvl4pPr defTabSz="685800">
              <a:defRPr>
                <a:solidFill>
                  <a:schemeClr val="bg1"/>
                </a:solidFill>
                <a:latin typeface="Arial" panose="020B0604020202020204" pitchFamily="34" charset="0"/>
                <a:cs typeface="Droid Sans Fallback" charset="0"/>
              </a:defRPr>
            </a:lvl4pPr>
            <a:lvl5pPr defTabSz="685800">
              <a:defRPr>
                <a:solidFill>
                  <a:schemeClr val="bg1"/>
                </a:solidFill>
                <a:latin typeface="Arial" panose="020B0604020202020204" pitchFamily="34" charset="0"/>
                <a:cs typeface="Droid Sans Fallback" charset="0"/>
              </a:defRPr>
            </a:lvl5pPr>
            <a:lvl6pPr marL="2514600" indent="-228600" defTabSz="685800"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defTabSz="685800"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defTabSz="685800"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defTabSz="685800"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eaLnBrk="1" hangingPunct="1"/>
            <a:r>
              <a:rPr lang="es-ES_tradnl" altLang="es-ES">
                <a:solidFill>
                  <a:schemeClr val="tx1"/>
                </a:solidFill>
                <a:cs typeface="Arial" panose="020B0604020202020204" pitchFamily="34" charset="0"/>
              </a:rPr>
              <a:t>1. Estudio de las características dieléctricas de los suelos agrícolas</a:t>
            </a:r>
            <a:endParaRPr lang="es-ES" altLang="es-ES">
              <a:solidFill>
                <a:schemeClr val="tx1"/>
              </a:solidFill>
              <a:cs typeface="Arial" panose="020B0604020202020204" pitchFamily="34" charset="0"/>
            </a:endParaRPr>
          </a:p>
        </p:txBody>
      </p:sp>
      <p:sp>
        <p:nvSpPr>
          <p:cNvPr id="40963" name="Text Box 3"/>
          <p:cNvSpPr txBox="1">
            <a:spLocks noChangeArrowheads="1"/>
          </p:cNvSpPr>
          <p:nvPr/>
        </p:nvSpPr>
        <p:spPr bwMode="auto">
          <a:xfrm>
            <a:off x="395288" y="3022600"/>
            <a:ext cx="84248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01" tIns="34301" rIns="68601" bIns="34301">
            <a:spAutoFit/>
          </a:bodyPr>
          <a:lstStyle>
            <a:lvl1pPr defTabSz="685800">
              <a:defRPr>
                <a:solidFill>
                  <a:schemeClr val="bg1"/>
                </a:solidFill>
                <a:latin typeface="Arial" panose="020B0604020202020204" pitchFamily="34" charset="0"/>
                <a:cs typeface="Droid Sans Fallback" charset="0"/>
              </a:defRPr>
            </a:lvl1pPr>
            <a:lvl2pPr defTabSz="685800">
              <a:defRPr>
                <a:solidFill>
                  <a:schemeClr val="bg1"/>
                </a:solidFill>
                <a:latin typeface="Arial" panose="020B0604020202020204" pitchFamily="34" charset="0"/>
                <a:cs typeface="Droid Sans Fallback" charset="0"/>
              </a:defRPr>
            </a:lvl2pPr>
            <a:lvl3pPr defTabSz="685800">
              <a:defRPr>
                <a:solidFill>
                  <a:schemeClr val="bg1"/>
                </a:solidFill>
                <a:latin typeface="Arial" panose="020B0604020202020204" pitchFamily="34" charset="0"/>
                <a:cs typeface="Droid Sans Fallback" charset="0"/>
              </a:defRPr>
            </a:lvl3pPr>
            <a:lvl4pPr defTabSz="685800">
              <a:defRPr>
                <a:solidFill>
                  <a:schemeClr val="bg1"/>
                </a:solidFill>
                <a:latin typeface="Arial" panose="020B0604020202020204" pitchFamily="34" charset="0"/>
                <a:cs typeface="Droid Sans Fallback" charset="0"/>
              </a:defRPr>
            </a:lvl4pPr>
            <a:lvl5pPr defTabSz="685800">
              <a:defRPr>
                <a:solidFill>
                  <a:schemeClr val="bg1"/>
                </a:solidFill>
                <a:latin typeface="Arial" panose="020B0604020202020204" pitchFamily="34" charset="0"/>
                <a:cs typeface="Droid Sans Fallback" charset="0"/>
              </a:defRPr>
            </a:lvl5pPr>
            <a:lvl6pPr marL="2514600" indent="-228600" defTabSz="685800"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defTabSz="685800"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defTabSz="685800"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defTabSz="685800"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eaLnBrk="1" hangingPunct="1"/>
            <a:r>
              <a:rPr lang="es-ES_tradnl" altLang="es-ES">
                <a:solidFill>
                  <a:schemeClr val="tx1"/>
                </a:solidFill>
                <a:cs typeface="Arial" panose="020B0604020202020204" pitchFamily="34" charset="0"/>
              </a:rPr>
              <a:t>2. Desarrollo y evaluación de prototipos destinados a la radiación de suelos y sustratos agrícolas</a:t>
            </a:r>
            <a:endParaRPr lang="es-ES" altLang="es-ES">
              <a:solidFill>
                <a:schemeClr val="tx1"/>
              </a:solidFill>
              <a:cs typeface="Arial" panose="020B0604020202020204" pitchFamily="34" charset="0"/>
            </a:endParaRPr>
          </a:p>
        </p:txBody>
      </p:sp>
      <p:sp>
        <p:nvSpPr>
          <p:cNvPr id="40964" name="Text Box 4"/>
          <p:cNvSpPr txBox="1">
            <a:spLocks noChangeArrowheads="1"/>
          </p:cNvSpPr>
          <p:nvPr/>
        </p:nvSpPr>
        <p:spPr bwMode="auto">
          <a:xfrm>
            <a:off x="395288" y="4033838"/>
            <a:ext cx="83534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01" tIns="34301" rIns="68601" bIns="34301">
            <a:spAutoFit/>
          </a:bodyPr>
          <a:lstStyle>
            <a:lvl1pPr defTabSz="685800">
              <a:defRPr>
                <a:solidFill>
                  <a:schemeClr val="bg1"/>
                </a:solidFill>
                <a:latin typeface="Arial" panose="020B0604020202020204" pitchFamily="34" charset="0"/>
                <a:cs typeface="Droid Sans Fallback" charset="0"/>
              </a:defRPr>
            </a:lvl1pPr>
            <a:lvl2pPr defTabSz="685800">
              <a:defRPr>
                <a:solidFill>
                  <a:schemeClr val="bg1"/>
                </a:solidFill>
                <a:latin typeface="Arial" panose="020B0604020202020204" pitchFamily="34" charset="0"/>
                <a:cs typeface="Droid Sans Fallback" charset="0"/>
              </a:defRPr>
            </a:lvl2pPr>
            <a:lvl3pPr defTabSz="685800">
              <a:defRPr>
                <a:solidFill>
                  <a:schemeClr val="bg1"/>
                </a:solidFill>
                <a:latin typeface="Arial" panose="020B0604020202020204" pitchFamily="34" charset="0"/>
                <a:cs typeface="Droid Sans Fallback" charset="0"/>
              </a:defRPr>
            </a:lvl3pPr>
            <a:lvl4pPr defTabSz="685800">
              <a:defRPr>
                <a:solidFill>
                  <a:schemeClr val="bg1"/>
                </a:solidFill>
                <a:latin typeface="Arial" panose="020B0604020202020204" pitchFamily="34" charset="0"/>
                <a:cs typeface="Droid Sans Fallback" charset="0"/>
              </a:defRPr>
            </a:lvl4pPr>
            <a:lvl5pPr defTabSz="685800">
              <a:defRPr>
                <a:solidFill>
                  <a:schemeClr val="bg1"/>
                </a:solidFill>
                <a:latin typeface="Arial" panose="020B0604020202020204" pitchFamily="34" charset="0"/>
                <a:cs typeface="Droid Sans Fallback" charset="0"/>
              </a:defRPr>
            </a:lvl5pPr>
            <a:lvl6pPr marL="2514600" indent="-228600" defTabSz="685800" eaLnBrk="0" fontAlgn="base" hangingPunct="0">
              <a:spcBef>
                <a:spcPct val="0"/>
              </a:spcBef>
              <a:spcAft>
                <a:spcPct val="0"/>
              </a:spcAft>
              <a:defRPr>
                <a:solidFill>
                  <a:schemeClr val="bg1"/>
                </a:solidFill>
                <a:latin typeface="Arial" panose="020B0604020202020204" pitchFamily="34" charset="0"/>
                <a:cs typeface="Droid Sans Fallback" charset="0"/>
              </a:defRPr>
            </a:lvl6pPr>
            <a:lvl7pPr marL="2971800" indent="-228600" defTabSz="685800" eaLnBrk="0" fontAlgn="base" hangingPunct="0">
              <a:spcBef>
                <a:spcPct val="0"/>
              </a:spcBef>
              <a:spcAft>
                <a:spcPct val="0"/>
              </a:spcAft>
              <a:defRPr>
                <a:solidFill>
                  <a:schemeClr val="bg1"/>
                </a:solidFill>
                <a:latin typeface="Arial" panose="020B0604020202020204" pitchFamily="34" charset="0"/>
                <a:cs typeface="Droid Sans Fallback" charset="0"/>
              </a:defRPr>
            </a:lvl7pPr>
            <a:lvl8pPr marL="3429000" indent="-228600" defTabSz="685800" eaLnBrk="0" fontAlgn="base" hangingPunct="0">
              <a:spcBef>
                <a:spcPct val="0"/>
              </a:spcBef>
              <a:spcAft>
                <a:spcPct val="0"/>
              </a:spcAft>
              <a:defRPr>
                <a:solidFill>
                  <a:schemeClr val="bg1"/>
                </a:solidFill>
                <a:latin typeface="Arial" panose="020B0604020202020204" pitchFamily="34" charset="0"/>
                <a:cs typeface="Droid Sans Fallback" charset="0"/>
              </a:defRPr>
            </a:lvl8pPr>
            <a:lvl9pPr marL="3886200" indent="-228600" defTabSz="685800" eaLnBrk="0" fontAlgn="base" hangingPunct="0">
              <a:spcBef>
                <a:spcPct val="0"/>
              </a:spcBef>
              <a:spcAft>
                <a:spcPct val="0"/>
              </a:spcAft>
              <a:defRPr>
                <a:solidFill>
                  <a:schemeClr val="bg1"/>
                </a:solidFill>
                <a:latin typeface="Arial" panose="020B0604020202020204" pitchFamily="34" charset="0"/>
                <a:cs typeface="Droid Sans Fallback" charset="0"/>
              </a:defRPr>
            </a:lvl9pPr>
          </a:lstStyle>
          <a:p>
            <a:pPr eaLnBrk="1" hangingPunct="1"/>
            <a:r>
              <a:rPr lang="es-ES_tradnl" altLang="es-ES" dirty="0">
                <a:solidFill>
                  <a:schemeClr val="tx1"/>
                </a:solidFill>
                <a:cs typeface="Arial" panose="020B0604020202020204" pitchFamily="34" charset="0"/>
              </a:rPr>
              <a:t>3. </a:t>
            </a:r>
            <a:r>
              <a:rPr lang="es-ES" altLang="es-ES" dirty="0">
                <a:solidFill>
                  <a:schemeClr val="tx1"/>
                </a:solidFill>
                <a:cs typeface="Arial" panose="020B0604020202020204" pitchFamily="34" charset="0"/>
              </a:rPr>
              <a:t> Estudio de los </a:t>
            </a:r>
            <a:r>
              <a:rPr lang="es-ES" altLang="es-ES" dirty="0" smtClean="0">
                <a:solidFill>
                  <a:schemeClr val="tx1"/>
                </a:solidFill>
                <a:cs typeface="Arial" panose="020B0604020202020204" pitchFamily="34" charset="0"/>
              </a:rPr>
              <a:t>efectos </a:t>
            </a:r>
            <a:r>
              <a:rPr lang="es-ES" altLang="es-ES" dirty="0">
                <a:solidFill>
                  <a:schemeClr val="tx1"/>
                </a:solidFill>
                <a:cs typeface="Arial" panose="020B0604020202020204" pitchFamily="34" charset="0"/>
              </a:rPr>
              <a:t>térmicos en el suelo cuando es irradiado por microondas</a:t>
            </a:r>
          </a:p>
        </p:txBody>
      </p:sp>
      <p:sp>
        <p:nvSpPr>
          <p:cNvPr id="40966" name="Rectangle 6"/>
          <p:cNvSpPr>
            <a:spLocks noRot="1" noChangeArrowheads="1"/>
          </p:cNvSpPr>
          <p:nvPr/>
        </p:nvSpPr>
        <p:spPr bwMode="auto">
          <a:xfrm>
            <a:off x="381000" y="1042988"/>
            <a:ext cx="6173788" cy="857250"/>
          </a:xfrm>
          <a:prstGeom prst="rect">
            <a:avLst/>
          </a:prstGeom>
          <a:noFill/>
          <a:ln w="9525">
            <a:noFill/>
            <a:miter lim="800000"/>
            <a:headEnd/>
            <a:tailEnd/>
          </a:ln>
          <a:effectLst/>
        </p:spPr>
        <p:txBody>
          <a:bodyPr lIns="68601" tIns="34301" rIns="68601" bIns="34301" anchor="ctr"/>
          <a:lstStyle/>
          <a:p>
            <a:pPr defTabSz="685983" eaLnBrk="1" hangingPunct="1">
              <a:defRPr/>
            </a:pPr>
            <a:r>
              <a:rPr lang="es-ES" sz="2701" b="1" dirty="0">
                <a:solidFill>
                  <a:schemeClr val="tx1"/>
                </a:solidFill>
                <a:effectLst>
                  <a:outerShdw blurRad="38100" dist="38100" dir="2700000" algn="tl">
                    <a:srgbClr val="C0C0C0"/>
                  </a:outerShdw>
                </a:effectLst>
                <a:latin typeface="Garamond" pitchFamily="18" charset="0"/>
                <a:cs typeface="Arial" pitchFamily="34" charset="0"/>
              </a:rPr>
              <a:t>Desinfección de microondas</a:t>
            </a:r>
            <a:endParaRPr lang="es-ES" sz="1350" dirty="0">
              <a:solidFill>
                <a:schemeClr val="tx1"/>
              </a:solidFill>
              <a:cs typeface="Arial" pitchFamily="34" charset="0"/>
            </a:endParaRPr>
          </a:p>
        </p:txBody>
      </p:sp>
      <p:graphicFrame>
        <p:nvGraphicFramePr>
          <p:cNvPr id="7" name="Object 5"/>
          <p:cNvGraphicFramePr>
            <a:graphicFrameLocks noChangeAspect="1"/>
          </p:cNvGraphicFramePr>
          <p:nvPr/>
        </p:nvGraphicFramePr>
        <p:xfrm>
          <a:off x="1547813" y="2468563"/>
          <a:ext cx="1204912" cy="333375"/>
        </p:xfrm>
        <a:graphic>
          <a:graphicData uri="http://schemas.openxmlformats.org/presentationml/2006/ole">
            <mc:AlternateContent xmlns:mc="http://schemas.openxmlformats.org/markup-compatibility/2006">
              <mc:Choice xmlns:v="urn:schemas-microsoft-com:vml" Requires="v">
                <p:oleObj spid="_x0000_s18458" name="Ecuación" r:id="rId3" imgW="634725" imgH="190417" progId="Equation.3">
                  <p:embed/>
                </p:oleObj>
              </mc:Choice>
              <mc:Fallback>
                <p:oleObj name="Ecuación" r:id="rId3" imgW="634725" imgH="190417"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2468563"/>
                        <a:ext cx="1204912" cy="333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2"/>
          <p:cNvSpPr>
            <a:spLocks noChangeArrowheads="1"/>
          </p:cNvSpPr>
          <p:nvPr/>
        </p:nvSpPr>
        <p:spPr bwMode="auto">
          <a:xfrm>
            <a:off x="1403350" y="160338"/>
            <a:ext cx="6173788" cy="468312"/>
          </a:xfrm>
          <a:prstGeom prst="rect">
            <a:avLst/>
          </a:prstGeom>
          <a:noFill/>
          <a:ln w="28575">
            <a:solidFill>
              <a:srgbClr val="CC0000"/>
            </a:solidFill>
            <a:miter lim="800000"/>
            <a:headEnd/>
            <a:tailEnd/>
          </a:ln>
          <a:effectLst/>
        </p:spPr>
        <p:txBody>
          <a:bodyPr lIns="68601" tIns="34301" rIns="68601" bIns="34301" anchor="ctr"/>
          <a:lstStyle/>
          <a:p>
            <a:pPr algn="ctr" defTabSz="685983" eaLnBrk="1" hangingPunct="1">
              <a:defRPr/>
            </a:pPr>
            <a:r>
              <a:rPr lang="es-ES_tradnl" sz="3301" dirty="0">
                <a:solidFill>
                  <a:schemeClr val="tx2"/>
                </a:solidFill>
                <a:cs typeface="Arial" pitchFamily="34" charset="0"/>
              </a:rPr>
              <a:t>Primera etapa</a:t>
            </a:r>
            <a:endParaRPr lang="es-ES" sz="1350" dirty="0">
              <a:solidFill>
                <a:schemeClr val="tx1"/>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wipe(down)">
                                      <p:cBhvr>
                                        <p:cTn id="7" dur="580">
                                          <p:stCondLst>
                                            <p:cond delay="0"/>
                                          </p:stCondLst>
                                        </p:cTn>
                                        <p:tgtEl>
                                          <p:spTgt spid="40962"/>
                                        </p:tgtEl>
                                      </p:cBhvr>
                                    </p:animEffect>
                                    <p:anim calcmode="lin" valueType="num">
                                      <p:cBhvr>
                                        <p:cTn id="8" dur="1822" tmFilter="0,0; 0.14,0.36; 0.43,0.73; 0.71,0.91; 1.0,1.0">
                                          <p:stCondLst>
                                            <p:cond delay="0"/>
                                          </p:stCondLst>
                                        </p:cTn>
                                        <p:tgtEl>
                                          <p:spTgt spid="4096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96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96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96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962"/>
                                        </p:tgtEl>
                                        <p:attrNameLst>
                                          <p:attrName>ppt_y</p:attrName>
                                        </p:attrNameLst>
                                      </p:cBhvr>
                                      <p:tavLst>
                                        <p:tav tm="0" fmla="#ppt_y-sin(pi*$)/81">
                                          <p:val>
                                            <p:fltVal val="0"/>
                                          </p:val>
                                        </p:tav>
                                        <p:tav tm="100000">
                                          <p:val>
                                            <p:fltVal val="1"/>
                                          </p:val>
                                        </p:tav>
                                      </p:tavLst>
                                    </p:anim>
                                    <p:animScale>
                                      <p:cBhvr>
                                        <p:cTn id="13" dur="26">
                                          <p:stCondLst>
                                            <p:cond delay="650"/>
                                          </p:stCondLst>
                                        </p:cTn>
                                        <p:tgtEl>
                                          <p:spTgt spid="40962"/>
                                        </p:tgtEl>
                                      </p:cBhvr>
                                      <p:to x="100000" y="60000"/>
                                    </p:animScale>
                                    <p:animScale>
                                      <p:cBhvr>
                                        <p:cTn id="14" dur="166" decel="50000">
                                          <p:stCondLst>
                                            <p:cond delay="676"/>
                                          </p:stCondLst>
                                        </p:cTn>
                                        <p:tgtEl>
                                          <p:spTgt spid="40962"/>
                                        </p:tgtEl>
                                      </p:cBhvr>
                                      <p:to x="100000" y="100000"/>
                                    </p:animScale>
                                    <p:animScale>
                                      <p:cBhvr>
                                        <p:cTn id="15" dur="26">
                                          <p:stCondLst>
                                            <p:cond delay="1312"/>
                                          </p:stCondLst>
                                        </p:cTn>
                                        <p:tgtEl>
                                          <p:spTgt spid="40962"/>
                                        </p:tgtEl>
                                      </p:cBhvr>
                                      <p:to x="100000" y="80000"/>
                                    </p:animScale>
                                    <p:animScale>
                                      <p:cBhvr>
                                        <p:cTn id="16" dur="166" decel="50000">
                                          <p:stCondLst>
                                            <p:cond delay="1338"/>
                                          </p:stCondLst>
                                        </p:cTn>
                                        <p:tgtEl>
                                          <p:spTgt spid="40962"/>
                                        </p:tgtEl>
                                      </p:cBhvr>
                                      <p:to x="100000" y="100000"/>
                                    </p:animScale>
                                    <p:animScale>
                                      <p:cBhvr>
                                        <p:cTn id="17" dur="26">
                                          <p:stCondLst>
                                            <p:cond delay="1642"/>
                                          </p:stCondLst>
                                        </p:cTn>
                                        <p:tgtEl>
                                          <p:spTgt spid="40962"/>
                                        </p:tgtEl>
                                      </p:cBhvr>
                                      <p:to x="100000" y="90000"/>
                                    </p:animScale>
                                    <p:animScale>
                                      <p:cBhvr>
                                        <p:cTn id="18" dur="166" decel="50000">
                                          <p:stCondLst>
                                            <p:cond delay="1668"/>
                                          </p:stCondLst>
                                        </p:cTn>
                                        <p:tgtEl>
                                          <p:spTgt spid="40962"/>
                                        </p:tgtEl>
                                      </p:cBhvr>
                                      <p:to x="100000" y="100000"/>
                                    </p:animScale>
                                    <p:animScale>
                                      <p:cBhvr>
                                        <p:cTn id="19" dur="26">
                                          <p:stCondLst>
                                            <p:cond delay="1808"/>
                                          </p:stCondLst>
                                        </p:cTn>
                                        <p:tgtEl>
                                          <p:spTgt spid="40962"/>
                                        </p:tgtEl>
                                      </p:cBhvr>
                                      <p:to x="100000" y="95000"/>
                                    </p:animScale>
                                    <p:animScale>
                                      <p:cBhvr>
                                        <p:cTn id="20" dur="166" decel="50000">
                                          <p:stCondLst>
                                            <p:cond delay="1834"/>
                                          </p:stCondLst>
                                        </p:cTn>
                                        <p:tgtEl>
                                          <p:spTgt spid="4096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0963"/>
                                        </p:tgtEl>
                                        <p:attrNameLst>
                                          <p:attrName>style.visibility</p:attrName>
                                        </p:attrNameLst>
                                      </p:cBhvr>
                                      <p:to>
                                        <p:strVal val="visible"/>
                                      </p:to>
                                    </p:set>
                                    <p:animEffect transition="in" filter="wipe(down)">
                                      <p:cBhvr>
                                        <p:cTn id="23" dur="580">
                                          <p:stCondLst>
                                            <p:cond delay="0"/>
                                          </p:stCondLst>
                                        </p:cTn>
                                        <p:tgtEl>
                                          <p:spTgt spid="40963"/>
                                        </p:tgtEl>
                                      </p:cBhvr>
                                    </p:animEffect>
                                    <p:anim calcmode="lin" valueType="num">
                                      <p:cBhvr>
                                        <p:cTn id="24" dur="1822" tmFilter="0,0; 0.14,0.36; 0.43,0.73; 0.71,0.91; 1.0,1.0">
                                          <p:stCondLst>
                                            <p:cond delay="0"/>
                                          </p:stCondLst>
                                        </p:cTn>
                                        <p:tgtEl>
                                          <p:spTgt spid="4096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096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096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096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0963"/>
                                        </p:tgtEl>
                                        <p:attrNameLst>
                                          <p:attrName>ppt_y</p:attrName>
                                        </p:attrNameLst>
                                      </p:cBhvr>
                                      <p:tavLst>
                                        <p:tav tm="0" fmla="#ppt_y-sin(pi*$)/81">
                                          <p:val>
                                            <p:fltVal val="0"/>
                                          </p:val>
                                        </p:tav>
                                        <p:tav tm="100000">
                                          <p:val>
                                            <p:fltVal val="1"/>
                                          </p:val>
                                        </p:tav>
                                      </p:tavLst>
                                    </p:anim>
                                    <p:animScale>
                                      <p:cBhvr>
                                        <p:cTn id="29" dur="26">
                                          <p:stCondLst>
                                            <p:cond delay="650"/>
                                          </p:stCondLst>
                                        </p:cTn>
                                        <p:tgtEl>
                                          <p:spTgt spid="40963"/>
                                        </p:tgtEl>
                                      </p:cBhvr>
                                      <p:to x="100000" y="60000"/>
                                    </p:animScale>
                                    <p:animScale>
                                      <p:cBhvr>
                                        <p:cTn id="30" dur="166" decel="50000">
                                          <p:stCondLst>
                                            <p:cond delay="676"/>
                                          </p:stCondLst>
                                        </p:cTn>
                                        <p:tgtEl>
                                          <p:spTgt spid="40963"/>
                                        </p:tgtEl>
                                      </p:cBhvr>
                                      <p:to x="100000" y="100000"/>
                                    </p:animScale>
                                    <p:animScale>
                                      <p:cBhvr>
                                        <p:cTn id="31" dur="26">
                                          <p:stCondLst>
                                            <p:cond delay="1312"/>
                                          </p:stCondLst>
                                        </p:cTn>
                                        <p:tgtEl>
                                          <p:spTgt spid="40963"/>
                                        </p:tgtEl>
                                      </p:cBhvr>
                                      <p:to x="100000" y="80000"/>
                                    </p:animScale>
                                    <p:animScale>
                                      <p:cBhvr>
                                        <p:cTn id="32" dur="166" decel="50000">
                                          <p:stCondLst>
                                            <p:cond delay="1338"/>
                                          </p:stCondLst>
                                        </p:cTn>
                                        <p:tgtEl>
                                          <p:spTgt spid="40963"/>
                                        </p:tgtEl>
                                      </p:cBhvr>
                                      <p:to x="100000" y="100000"/>
                                    </p:animScale>
                                    <p:animScale>
                                      <p:cBhvr>
                                        <p:cTn id="33" dur="26">
                                          <p:stCondLst>
                                            <p:cond delay="1642"/>
                                          </p:stCondLst>
                                        </p:cTn>
                                        <p:tgtEl>
                                          <p:spTgt spid="40963"/>
                                        </p:tgtEl>
                                      </p:cBhvr>
                                      <p:to x="100000" y="90000"/>
                                    </p:animScale>
                                    <p:animScale>
                                      <p:cBhvr>
                                        <p:cTn id="34" dur="166" decel="50000">
                                          <p:stCondLst>
                                            <p:cond delay="1668"/>
                                          </p:stCondLst>
                                        </p:cTn>
                                        <p:tgtEl>
                                          <p:spTgt spid="40963"/>
                                        </p:tgtEl>
                                      </p:cBhvr>
                                      <p:to x="100000" y="100000"/>
                                    </p:animScale>
                                    <p:animScale>
                                      <p:cBhvr>
                                        <p:cTn id="35" dur="26">
                                          <p:stCondLst>
                                            <p:cond delay="1808"/>
                                          </p:stCondLst>
                                        </p:cTn>
                                        <p:tgtEl>
                                          <p:spTgt spid="40963"/>
                                        </p:tgtEl>
                                      </p:cBhvr>
                                      <p:to x="100000" y="95000"/>
                                    </p:animScale>
                                    <p:animScale>
                                      <p:cBhvr>
                                        <p:cTn id="36" dur="166" decel="50000">
                                          <p:stCondLst>
                                            <p:cond delay="1834"/>
                                          </p:stCondLst>
                                        </p:cTn>
                                        <p:tgtEl>
                                          <p:spTgt spid="40963"/>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0964"/>
                                        </p:tgtEl>
                                        <p:attrNameLst>
                                          <p:attrName>style.visibility</p:attrName>
                                        </p:attrNameLst>
                                      </p:cBhvr>
                                      <p:to>
                                        <p:strVal val="visible"/>
                                      </p:to>
                                    </p:set>
                                    <p:animEffect transition="in" filter="wipe(down)">
                                      <p:cBhvr>
                                        <p:cTn id="39" dur="580">
                                          <p:stCondLst>
                                            <p:cond delay="0"/>
                                          </p:stCondLst>
                                        </p:cTn>
                                        <p:tgtEl>
                                          <p:spTgt spid="40964"/>
                                        </p:tgtEl>
                                      </p:cBhvr>
                                    </p:animEffect>
                                    <p:anim calcmode="lin" valueType="num">
                                      <p:cBhvr>
                                        <p:cTn id="40" dur="1822" tmFilter="0,0; 0.14,0.36; 0.43,0.73; 0.71,0.91; 1.0,1.0">
                                          <p:stCondLst>
                                            <p:cond delay="0"/>
                                          </p:stCondLst>
                                        </p:cTn>
                                        <p:tgtEl>
                                          <p:spTgt spid="4096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096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096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096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0964"/>
                                        </p:tgtEl>
                                        <p:attrNameLst>
                                          <p:attrName>ppt_y</p:attrName>
                                        </p:attrNameLst>
                                      </p:cBhvr>
                                      <p:tavLst>
                                        <p:tav tm="0" fmla="#ppt_y-sin(pi*$)/81">
                                          <p:val>
                                            <p:fltVal val="0"/>
                                          </p:val>
                                        </p:tav>
                                        <p:tav tm="100000">
                                          <p:val>
                                            <p:fltVal val="1"/>
                                          </p:val>
                                        </p:tav>
                                      </p:tavLst>
                                    </p:anim>
                                    <p:animScale>
                                      <p:cBhvr>
                                        <p:cTn id="45" dur="26">
                                          <p:stCondLst>
                                            <p:cond delay="650"/>
                                          </p:stCondLst>
                                        </p:cTn>
                                        <p:tgtEl>
                                          <p:spTgt spid="40964"/>
                                        </p:tgtEl>
                                      </p:cBhvr>
                                      <p:to x="100000" y="60000"/>
                                    </p:animScale>
                                    <p:animScale>
                                      <p:cBhvr>
                                        <p:cTn id="46" dur="166" decel="50000">
                                          <p:stCondLst>
                                            <p:cond delay="676"/>
                                          </p:stCondLst>
                                        </p:cTn>
                                        <p:tgtEl>
                                          <p:spTgt spid="40964"/>
                                        </p:tgtEl>
                                      </p:cBhvr>
                                      <p:to x="100000" y="100000"/>
                                    </p:animScale>
                                    <p:animScale>
                                      <p:cBhvr>
                                        <p:cTn id="47" dur="26">
                                          <p:stCondLst>
                                            <p:cond delay="1312"/>
                                          </p:stCondLst>
                                        </p:cTn>
                                        <p:tgtEl>
                                          <p:spTgt spid="40964"/>
                                        </p:tgtEl>
                                      </p:cBhvr>
                                      <p:to x="100000" y="80000"/>
                                    </p:animScale>
                                    <p:animScale>
                                      <p:cBhvr>
                                        <p:cTn id="48" dur="166" decel="50000">
                                          <p:stCondLst>
                                            <p:cond delay="1338"/>
                                          </p:stCondLst>
                                        </p:cTn>
                                        <p:tgtEl>
                                          <p:spTgt spid="40964"/>
                                        </p:tgtEl>
                                      </p:cBhvr>
                                      <p:to x="100000" y="100000"/>
                                    </p:animScale>
                                    <p:animScale>
                                      <p:cBhvr>
                                        <p:cTn id="49" dur="26">
                                          <p:stCondLst>
                                            <p:cond delay="1642"/>
                                          </p:stCondLst>
                                        </p:cTn>
                                        <p:tgtEl>
                                          <p:spTgt spid="40964"/>
                                        </p:tgtEl>
                                      </p:cBhvr>
                                      <p:to x="100000" y="90000"/>
                                    </p:animScale>
                                    <p:animScale>
                                      <p:cBhvr>
                                        <p:cTn id="50" dur="166" decel="50000">
                                          <p:stCondLst>
                                            <p:cond delay="1668"/>
                                          </p:stCondLst>
                                        </p:cTn>
                                        <p:tgtEl>
                                          <p:spTgt spid="40964"/>
                                        </p:tgtEl>
                                      </p:cBhvr>
                                      <p:to x="100000" y="100000"/>
                                    </p:animScale>
                                    <p:animScale>
                                      <p:cBhvr>
                                        <p:cTn id="51" dur="26">
                                          <p:stCondLst>
                                            <p:cond delay="1808"/>
                                          </p:stCondLst>
                                        </p:cTn>
                                        <p:tgtEl>
                                          <p:spTgt spid="40964"/>
                                        </p:tgtEl>
                                      </p:cBhvr>
                                      <p:to x="100000" y="95000"/>
                                    </p:animScale>
                                    <p:animScale>
                                      <p:cBhvr>
                                        <p:cTn id="52" dur="166" decel="50000">
                                          <p:stCondLst>
                                            <p:cond delay="1834"/>
                                          </p:stCondLst>
                                        </p:cTn>
                                        <p:tgtEl>
                                          <p:spTgt spid="40964"/>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80">
                                          <p:stCondLst>
                                            <p:cond delay="0"/>
                                          </p:stCondLst>
                                        </p:cTn>
                                        <p:tgtEl>
                                          <p:spTgt spid="7"/>
                                        </p:tgtEl>
                                      </p:cBhvr>
                                    </p:animEffect>
                                    <p:anim calcmode="lin" valueType="num">
                                      <p:cBhvr>
                                        <p:cTn id="5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1" dur="26">
                                          <p:stCondLst>
                                            <p:cond delay="650"/>
                                          </p:stCondLst>
                                        </p:cTn>
                                        <p:tgtEl>
                                          <p:spTgt spid="7"/>
                                        </p:tgtEl>
                                      </p:cBhvr>
                                      <p:to x="100000" y="60000"/>
                                    </p:animScale>
                                    <p:animScale>
                                      <p:cBhvr>
                                        <p:cTn id="62" dur="166" decel="50000">
                                          <p:stCondLst>
                                            <p:cond delay="676"/>
                                          </p:stCondLst>
                                        </p:cTn>
                                        <p:tgtEl>
                                          <p:spTgt spid="7"/>
                                        </p:tgtEl>
                                      </p:cBhvr>
                                      <p:to x="100000" y="100000"/>
                                    </p:animScale>
                                    <p:animScale>
                                      <p:cBhvr>
                                        <p:cTn id="63" dur="26">
                                          <p:stCondLst>
                                            <p:cond delay="1312"/>
                                          </p:stCondLst>
                                        </p:cTn>
                                        <p:tgtEl>
                                          <p:spTgt spid="7"/>
                                        </p:tgtEl>
                                      </p:cBhvr>
                                      <p:to x="100000" y="80000"/>
                                    </p:animScale>
                                    <p:animScale>
                                      <p:cBhvr>
                                        <p:cTn id="64" dur="166" decel="50000">
                                          <p:stCondLst>
                                            <p:cond delay="1338"/>
                                          </p:stCondLst>
                                        </p:cTn>
                                        <p:tgtEl>
                                          <p:spTgt spid="7"/>
                                        </p:tgtEl>
                                      </p:cBhvr>
                                      <p:to x="100000" y="100000"/>
                                    </p:animScale>
                                    <p:animScale>
                                      <p:cBhvr>
                                        <p:cTn id="65" dur="26">
                                          <p:stCondLst>
                                            <p:cond delay="1642"/>
                                          </p:stCondLst>
                                        </p:cTn>
                                        <p:tgtEl>
                                          <p:spTgt spid="7"/>
                                        </p:tgtEl>
                                      </p:cBhvr>
                                      <p:to x="100000" y="90000"/>
                                    </p:animScale>
                                    <p:animScale>
                                      <p:cBhvr>
                                        <p:cTn id="66" dur="166" decel="50000">
                                          <p:stCondLst>
                                            <p:cond delay="1668"/>
                                          </p:stCondLst>
                                        </p:cTn>
                                        <p:tgtEl>
                                          <p:spTgt spid="7"/>
                                        </p:tgtEl>
                                      </p:cBhvr>
                                      <p:to x="100000" y="100000"/>
                                    </p:animScale>
                                    <p:animScale>
                                      <p:cBhvr>
                                        <p:cTn id="67" dur="26">
                                          <p:stCondLst>
                                            <p:cond delay="1808"/>
                                          </p:stCondLst>
                                        </p:cTn>
                                        <p:tgtEl>
                                          <p:spTgt spid="7"/>
                                        </p:tgtEl>
                                      </p:cBhvr>
                                      <p:to x="100000" y="95000"/>
                                    </p:animScale>
                                    <p:animScale>
                                      <p:cBhvr>
                                        <p:cTn id="6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40963" grpId="0"/>
      <p:bldP spid="4096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defRPr/>
            </a:pPr>
            <a:r>
              <a:rPr lang="es-ES_tradnl" sz="2101" b="1" dirty="0"/>
              <a:t>INVESTIGACIÓN DOCENTE</a:t>
            </a:r>
            <a:endParaRPr lang="es-ES" sz="2101" b="1" dirty="0"/>
          </a:p>
        </p:txBody>
      </p:sp>
      <p:sp>
        <p:nvSpPr>
          <p:cNvPr id="93187" name="2 Marcador de contenido"/>
          <p:cNvSpPr>
            <a:spLocks noGrp="1"/>
          </p:cNvSpPr>
          <p:nvPr>
            <p:ph idx="1"/>
          </p:nvPr>
        </p:nvSpPr>
        <p:spPr/>
        <p:txBody>
          <a:bodyPr/>
          <a:lstStyle/>
          <a:p>
            <a:r>
              <a:rPr lang="es-ES_tradnl" altLang="es-ES" b="1" smtClean="0"/>
              <a:t>Aplicación de metodologías activas y adaptación a los créditos ETCS</a:t>
            </a:r>
            <a:endParaRPr lang="es-ES" altLang="es-ES" b="1" smtClean="0"/>
          </a:p>
          <a:p>
            <a:endParaRPr lang="es-ES" altLang="es-ES" b="1" smtClean="0"/>
          </a:p>
          <a:p>
            <a:r>
              <a:rPr lang="es-ES" altLang="es-ES" b="1" smtClean="0"/>
              <a:t>Aplicaciones de Ergonomía Organizacional en el Aula</a:t>
            </a:r>
          </a:p>
          <a:p>
            <a:endParaRPr lang="es-ES" altLang="es-ES" b="1" smtClean="0"/>
          </a:p>
          <a:p>
            <a:r>
              <a:rPr lang="es-ES" altLang="es-ES" b="1" smtClean="0"/>
              <a:t>Coordinación interdepartamental a través del aprendizaje colaborativo (CIAC). EQUIPO DE INNOVACIÓN Y CALIDAD EDUCATIVA (EICE) </a:t>
            </a:r>
          </a:p>
          <a:p>
            <a:endParaRPr lang="es-ES" altLang="es-ES" b="1" smtClean="0"/>
          </a:p>
          <a:p>
            <a:r>
              <a:rPr lang="es-ES" altLang="es-ES" b="1" smtClean="0"/>
              <a:t>Docencia en Red</a:t>
            </a:r>
          </a:p>
          <a:p>
            <a:endParaRPr lang="es-ES" altLang="es-ES" b="1" smtClean="0"/>
          </a:p>
          <a:p>
            <a:endParaRPr lang="es-ES" altLang="es-ES" b="1" smtClean="0"/>
          </a:p>
          <a:p>
            <a:endParaRPr lang="es-ES" altLang="es-ES" smtClean="0"/>
          </a:p>
          <a:p>
            <a:endParaRPr lang="es-ES" altLang="es-ES" smtClean="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Marcador de contenido 2"/>
          <p:cNvSpPr>
            <a:spLocks noGrp="1"/>
          </p:cNvSpPr>
          <p:nvPr>
            <p:ph idx="1"/>
          </p:nvPr>
        </p:nvSpPr>
        <p:spPr>
          <a:xfrm>
            <a:off x="468313" y="628650"/>
            <a:ext cx="2457450" cy="508000"/>
          </a:xfrm>
        </p:spPr>
        <p:txBody>
          <a:bodyPr/>
          <a:lstStyle/>
          <a:p>
            <a:r>
              <a:rPr lang="es-ES" altLang="es-ES" b="1" smtClean="0"/>
              <a:t>Docencia en Red</a:t>
            </a:r>
          </a:p>
        </p:txBody>
      </p:sp>
      <p:sp>
        <p:nvSpPr>
          <p:cNvPr id="94211" name="Rectángulo 3"/>
          <p:cNvSpPr>
            <a:spLocks noChangeArrowheads="1"/>
          </p:cNvSpPr>
          <p:nvPr/>
        </p:nvSpPr>
        <p:spPr bwMode="auto">
          <a:xfrm>
            <a:off x="3995738" y="62865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ES" b="1">
                <a:solidFill>
                  <a:srgbClr val="000000"/>
                </a:solidFill>
              </a:rPr>
              <a:t>EXPERTO UNIVERSITARIO EN FORMACIÓN ONLINE 	</a:t>
            </a:r>
          </a:p>
        </p:txBody>
      </p:sp>
      <p:sp>
        <p:nvSpPr>
          <p:cNvPr id="7" name="Flecha abajo 6"/>
          <p:cNvSpPr>
            <a:spLocks noChangeArrowheads="1"/>
          </p:cNvSpPr>
          <p:nvPr/>
        </p:nvSpPr>
        <p:spPr bwMode="auto">
          <a:xfrm>
            <a:off x="1258888" y="1636713"/>
            <a:ext cx="649287" cy="647700"/>
          </a:xfrm>
          <a:prstGeom prst="downArrow">
            <a:avLst>
              <a:gd name="adj1" fmla="val 50000"/>
              <a:gd name="adj2" fmla="val 50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Clr>
                <a:srgbClr val="000000"/>
              </a:buClr>
              <a:buSzPct val="100000"/>
              <a:buFont typeface="Times New Roman" panose="02020603050405020304" pitchFamily="18" charset="0"/>
              <a:buNone/>
            </a:pPr>
            <a:endParaRPr lang="es-ES" altLang="es-ES"/>
          </a:p>
        </p:txBody>
      </p:sp>
      <p:sp>
        <p:nvSpPr>
          <p:cNvPr id="9" name="Flecha abajo 8"/>
          <p:cNvSpPr>
            <a:spLocks noChangeArrowheads="1"/>
          </p:cNvSpPr>
          <p:nvPr/>
        </p:nvSpPr>
        <p:spPr bwMode="auto">
          <a:xfrm>
            <a:off x="3132138" y="1636713"/>
            <a:ext cx="647700" cy="647700"/>
          </a:xfrm>
          <a:prstGeom prst="downArrow">
            <a:avLst>
              <a:gd name="adj1" fmla="val 50000"/>
              <a:gd name="adj2" fmla="val 50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Clr>
                <a:srgbClr val="000000"/>
              </a:buClr>
              <a:buSzPct val="100000"/>
              <a:buFont typeface="Times New Roman" panose="02020603050405020304" pitchFamily="18" charset="0"/>
              <a:buNone/>
            </a:pPr>
            <a:endParaRPr lang="es-ES" altLang="es-ES"/>
          </a:p>
        </p:txBody>
      </p:sp>
      <p:sp>
        <p:nvSpPr>
          <p:cNvPr id="10" name="Flecha abajo 9"/>
          <p:cNvSpPr>
            <a:spLocks noChangeArrowheads="1"/>
          </p:cNvSpPr>
          <p:nvPr/>
        </p:nvSpPr>
        <p:spPr bwMode="auto">
          <a:xfrm>
            <a:off x="4787900" y="1636713"/>
            <a:ext cx="647700" cy="647700"/>
          </a:xfrm>
          <a:prstGeom prst="downArrow">
            <a:avLst>
              <a:gd name="adj1" fmla="val 50000"/>
              <a:gd name="adj2" fmla="val 50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Clr>
                <a:srgbClr val="000000"/>
              </a:buClr>
              <a:buSzPct val="100000"/>
              <a:buFont typeface="Times New Roman" panose="02020603050405020304" pitchFamily="18" charset="0"/>
              <a:buNone/>
            </a:pPr>
            <a:endParaRPr lang="es-ES" altLang="es-ES"/>
          </a:p>
        </p:txBody>
      </p:sp>
      <p:sp>
        <p:nvSpPr>
          <p:cNvPr id="11" name="Flecha abajo 10"/>
          <p:cNvSpPr>
            <a:spLocks noChangeArrowheads="1"/>
          </p:cNvSpPr>
          <p:nvPr/>
        </p:nvSpPr>
        <p:spPr bwMode="auto">
          <a:xfrm>
            <a:off x="6804025" y="1636713"/>
            <a:ext cx="647700" cy="647700"/>
          </a:xfrm>
          <a:prstGeom prst="downArrow">
            <a:avLst>
              <a:gd name="adj1" fmla="val 50000"/>
              <a:gd name="adj2" fmla="val 50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Clr>
                <a:srgbClr val="000000"/>
              </a:buClr>
              <a:buSzPct val="100000"/>
              <a:buFont typeface="Times New Roman" panose="02020603050405020304" pitchFamily="18" charset="0"/>
              <a:buNone/>
            </a:pPr>
            <a:endParaRPr lang="es-ES" altLang="es-ES"/>
          </a:p>
        </p:txBody>
      </p:sp>
      <p:sp>
        <p:nvSpPr>
          <p:cNvPr id="12" name="CuadroTexto 11"/>
          <p:cNvSpPr txBox="1">
            <a:spLocks noChangeArrowheads="1"/>
          </p:cNvSpPr>
          <p:nvPr/>
        </p:nvSpPr>
        <p:spPr bwMode="auto">
          <a:xfrm>
            <a:off x="323850" y="2716213"/>
            <a:ext cx="2303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ES" b="1">
                <a:solidFill>
                  <a:schemeClr val="tx1"/>
                </a:solidFill>
              </a:rPr>
              <a:t>Polimedia</a:t>
            </a:r>
          </a:p>
        </p:txBody>
      </p:sp>
      <p:sp>
        <p:nvSpPr>
          <p:cNvPr id="13" name="CuadroTexto 12"/>
          <p:cNvSpPr txBox="1">
            <a:spLocks noChangeArrowheads="1"/>
          </p:cNvSpPr>
          <p:nvPr/>
        </p:nvSpPr>
        <p:spPr bwMode="auto">
          <a:xfrm>
            <a:off x="2268538" y="2716213"/>
            <a:ext cx="2303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ES" b="1">
                <a:solidFill>
                  <a:schemeClr val="tx1"/>
                </a:solidFill>
              </a:rPr>
              <a:t>Screencast</a:t>
            </a:r>
          </a:p>
        </p:txBody>
      </p:sp>
      <p:sp>
        <p:nvSpPr>
          <p:cNvPr id="14" name="CuadroTexto 13"/>
          <p:cNvSpPr txBox="1">
            <a:spLocks noChangeArrowheads="1"/>
          </p:cNvSpPr>
          <p:nvPr/>
        </p:nvSpPr>
        <p:spPr bwMode="auto">
          <a:xfrm>
            <a:off x="3995738" y="2716213"/>
            <a:ext cx="2305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ES" b="1">
                <a:solidFill>
                  <a:schemeClr val="tx1"/>
                </a:solidFill>
              </a:rPr>
              <a:t>Blogs </a:t>
            </a:r>
          </a:p>
          <a:p>
            <a:pPr algn="ctr"/>
            <a:r>
              <a:rPr lang="es-ES" altLang="es-ES" b="1">
                <a:solidFill>
                  <a:schemeClr val="tx1"/>
                </a:solidFill>
              </a:rPr>
              <a:t>asignatura</a:t>
            </a:r>
          </a:p>
        </p:txBody>
      </p:sp>
      <p:sp>
        <p:nvSpPr>
          <p:cNvPr id="15" name="CuadroTexto 14"/>
          <p:cNvSpPr txBox="1">
            <a:spLocks noChangeArrowheads="1"/>
          </p:cNvSpPr>
          <p:nvPr/>
        </p:nvSpPr>
        <p:spPr bwMode="auto">
          <a:xfrm>
            <a:off x="6011863" y="2716213"/>
            <a:ext cx="2305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s-ES" b="1">
                <a:solidFill>
                  <a:schemeClr val="tx1"/>
                </a:solidFill>
              </a:rPr>
              <a:t>Módulos de aprendizaje</a:t>
            </a:r>
          </a:p>
          <a:p>
            <a:pPr algn="ctr"/>
            <a:r>
              <a:rPr lang="es-ES" altLang="es-ES" b="1">
                <a:solidFill>
                  <a:schemeClr val="tx1"/>
                </a:solidFill>
              </a:rPr>
              <a:t>On-line</a:t>
            </a:r>
          </a:p>
        </p:txBody>
      </p:sp>
      <p:sp>
        <p:nvSpPr>
          <p:cNvPr id="16" name="4 Subtítulo"/>
          <p:cNvSpPr txBox="1">
            <a:spLocks/>
          </p:cNvSpPr>
          <p:nvPr/>
        </p:nvSpPr>
        <p:spPr>
          <a:xfrm>
            <a:off x="4906963" y="4052888"/>
            <a:ext cx="4237037" cy="385762"/>
          </a:xfrm>
          <a:prstGeom prst="rect">
            <a:avLst/>
          </a:prstGeom>
        </p:spPr>
        <p:txBody>
          <a:bodyPr/>
          <a:lstStyle>
            <a:lvl1pPr marL="342900" indent="-3429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1pPr>
            <a:lvl2pPr marL="742950" indent="-28575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0000"/>
                </a:solidFill>
                <a:latin typeface="+mn-lt"/>
                <a:ea typeface="+mn-ea"/>
                <a:cs typeface="+mn-cs"/>
              </a:defRPr>
            </a:lvl2pPr>
            <a:lvl3pPr marL="1143000" indent="-228600" algn="l" defTabSz="449263" rtl="0" eaLnBrk="0" fontAlgn="base" hangingPunct="0">
              <a:spcBef>
                <a:spcPts val="400"/>
              </a:spcBef>
              <a:spcAft>
                <a:spcPct val="0"/>
              </a:spcAft>
              <a:buClr>
                <a:srgbClr val="000000"/>
              </a:buClr>
              <a:buSzPct val="100000"/>
              <a:buFont typeface="Times New Roman" panose="02020603050405020304" pitchFamily="18" charset="0"/>
              <a:defRPr sz="1600">
                <a:solidFill>
                  <a:srgbClr val="000000"/>
                </a:solidFill>
                <a:latin typeface="+mn-lt"/>
                <a:ea typeface="+mn-ea"/>
                <a:cs typeface="+mn-cs"/>
              </a:defRPr>
            </a:lvl3pPr>
            <a:lvl4pPr marL="1600200" indent="-228600" algn="l" defTabSz="449263" rtl="0"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mn-lt"/>
                <a:ea typeface="+mn-ea"/>
                <a:cs typeface="+mn-cs"/>
              </a:defRPr>
            </a:lvl4pPr>
            <a:lvl5pPr marL="2057400" indent="-228600" algn="l" defTabSz="449263" rtl="0"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mn-lt"/>
                <a:ea typeface="+mn-ea"/>
                <a:cs typeface="+mn-cs"/>
              </a:defRPr>
            </a:lvl5pPr>
            <a:lvl6pPr marL="25146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6pPr>
            <a:lvl7pPr marL="29718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7pPr>
            <a:lvl8pPr marL="34290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8pPr>
            <a:lvl9pPr marL="38862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9pPr>
          </a:lstStyle>
          <a:p>
            <a:pPr algn="ctr">
              <a:defRPr/>
            </a:pPr>
            <a:r>
              <a:rPr lang="es-ES" b="1" dirty="0">
                <a:solidFill>
                  <a:srgbClr val="C00000"/>
                </a:solidFill>
              </a:rPr>
              <a:t>http://bvelazquez.blogs.upv.es</a:t>
            </a:r>
            <a:r>
              <a:rPr lang="es-ES" b="1" dirty="0" smtClean="0">
                <a:solidFill>
                  <a:srgbClr val="C00000"/>
                </a:solidFill>
              </a:rPr>
              <a:t>/</a:t>
            </a:r>
          </a:p>
          <a:p>
            <a:pPr algn="ctr">
              <a:defRPr/>
            </a:pPr>
            <a:r>
              <a:rPr lang="es-ES" b="1" dirty="0" smtClean="0"/>
              <a:t> </a:t>
            </a:r>
          </a:p>
          <a:p>
            <a:pPr algn="ctr">
              <a:defRPr/>
            </a:pPr>
            <a:endParaRPr lang="es-ES" b="1" kern="0" dirty="0"/>
          </a:p>
        </p:txBody>
      </p:sp>
      <p:sp>
        <p:nvSpPr>
          <p:cNvPr id="17" name="4 Subtítulo"/>
          <p:cNvSpPr txBox="1">
            <a:spLocks/>
          </p:cNvSpPr>
          <p:nvPr/>
        </p:nvSpPr>
        <p:spPr>
          <a:xfrm>
            <a:off x="149225" y="4052888"/>
            <a:ext cx="4638675" cy="385762"/>
          </a:xfrm>
          <a:prstGeom prst="rect">
            <a:avLst/>
          </a:prstGeom>
        </p:spPr>
        <p:txBody>
          <a:bodyPr/>
          <a:lstStyle>
            <a:lvl1pPr marL="342900" indent="-3429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1pPr>
            <a:lvl2pPr marL="742950" indent="-28575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0000"/>
                </a:solidFill>
                <a:latin typeface="+mn-lt"/>
                <a:ea typeface="+mn-ea"/>
                <a:cs typeface="+mn-cs"/>
              </a:defRPr>
            </a:lvl2pPr>
            <a:lvl3pPr marL="1143000" indent="-228600" algn="l" defTabSz="449263" rtl="0" eaLnBrk="0" fontAlgn="base" hangingPunct="0">
              <a:spcBef>
                <a:spcPts val="400"/>
              </a:spcBef>
              <a:spcAft>
                <a:spcPct val="0"/>
              </a:spcAft>
              <a:buClr>
                <a:srgbClr val="000000"/>
              </a:buClr>
              <a:buSzPct val="100000"/>
              <a:buFont typeface="Times New Roman" panose="02020603050405020304" pitchFamily="18" charset="0"/>
              <a:defRPr sz="1600">
                <a:solidFill>
                  <a:srgbClr val="000000"/>
                </a:solidFill>
                <a:latin typeface="+mn-lt"/>
                <a:ea typeface="+mn-ea"/>
                <a:cs typeface="+mn-cs"/>
              </a:defRPr>
            </a:lvl3pPr>
            <a:lvl4pPr marL="1600200" indent="-228600" algn="l" defTabSz="449263" rtl="0"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mn-lt"/>
                <a:ea typeface="+mn-ea"/>
                <a:cs typeface="+mn-cs"/>
              </a:defRPr>
            </a:lvl4pPr>
            <a:lvl5pPr marL="2057400" indent="-228600" algn="l" defTabSz="449263" rtl="0" eaLnBrk="0" fontAlgn="base" hangingPunct="0">
              <a:spcBef>
                <a:spcPts val="350"/>
              </a:spcBef>
              <a:spcAft>
                <a:spcPct val="0"/>
              </a:spcAft>
              <a:buClr>
                <a:srgbClr val="000000"/>
              </a:buClr>
              <a:buSzPct val="100000"/>
              <a:buFont typeface="Times New Roman" panose="02020603050405020304" pitchFamily="18" charset="0"/>
              <a:defRPr sz="1400">
                <a:solidFill>
                  <a:srgbClr val="000000"/>
                </a:solidFill>
                <a:latin typeface="+mn-lt"/>
                <a:ea typeface="+mn-ea"/>
                <a:cs typeface="+mn-cs"/>
              </a:defRPr>
            </a:lvl5pPr>
            <a:lvl6pPr marL="25146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6pPr>
            <a:lvl7pPr marL="29718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7pPr>
            <a:lvl8pPr marL="34290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8pPr>
            <a:lvl9pPr marL="3886200" indent="-228600" algn="l" defTabSz="449263" rtl="0" fontAlgn="base">
              <a:spcBef>
                <a:spcPts val="350"/>
              </a:spcBef>
              <a:spcAft>
                <a:spcPct val="0"/>
              </a:spcAft>
              <a:buClr>
                <a:srgbClr val="000000"/>
              </a:buClr>
              <a:buSzPct val="100000"/>
              <a:buFont typeface="Times New Roman" pitchFamily="16" charset="0"/>
              <a:defRPr sz="1400">
                <a:solidFill>
                  <a:srgbClr val="000000"/>
                </a:solidFill>
                <a:latin typeface="+mn-lt"/>
                <a:ea typeface="+mn-ea"/>
                <a:cs typeface="+mn-cs"/>
              </a:defRPr>
            </a:lvl9pPr>
          </a:lstStyle>
          <a:p>
            <a:pPr algn="ctr">
              <a:defRPr/>
            </a:pPr>
            <a:r>
              <a:rPr lang="es-ES" b="1" dirty="0">
                <a:solidFill>
                  <a:srgbClr val="C00000"/>
                </a:solidFill>
              </a:rPr>
              <a:t>http</a:t>
            </a:r>
            <a:r>
              <a:rPr lang="es-ES" b="1" dirty="0" smtClean="0">
                <a:solidFill>
                  <a:srgbClr val="C00000"/>
                </a:solidFill>
              </a:rPr>
              <a:t>://bioenergia.blogs.upv.es/</a:t>
            </a:r>
          </a:p>
          <a:p>
            <a:pPr algn="ctr">
              <a:defRPr/>
            </a:pPr>
            <a:r>
              <a:rPr lang="es-ES" b="1" dirty="0" smtClean="0"/>
              <a:t> </a:t>
            </a:r>
          </a:p>
          <a:p>
            <a:pPr algn="ctr">
              <a:defRPr/>
            </a:pPr>
            <a:endParaRPr lang="es-ES" b="1" kern="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p:bldP spid="13" grpId="0"/>
      <p:bldP spid="14" grpId="0"/>
      <p:bldP spid="15" grpId="0"/>
      <p:bldP spid="16" grpId="0"/>
      <p:bldP spid="1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ítulo 1"/>
          <p:cNvSpPr>
            <a:spLocks noGrp="1"/>
          </p:cNvSpPr>
          <p:nvPr>
            <p:ph type="title"/>
          </p:nvPr>
        </p:nvSpPr>
        <p:spPr>
          <a:xfrm>
            <a:off x="449263" y="484188"/>
            <a:ext cx="8224837" cy="431800"/>
          </a:xfrm>
        </p:spPr>
        <p:txBody>
          <a:bodyPr/>
          <a:lstStyle/>
          <a:p>
            <a:r>
              <a:rPr lang="es-ES" altLang="es-ES" smtClean="0"/>
              <a:t>Cursos de formación permanente</a:t>
            </a:r>
          </a:p>
        </p:txBody>
      </p:sp>
      <p:sp>
        <p:nvSpPr>
          <p:cNvPr id="95235" name="Marcador de contenido 2"/>
          <p:cNvSpPr>
            <a:spLocks noGrp="1"/>
          </p:cNvSpPr>
          <p:nvPr>
            <p:ph idx="1"/>
          </p:nvPr>
        </p:nvSpPr>
        <p:spPr>
          <a:xfrm>
            <a:off x="457200" y="1492250"/>
            <a:ext cx="8224838" cy="3097213"/>
          </a:xfrm>
        </p:spPr>
        <p:txBody>
          <a:bodyPr/>
          <a:lstStyle/>
          <a:p>
            <a:r>
              <a:rPr lang="es-ES" altLang="es-ES" b="1" smtClean="0">
                <a:solidFill>
                  <a:schemeClr val="tx1"/>
                </a:solidFill>
              </a:rPr>
              <a:t>Curso de Diseño de Biorreactores</a:t>
            </a:r>
          </a:p>
          <a:p>
            <a:endParaRPr lang="es-ES" altLang="es-ES" b="1" smtClean="0">
              <a:solidFill>
                <a:schemeClr val="tx1"/>
              </a:solidFill>
            </a:endParaRPr>
          </a:p>
          <a:p>
            <a:endParaRPr lang="es-ES" altLang="es-ES" b="1" smtClean="0">
              <a:solidFill>
                <a:schemeClr val="tx1"/>
              </a:solidFill>
            </a:endParaRPr>
          </a:p>
          <a:p>
            <a:r>
              <a:rPr lang="es-ES" altLang="es-ES" b="1" smtClean="0">
                <a:solidFill>
                  <a:schemeClr val="tx1"/>
                </a:solidFill>
              </a:rPr>
              <a:t>Curso de Modelos Matemáticos</a:t>
            </a:r>
          </a:p>
          <a:p>
            <a:endParaRPr lang="es-ES" altLang="es-ES" b="1" smtClean="0">
              <a:solidFill>
                <a:schemeClr val="tx1"/>
              </a:solidFill>
            </a:endParaRPr>
          </a:p>
          <a:p>
            <a:endParaRPr lang="es-ES" altLang="es-ES" b="1" smtClean="0">
              <a:solidFill>
                <a:schemeClr val="tx1"/>
              </a:solidFill>
            </a:endParaRPr>
          </a:p>
          <a:p>
            <a:r>
              <a:rPr lang="es-ES" altLang="es-ES" b="1" smtClean="0">
                <a:solidFill>
                  <a:schemeClr val="tx1"/>
                </a:solidFill>
              </a:rPr>
              <a:t>Curso de Procesos de Producción de Biomasa Agrícola y Forestal para uso Energético y sus Implicaciones Logísticas</a:t>
            </a:r>
          </a:p>
          <a:p>
            <a:endParaRPr lang="es-ES" altLang="es-ES" smtClean="0">
              <a:solidFill>
                <a:schemeClr val="tx1"/>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r>
              <a:rPr lang="es-ES" dirty="0" smtClean="0"/>
              <a:t>FIN </a:t>
            </a:r>
            <a:br>
              <a:rPr lang="es-ES" dirty="0" smtClean="0"/>
            </a:br>
            <a:r>
              <a:rPr lang="es-ES" dirty="0" smtClean="0"/>
              <a:t>HISTORIAL ACADEMICO, DOCENTE E INVESTIGADOR</a:t>
            </a:r>
            <a:endParaRPr lang="es-ES" dirty="0"/>
          </a:p>
        </p:txBody>
      </p:sp>
      <p:sp>
        <p:nvSpPr>
          <p:cNvPr id="5" name="Subtítulo 4"/>
          <p:cNvSpPr>
            <a:spLocks noGrp="1"/>
          </p:cNvSpPr>
          <p:nvPr>
            <p:ph type="subTitle" idx="1"/>
          </p:nvPr>
        </p:nvSpPr>
        <p:spPr/>
        <p:txBody>
          <a:bodyPr/>
          <a:lstStyle/>
          <a:p>
            <a:endParaRPr lang="es-ES"/>
          </a:p>
        </p:txBody>
      </p:sp>
    </p:spTree>
    <p:extLst>
      <p:ext uri="{BB962C8B-B14F-4D97-AF65-F5344CB8AC3E}">
        <p14:creationId xmlns:p14="http://schemas.microsoft.com/office/powerpoint/2010/main" val="141227818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47235" y="628328"/>
            <a:ext cx="4972837" cy="1102859"/>
          </a:xfrm>
          <a:solidFill>
            <a:srgbClr val="C00000"/>
          </a:solidFill>
          <a:ln>
            <a:solidFill>
              <a:srgbClr val="FF0000"/>
            </a:solidFill>
          </a:ln>
        </p:spPr>
        <p:style>
          <a:lnRef idx="0">
            <a:schemeClr val="accent3"/>
          </a:lnRef>
          <a:fillRef idx="3">
            <a:schemeClr val="accent3"/>
          </a:fillRef>
          <a:effectRef idx="3">
            <a:schemeClr val="accent3"/>
          </a:effectRef>
          <a:fontRef idx="minor">
            <a:schemeClr val="lt1"/>
          </a:fontRef>
        </p:style>
        <p:txBody>
          <a:bodyPr/>
          <a:lstStyle/>
          <a:p>
            <a:pPr>
              <a:defRPr/>
            </a:pPr>
            <a:r>
              <a:rPr lang="es-ES_tradnl" dirty="0" smtClean="0"/>
              <a:t>PROYECTO DOCENTE E INVESTIGADOR</a:t>
            </a:r>
            <a:endParaRPr lang="es-ES" dirty="0"/>
          </a:p>
        </p:txBody>
      </p:sp>
      <p:sp>
        <p:nvSpPr>
          <p:cNvPr id="4" name="2 Subtítulo"/>
          <p:cNvSpPr txBox="1">
            <a:spLocks/>
          </p:cNvSpPr>
          <p:nvPr/>
        </p:nvSpPr>
        <p:spPr>
          <a:xfrm>
            <a:off x="20638" y="1960563"/>
            <a:ext cx="5359400" cy="1314450"/>
          </a:xfrm>
          <a:prstGeom prst="rect">
            <a:avLst/>
          </a:prstGeom>
        </p:spPr>
        <p:txBody>
          <a:bodyPr lIns="68601" tIns="34301" rIns="68601" bIns="34301"/>
          <a:lstStyle/>
          <a:p>
            <a:pPr algn="ctr" defTabSz="685983" eaLnBrk="1" fontAlgn="auto" hangingPunct="1">
              <a:spcBef>
                <a:spcPct val="20000"/>
              </a:spcBef>
              <a:spcAft>
                <a:spcPts val="0"/>
              </a:spcAft>
              <a:defRPr/>
            </a:pPr>
            <a:r>
              <a:rPr lang="es-ES_tradnl" sz="2101" dirty="0">
                <a:solidFill>
                  <a:schemeClr val="tx2"/>
                </a:solidFill>
                <a:latin typeface="+mn-lt"/>
                <a:cs typeface="+mn-cs"/>
              </a:rPr>
              <a:t>Area de conocimiento de Ingeniería Agroforestal</a:t>
            </a:r>
          </a:p>
          <a:p>
            <a:pPr algn="ctr" defTabSz="685983" eaLnBrk="1" fontAlgn="auto" hangingPunct="1">
              <a:spcBef>
                <a:spcPct val="20000"/>
              </a:spcBef>
              <a:spcAft>
                <a:spcPts val="0"/>
              </a:spcAft>
              <a:defRPr/>
            </a:pPr>
            <a:endParaRPr lang="es-ES_tradnl" sz="2101" dirty="0">
              <a:solidFill>
                <a:schemeClr val="tx2"/>
              </a:solidFill>
              <a:latin typeface="+mn-lt"/>
              <a:cs typeface="+mn-cs"/>
            </a:endParaRPr>
          </a:p>
          <a:p>
            <a:pPr defTabSz="685983" eaLnBrk="1" fontAlgn="auto" hangingPunct="1">
              <a:spcBef>
                <a:spcPct val="20000"/>
              </a:spcBef>
              <a:spcAft>
                <a:spcPts val="0"/>
              </a:spcAft>
              <a:buFont typeface="Arial" pitchFamily="34" charset="0"/>
              <a:buChar char="•"/>
              <a:defRPr/>
            </a:pPr>
            <a:r>
              <a:rPr lang="es-ES_tradnl" sz="2101" dirty="0">
                <a:solidFill>
                  <a:schemeClr val="tx2"/>
                </a:solidFill>
                <a:latin typeface="+mn-lt"/>
                <a:cs typeface="+mn-cs"/>
              </a:rPr>
              <a:t>Maquinaria y Mecanización agraria</a:t>
            </a:r>
          </a:p>
          <a:p>
            <a:pPr defTabSz="685983" eaLnBrk="1" fontAlgn="auto" hangingPunct="1">
              <a:spcBef>
                <a:spcPct val="20000"/>
              </a:spcBef>
              <a:spcAft>
                <a:spcPts val="0"/>
              </a:spcAft>
              <a:buFont typeface="Arial" pitchFamily="34" charset="0"/>
              <a:buChar char="•"/>
              <a:defRPr/>
            </a:pPr>
            <a:r>
              <a:rPr lang="es-ES_tradnl" sz="2101" dirty="0">
                <a:solidFill>
                  <a:schemeClr val="tx2"/>
                </a:solidFill>
                <a:latin typeface="+mn-lt"/>
                <a:cs typeface="+mn-cs"/>
              </a:rPr>
              <a:t>Bioenergía forestal</a:t>
            </a:r>
            <a:endParaRPr lang="es-ES" sz="2101" dirty="0">
              <a:solidFill>
                <a:schemeClr val="tx2"/>
              </a:solidFill>
              <a:latin typeface="+mn-lt"/>
              <a:cs typeface="+mn-cs"/>
            </a:endParaRPr>
          </a:p>
        </p:txBody>
      </p:sp>
      <p:pic>
        <p:nvPicPr>
          <p:cNvPr id="96262"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39725"/>
            <a:ext cx="2878138"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l">
              <a:defRPr/>
            </a:pPr>
            <a:r>
              <a:rPr lang="es-ES_tradnl" sz="2401" b="1" dirty="0"/>
              <a:t>Asignaturas</a:t>
            </a:r>
            <a:endParaRPr lang="es-ES" sz="2401" b="1" dirty="0"/>
          </a:p>
        </p:txBody>
      </p:sp>
      <p:sp>
        <p:nvSpPr>
          <p:cNvPr id="3" name="2 Marcador de contenido"/>
          <p:cNvSpPr>
            <a:spLocks noGrp="1"/>
          </p:cNvSpPr>
          <p:nvPr>
            <p:ph idx="1"/>
          </p:nvPr>
        </p:nvSpPr>
        <p:spPr/>
        <p:txBody>
          <a:bodyPr>
            <a:normAutofit lnSpcReduction="10000"/>
          </a:bodyPr>
          <a:lstStyle/>
          <a:p>
            <a:pPr>
              <a:defRPr/>
            </a:pPr>
            <a:r>
              <a:rPr lang="es-ES" b="1" dirty="0" smtClean="0">
                <a:solidFill>
                  <a:schemeClr val="tx2"/>
                </a:solidFill>
              </a:rPr>
              <a:t>Maquinaria y Mecanización Agraria</a:t>
            </a:r>
            <a:r>
              <a:rPr lang="es-ES" dirty="0" smtClean="0"/>
              <a:t>, (6 créditos ECTS) </a:t>
            </a:r>
          </a:p>
          <a:p>
            <a:pPr>
              <a:defRPr/>
            </a:pPr>
            <a:r>
              <a:rPr lang="es-ES" dirty="0" smtClean="0"/>
              <a:t>	Grado en </a:t>
            </a:r>
            <a:r>
              <a:rPr lang="es-ES" dirty="0" smtClean="0">
                <a:solidFill>
                  <a:srgbClr val="00B050"/>
                </a:solidFill>
              </a:rPr>
              <a:t>Ingeniería Agroalimentaria </a:t>
            </a:r>
            <a:r>
              <a:rPr lang="es-ES" dirty="0" smtClean="0"/>
              <a:t>y del Medio Rural, </a:t>
            </a:r>
          </a:p>
          <a:p>
            <a:pPr>
              <a:defRPr/>
            </a:pPr>
            <a:r>
              <a:rPr lang="es-ES" dirty="0" smtClean="0"/>
              <a:t>Escuela Técnica Superior de Ingeniería Agroalimentaria y del Medio Natural (ETSIAMN) Universidad Politécnica de Valencia</a:t>
            </a:r>
          </a:p>
          <a:p>
            <a:pPr>
              <a:defRPr/>
            </a:pPr>
            <a:endParaRPr lang="es-ES" dirty="0" smtClean="0"/>
          </a:p>
          <a:p>
            <a:pPr>
              <a:defRPr/>
            </a:pPr>
            <a:r>
              <a:rPr lang="es-ES" b="1" dirty="0" smtClean="0">
                <a:solidFill>
                  <a:schemeClr val="tx2"/>
                </a:solidFill>
              </a:rPr>
              <a:t>Bioenergía forestal</a:t>
            </a:r>
            <a:r>
              <a:rPr lang="es-ES" dirty="0" smtClean="0"/>
              <a:t>. (6 créditos ECTS)</a:t>
            </a:r>
          </a:p>
          <a:p>
            <a:pPr>
              <a:defRPr/>
            </a:pPr>
            <a:r>
              <a:rPr lang="es-ES" dirty="0" smtClean="0"/>
              <a:t>	Grado en </a:t>
            </a:r>
            <a:r>
              <a:rPr lang="es-ES" dirty="0" smtClean="0">
                <a:solidFill>
                  <a:srgbClr val="00B050"/>
                </a:solidFill>
              </a:rPr>
              <a:t>Ingeniería Forestal </a:t>
            </a:r>
            <a:r>
              <a:rPr lang="es-ES" dirty="0" smtClean="0"/>
              <a:t>y del Medio Natural, </a:t>
            </a:r>
          </a:p>
          <a:p>
            <a:pPr>
              <a:defRPr/>
            </a:pPr>
            <a:r>
              <a:rPr lang="es-ES" dirty="0" smtClean="0"/>
              <a:t>Escuela Técnica Superior de Ingeniería Agronómica y del Medio Natural</a:t>
            </a:r>
          </a:p>
          <a:p>
            <a:pPr>
              <a:defRPr/>
            </a:pPr>
            <a:r>
              <a:rPr lang="es-ES" dirty="0" smtClean="0"/>
              <a:t>	Universidad Politécnica de Valencia.</a:t>
            </a:r>
          </a:p>
          <a:p>
            <a:pPr>
              <a:defRPr/>
            </a:pPr>
            <a:endParaRPr lang="es-E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8788" y="222250"/>
            <a:ext cx="8226425" cy="431800"/>
          </a:xfrm>
          <a:solidFill>
            <a:srgbClr val="C00000"/>
          </a:solidFill>
          <a:ln>
            <a:solidFill>
              <a:srgbClr val="C00000"/>
            </a:solidFill>
          </a:ln>
        </p:spPr>
        <p:style>
          <a:lnRef idx="3">
            <a:schemeClr val="lt1"/>
          </a:lnRef>
          <a:fillRef idx="1">
            <a:schemeClr val="accent3"/>
          </a:fillRef>
          <a:effectRef idx="1">
            <a:schemeClr val="accent3"/>
          </a:effectRef>
          <a:fontRef idx="minor">
            <a:schemeClr val="lt1"/>
          </a:fontRef>
        </p:style>
        <p:txBody>
          <a:bodyPr/>
          <a:lstStyle/>
          <a:p>
            <a:pPr>
              <a:defRPr/>
            </a:pPr>
            <a:r>
              <a:rPr lang="es-ES_tradnl" dirty="0" smtClean="0">
                <a:solidFill>
                  <a:schemeClr val="bg1"/>
                </a:solidFill>
              </a:rPr>
              <a:t>Maquinaria y Mecanización Agraria</a:t>
            </a:r>
            <a:endParaRPr lang="es-ES" dirty="0">
              <a:solidFill>
                <a:schemeClr val="bg1"/>
              </a:solidFill>
            </a:endParaRPr>
          </a:p>
        </p:txBody>
      </p:sp>
      <p:sp>
        <p:nvSpPr>
          <p:cNvPr id="98307" name="2 Marcador de contenido"/>
          <p:cNvSpPr>
            <a:spLocks noGrp="1"/>
          </p:cNvSpPr>
          <p:nvPr>
            <p:ph idx="1"/>
          </p:nvPr>
        </p:nvSpPr>
        <p:spPr>
          <a:xfrm>
            <a:off x="458788" y="1347788"/>
            <a:ext cx="8224837" cy="3509962"/>
          </a:xfrm>
        </p:spPr>
        <p:txBody>
          <a:bodyPr/>
          <a:lstStyle/>
          <a:p>
            <a:r>
              <a:rPr lang="es-ES" altLang="es-ES" sz="1500" smtClean="0"/>
              <a:t>Analizar el funcionamiento del motor, sus curvas características y saber realizar su mantenimiento</a:t>
            </a:r>
          </a:p>
          <a:p>
            <a:endParaRPr lang="es-ES" altLang="es-ES" sz="1500" smtClean="0"/>
          </a:p>
          <a:p>
            <a:endParaRPr lang="es-ES" altLang="es-ES" sz="1500" smtClean="0"/>
          </a:p>
          <a:p>
            <a:endParaRPr lang="es-ES" altLang="es-ES" sz="1500" smtClean="0"/>
          </a:p>
          <a:p>
            <a:endParaRPr lang="es-ES" altLang="es-ES" sz="1500" smtClean="0"/>
          </a:p>
          <a:p>
            <a:endParaRPr lang="es-ES" altLang="es-ES" sz="1500" smtClean="0"/>
          </a:p>
          <a:p>
            <a:endParaRPr lang="es-ES" altLang="es-ES" sz="1500" smtClean="0"/>
          </a:p>
          <a:p>
            <a:endParaRPr lang="es-ES" altLang="es-ES" smtClean="0"/>
          </a:p>
        </p:txBody>
      </p:sp>
      <p:sp>
        <p:nvSpPr>
          <p:cNvPr id="4" name="1 Título"/>
          <p:cNvSpPr txBox="1">
            <a:spLocks/>
          </p:cNvSpPr>
          <p:nvPr/>
        </p:nvSpPr>
        <p:spPr>
          <a:xfrm>
            <a:off x="611188" y="679450"/>
            <a:ext cx="6173787" cy="858838"/>
          </a:xfrm>
          <a:prstGeom prst="rect">
            <a:avLst/>
          </a:prstGeom>
        </p:spPr>
        <p:txBody>
          <a:bodyPr lIns="68601" tIns="34301" rIns="68601" bIns="34301" anchor="ctr">
            <a:normAutofit/>
          </a:bodyPr>
          <a:lstStyle/>
          <a:p>
            <a:pPr defTabSz="685983" eaLnBrk="1" fontAlgn="auto" hangingPunct="1">
              <a:spcAft>
                <a:spcPts val="0"/>
              </a:spcAft>
              <a:defRPr/>
            </a:pPr>
            <a:r>
              <a:rPr lang="es-ES_tradnl" sz="2400" dirty="0">
                <a:solidFill>
                  <a:schemeClr val="tx1"/>
                </a:solidFill>
                <a:latin typeface="+mj-lt"/>
                <a:ea typeface="+mj-ea"/>
                <a:cs typeface="+mj-cs"/>
              </a:rPr>
              <a:t>Objetivos de la asignatura</a:t>
            </a:r>
            <a:endParaRPr lang="es-ES" sz="2400" dirty="0">
              <a:solidFill>
                <a:schemeClr val="tx1"/>
              </a:solidFill>
              <a:latin typeface="+mj-lt"/>
              <a:ea typeface="+mj-ea"/>
              <a:cs typeface="+mj-cs"/>
            </a:endParaRPr>
          </a:p>
        </p:txBody>
      </p:sp>
      <p:sp>
        <p:nvSpPr>
          <p:cNvPr id="5" name="4 Flecha derecha"/>
          <p:cNvSpPr/>
          <p:nvPr/>
        </p:nvSpPr>
        <p:spPr>
          <a:xfrm>
            <a:off x="4932363" y="957263"/>
            <a:ext cx="431800"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600"/>
          </a:p>
        </p:txBody>
      </p:sp>
      <p:sp>
        <p:nvSpPr>
          <p:cNvPr id="6" name="5 CuadroTexto"/>
          <p:cNvSpPr txBox="1"/>
          <p:nvPr/>
        </p:nvSpPr>
        <p:spPr>
          <a:xfrm>
            <a:off x="5561013" y="901700"/>
            <a:ext cx="2324100" cy="400050"/>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s-ES_tradnl" sz="2000" dirty="0"/>
              <a:t>COMPETENCIAS</a:t>
            </a:r>
            <a:endParaRPr lang="es-ES" sz="20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2 Marcador de contenido"/>
          <p:cNvSpPr>
            <a:spLocks noGrp="1"/>
          </p:cNvSpPr>
          <p:nvPr>
            <p:ph idx="1"/>
          </p:nvPr>
        </p:nvSpPr>
        <p:spPr>
          <a:xfrm>
            <a:off x="458788" y="1347788"/>
            <a:ext cx="8224837" cy="3509962"/>
          </a:xfrm>
        </p:spPr>
        <p:txBody>
          <a:bodyPr/>
          <a:lstStyle/>
          <a:p>
            <a:r>
              <a:rPr lang="es-ES" altLang="es-ES" sz="1500" smtClean="0"/>
              <a:t>Analizar el funcionamiento del motor, sus curvas características y saber realizar su mantenimiento</a:t>
            </a:r>
          </a:p>
          <a:p>
            <a:r>
              <a:rPr lang="es-ES" altLang="es-ES" sz="1500" smtClean="0"/>
              <a:t>Conocer los elementos del tractor agrícola, selección y mantenimiento</a:t>
            </a:r>
          </a:p>
          <a:p>
            <a:endParaRPr lang="es-ES" altLang="es-ES" sz="1500" smtClean="0"/>
          </a:p>
          <a:p>
            <a:endParaRPr lang="es-ES" altLang="es-ES" sz="1500" smtClean="0"/>
          </a:p>
          <a:p>
            <a:endParaRPr lang="es-ES" altLang="es-ES" sz="1500" smtClean="0"/>
          </a:p>
          <a:p>
            <a:endParaRPr lang="es-ES" altLang="es-ES" sz="1500" smtClean="0"/>
          </a:p>
          <a:p>
            <a:endParaRPr lang="es-ES" altLang="es-ES" sz="1500" smtClean="0"/>
          </a:p>
          <a:p>
            <a:endParaRPr lang="es-ES" altLang="es-ES" sz="1500" smtClean="0"/>
          </a:p>
          <a:p>
            <a:endParaRPr lang="es-ES" altLang="es-ES" smtClean="0"/>
          </a:p>
        </p:txBody>
      </p:sp>
      <p:sp>
        <p:nvSpPr>
          <p:cNvPr id="4" name="1 Título"/>
          <p:cNvSpPr txBox="1">
            <a:spLocks/>
          </p:cNvSpPr>
          <p:nvPr/>
        </p:nvSpPr>
        <p:spPr>
          <a:xfrm>
            <a:off x="611188" y="679450"/>
            <a:ext cx="6173787" cy="858838"/>
          </a:xfrm>
          <a:prstGeom prst="rect">
            <a:avLst/>
          </a:prstGeom>
        </p:spPr>
        <p:txBody>
          <a:bodyPr lIns="68601" tIns="34301" rIns="68601" bIns="34301" anchor="ctr">
            <a:normAutofit/>
          </a:bodyPr>
          <a:lstStyle/>
          <a:p>
            <a:pPr defTabSz="685983" eaLnBrk="1" fontAlgn="auto" hangingPunct="1">
              <a:spcAft>
                <a:spcPts val="0"/>
              </a:spcAft>
              <a:defRPr/>
            </a:pPr>
            <a:r>
              <a:rPr lang="es-ES_tradnl" sz="2400" dirty="0">
                <a:solidFill>
                  <a:schemeClr val="tx1"/>
                </a:solidFill>
                <a:latin typeface="+mj-lt"/>
                <a:ea typeface="+mj-ea"/>
                <a:cs typeface="+mj-cs"/>
              </a:rPr>
              <a:t>Objetivos de la asignatura</a:t>
            </a:r>
            <a:endParaRPr lang="es-ES" sz="2400" dirty="0">
              <a:solidFill>
                <a:schemeClr val="tx1"/>
              </a:solidFill>
              <a:latin typeface="+mj-lt"/>
              <a:ea typeface="+mj-ea"/>
              <a:cs typeface="+mj-cs"/>
            </a:endParaRPr>
          </a:p>
        </p:txBody>
      </p:sp>
      <p:sp>
        <p:nvSpPr>
          <p:cNvPr id="5" name="4 Flecha derecha"/>
          <p:cNvSpPr/>
          <p:nvPr/>
        </p:nvSpPr>
        <p:spPr>
          <a:xfrm>
            <a:off x="4932363" y="957263"/>
            <a:ext cx="431800"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600"/>
          </a:p>
        </p:txBody>
      </p:sp>
      <p:sp>
        <p:nvSpPr>
          <p:cNvPr id="6" name="5 CuadroTexto"/>
          <p:cNvSpPr txBox="1"/>
          <p:nvPr/>
        </p:nvSpPr>
        <p:spPr>
          <a:xfrm>
            <a:off x="5561013" y="901700"/>
            <a:ext cx="2324100" cy="400050"/>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s-ES_tradnl" sz="2000" dirty="0"/>
              <a:t>COMPETENCIAS</a:t>
            </a:r>
            <a:endParaRPr lang="es-ES" sz="2000" dirty="0"/>
          </a:p>
        </p:txBody>
      </p:sp>
      <p:sp>
        <p:nvSpPr>
          <p:cNvPr id="8" name="1 Título"/>
          <p:cNvSpPr txBox="1">
            <a:spLocks/>
          </p:cNvSpPr>
          <p:nvPr/>
        </p:nvSpPr>
        <p:spPr bwMode="auto">
          <a:xfrm>
            <a:off x="458788" y="222250"/>
            <a:ext cx="8226425" cy="431800"/>
          </a:xfrm>
          <a:prstGeom prst="rect">
            <a:avLst/>
          </a:prstGeom>
          <a:solidFill>
            <a:srgbClr val="C00000"/>
          </a:solidFill>
          <a:ln w="38100" cap="flat" cmpd="sng" algn="ctr">
            <a:solidFill>
              <a:srgbClr val="C00000"/>
            </a:solidFill>
            <a:prstDash val="solid"/>
          </a:ln>
        </p:spPr>
        <p:style>
          <a:lnRef idx="3">
            <a:schemeClr val="lt1"/>
          </a:lnRef>
          <a:fillRef idx="1">
            <a:schemeClr val="accent3"/>
          </a:fillRef>
          <a:effectRef idx="1">
            <a:schemeClr val="accent3"/>
          </a:effectRef>
          <a:fontRef idx="minor">
            <a:schemeClr val="lt1"/>
          </a:fontRef>
        </p:style>
        <p:txBody>
          <a:bodyPr lIns="90000" tIns="46800" rIns="90000" bIns="46800" anchor="ct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9pPr>
          </a:lstStyle>
          <a:p>
            <a:pPr>
              <a:defRPr/>
            </a:pPr>
            <a:r>
              <a:rPr lang="es-ES_tradnl" kern="0" smtClean="0">
                <a:solidFill>
                  <a:schemeClr val="bg1"/>
                </a:solidFill>
              </a:rPr>
              <a:t>Maquinaria y Mecanización Agraria</a:t>
            </a:r>
            <a:endParaRPr lang="es-ES" kern="0" dirty="0">
              <a:solidFill>
                <a:schemeClr val="bg1"/>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2 Marcador de contenido"/>
          <p:cNvSpPr>
            <a:spLocks noGrp="1"/>
          </p:cNvSpPr>
          <p:nvPr>
            <p:ph idx="1"/>
          </p:nvPr>
        </p:nvSpPr>
        <p:spPr>
          <a:xfrm>
            <a:off x="458788" y="1347788"/>
            <a:ext cx="8224837" cy="3509962"/>
          </a:xfrm>
        </p:spPr>
        <p:txBody>
          <a:bodyPr/>
          <a:lstStyle/>
          <a:p>
            <a:r>
              <a:rPr lang="es-ES" altLang="es-ES" sz="1500" smtClean="0"/>
              <a:t>Analizar el funcionamiento del motor, sus curvas características y saber realizar su mantenimiento</a:t>
            </a:r>
          </a:p>
          <a:p>
            <a:r>
              <a:rPr lang="es-ES" altLang="es-ES" sz="1500" smtClean="0"/>
              <a:t>Conocer los elementos del tractor agrícola, selección y mantenimiento</a:t>
            </a:r>
          </a:p>
          <a:p>
            <a:r>
              <a:rPr lang="es-ES" altLang="es-ES" sz="1500" smtClean="0"/>
              <a:t>Saber aplicar los criterios de potencia requerida, estabilidad, resbalamiento para la selección de máquinas automotrices</a:t>
            </a:r>
          </a:p>
          <a:p>
            <a:endParaRPr lang="es-ES" altLang="es-ES" sz="1500" smtClean="0"/>
          </a:p>
          <a:p>
            <a:endParaRPr lang="es-ES" altLang="es-ES" sz="1500" smtClean="0"/>
          </a:p>
          <a:p>
            <a:endParaRPr lang="es-ES" altLang="es-ES" sz="1500" smtClean="0"/>
          </a:p>
          <a:p>
            <a:endParaRPr lang="es-ES" altLang="es-ES" sz="1500" smtClean="0"/>
          </a:p>
          <a:p>
            <a:endParaRPr lang="es-ES" altLang="es-ES" sz="1500" smtClean="0"/>
          </a:p>
          <a:p>
            <a:endParaRPr lang="es-ES" altLang="es-ES" sz="1500" smtClean="0"/>
          </a:p>
          <a:p>
            <a:endParaRPr lang="es-ES" altLang="es-ES" smtClean="0"/>
          </a:p>
        </p:txBody>
      </p:sp>
      <p:sp>
        <p:nvSpPr>
          <p:cNvPr id="4" name="1 Título"/>
          <p:cNvSpPr txBox="1">
            <a:spLocks/>
          </p:cNvSpPr>
          <p:nvPr/>
        </p:nvSpPr>
        <p:spPr>
          <a:xfrm>
            <a:off x="611188" y="679450"/>
            <a:ext cx="6173787" cy="858838"/>
          </a:xfrm>
          <a:prstGeom prst="rect">
            <a:avLst/>
          </a:prstGeom>
        </p:spPr>
        <p:txBody>
          <a:bodyPr lIns="68601" tIns="34301" rIns="68601" bIns="34301" anchor="ctr">
            <a:normAutofit/>
          </a:bodyPr>
          <a:lstStyle/>
          <a:p>
            <a:pPr defTabSz="685983" eaLnBrk="1" fontAlgn="auto" hangingPunct="1">
              <a:spcAft>
                <a:spcPts val="0"/>
              </a:spcAft>
              <a:defRPr/>
            </a:pPr>
            <a:r>
              <a:rPr lang="es-ES_tradnl" sz="2400" dirty="0">
                <a:solidFill>
                  <a:schemeClr val="tx1"/>
                </a:solidFill>
                <a:latin typeface="+mj-lt"/>
                <a:ea typeface="+mj-ea"/>
                <a:cs typeface="+mj-cs"/>
              </a:rPr>
              <a:t>Objetivos de la asignatura</a:t>
            </a:r>
            <a:endParaRPr lang="es-ES" sz="2400" dirty="0">
              <a:solidFill>
                <a:schemeClr val="tx1"/>
              </a:solidFill>
              <a:latin typeface="+mj-lt"/>
              <a:ea typeface="+mj-ea"/>
              <a:cs typeface="+mj-cs"/>
            </a:endParaRPr>
          </a:p>
        </p:txBody>
      </p:sp>
      <p:sp>
        <p:nvSpPr>
          <p:cNvPr id="5" name="4 Flecha derecha"/>
          <p:cNvSpPr/>
          <p:nvPr/>
        </p:nvSpPr>
        <p:spPr>
          <a:xfrm>
            <a:off x="4932363" y="957263"/>
            <a:ext cx="431800"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600"/>
          </a:p>
        </p:txBody>
      </p:sp>
      <p:sp>
        <p:nvSpPr>
          <p:cNvPr id="6" name="5 CuadroTexto"/>
          <p:cNvSpPr txBox="1"/>
          <p:nvPr/>
        </p:nvSpPr>
        <p:spPr>
          <a:xfrm>
            <a:off x="5561013" y="901700"/>
            <a:ext cx="2324100" cy="400050"/>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s-ES_tradnl" sz="2000" dirty="0"/>
              <a:t>COMPETENCIAS</a:t>
            </a:r>
            <a:endParaRPr lang="es-ES" sz="2000" dirty="0"/>
          </a:p>
        </p:txBody>
      </p:sp>
      <p:sp>
        <p:nvSpPr>
          <p:cNvPr id="8" name="1 Título"/>
          <p:cNvSpPr txBox="1">
            <a:spLocks/>
          </p:cNvSpPr>
          <p:nvPr/>
        </p:nvSpPr>
        <p:spPr bwMode="auto">
          <a:xfrm>
            <a:off x="458788" y="222250"/>
            <a:ext cx="8226425" cy="431800"/>
          </a:xfrm>
          <a:prstGeom prst="rect">
            <a:avLst/>
          </a:prstGeom>
          <a:solidFill>
            <a:srgbClr val="C00000"/>
          </a:solidFill>
          <a:ln w="38100" cap="flat" cmpd="sng" algn="ctr">
            <a:solidFill>
              <a:srgbClr val="C00000"/>
            </a:solidFill>
            <a:prstDash val="solid"/>
          </a:ln>
        </p:spPr>
        <p:style>
          <a:lnRef idx="3">
            <a:schemeClr val="lt1"/>
          </a:lnRef>
          <a:fillRef idx="1">
            <a:schemeClr val="accent3"/>
          </a:fillRef>
          <a:effectRef idx="1">
            <a:schemeClr val="accent3"/>
          </a:effectRef>
          <a:fontRef idx="minor">
            <a:schemeClr val="lt1"/>
          </a:fontRef>
        </p:style>
        <p:txBody>
          <a:bodyPr lIns="90000" tIns="46800" rIns="90000" bIns="46800" anchor="ct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9pPr>
          </a:lstStyle>
          <a:p>
            <a:pPr>
              <a:defRPr/>
            </a:pPr>
            <a:r>
              <a:rPr lang="es-ES_tradnl" kern="0" smtClean="0">
                <a:solidFill>
                  <a:schemeClr val="bg1"/>
                </a:solidFill>
              </a:rPr>
              <a:t>Maquinaria y Mecanización Agraria</a:t>
            </a:r>
            <a:endParaRPr lang="es-ES" kern="0" dirty="0">
              <a:solidFill>
                <a:schemeClr val="bg1"/>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2 Marcador de contenido"/>
          <p:cNvSpPr>
            <a:spLocks noGrp="1"/>
          </p:cNvSpPr>
          <p:nvPr>
            <p:ph idx="1"/>
          </p:nvPr>
        </p:nvSpPr>
        <p:spPr>
          <a:xfrm>
            <a:off x="458788" y="1347788"/>
            <a:ext cx="8224837" cy="3509962"/>
          </a:xfrm>
        </p:spPr>
        <p:txBody>
          <a:bodyPr/>
          <a:lstStyle/>
          <a:p>
            <a:r>
              <a:rPr lang="es-ES" altLang="es-ES" sz="1500" smtClean="0"/>
              <a:t>Analizar el funcionamiento del motor, sus curvas características y saber realizar su mantenimiento</a:t>
            </a:r>
          </a:p>
          <a:p>
            <a:r>
              <a:rPr lang="es-ES" altLang="es-ES" sz="1500" smtClean="0"/>
              <a:t>Conocer los elementos del tractor agrícola, selección y mantenimiento</a:t>
            </a:r>
          </a:p>
          <a:p>
            <a:r>
              <a:rPr lang="es-ES" altLang="es-ES" sz="1500" smtClean="0"/>
              <a:t>Saber aplicar los criterios de potencia requerida, estabilidad, resbalamiento para la selección de máquinas automotrices</a:t>
            </a:r>
          </a:p>
          <a:p>
            <a:r>
              <a:rPr lang="es-ES" altLang="es-ES" sz="1500" smtClean="0"/>
              <a:t>Selección, calibración y evaluación de las máquinas agrícolas y las metodologías necesarias para investigación y desarrollo en el sector</a:t>
            </a:r>
          </a:p>
          <a:p>
            <a:endParaRPr lang="es-ES" altLang="es-ES" sz="1500" smtClean="0"/>
          </a:p>
          <a:p>
            <a:endParaRPr lang="es-ES" altLang="es-ES" sz="1500" smtClean="0"/>
          </a:p>
          <a:p>
            <a:endParaRPr lang="es-ES" altLang="es-ES" sz="1500" smtClean="0"/>
          </a:p>
          <a:p>
            <a:endParaRPr lang="es-ES" altLang="es-ES" sz="1500" smtClean="0"/>
          </a:p>
          <a:p>
            <a:endParaRPr lang="es-ES" altLang="es-ES" sz="1500" smtClean="0"/>
          </a:p>
          <a:p>
            <a:endParaRPr lang="es-ES" altLang="es-ES" sz="1500" smtClean="0"/>
          </a:p>
          <a:p>
            <a:endParaRPr lang="es-ES" altLang="es-ES" smtClean="0"/>
          </a:p>
        </p:txBody>
      </p:sp>
      <p:sp>
        <p:nvSpPr>
          <p:cNvPr id="4" name="1 Título"/>
          <p:cNvSpPr txBox="1">
            <a:spLocks/>
          </p:cNvSpPr>
          <p:nvPr/>
        </p:nvSpPr>
        <p:spPr>
          <a:xfrm>
            <a:off x="611188" y="679450"/>
            <a:ext cx="6173787" cy="858838"/>
          </a:xfrm>
          <a:prstGeom prst="rect">
            <a:avLst/>
          </a:prstGeom>
        </p:spPr>
        <p:txBody>
          <a:bodyPr lIns="68601" tIns="34301" rIns="68601" bIns="34301" anchor="ctr">
            <a:normAutofit/>
          </a:bodyPr>
          <a:lstStyle/>
          <a:p>
            <a:pPr defTabSz="685983" eaLnBrk="1" fontAlgn="auto" hangingPunct="1">
              <a:spcAft>
                <a:spcPts val="0"/>
              </a:spcAft>
              <a:defRPr/>
            </a:pPr>
            <a:r>
              <a:rPr lang="es-ES_tradnl" sz="2400" dirty="0">
                <a:solidFill>
                  <a:schemeClr val="tx1"/>
                </a:solidFill>
                <a:latin typeface="+mj-lt"/>
                <a:ea typeface="+mj-ea"/>
                <a:cs typeface="+mj-cs"/>
              </a:rPr>
              <a:t>Objetivos de la asignatura</a:t>
            </a:r>
            <a:endParaRPr lang="es-ES" sz="2400" dirty="0">
              <a:solidFill>
                <a:schemeClr val="tx1"/>
              </a:solidFill>
              <a:latin typeface="+mj-lt"/>
              <a:ea typeface="+mj-ea"/>
              <a:cs typeface="+mj-cs"/>
            </a:endParaRPr>
          </a:p>
        </p:txBody>
      </p:sp>
      <p:sp>
        <p:nvSpPr>
          <p:cNvPr id="5" name="4 Flecha derecha"/>
          <p:cNvSpPr/>
          <p:nvPr/>
        </p:nvSpPr>
        <p:spPr>
          <a:xfrm>
            <a:off x="4932363" y="957263"/>
            <a:ext cx="431800"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600"/>
          </a:p>
        </p:txBody>
      </p:sp>
      <p:sp>
        <p:nvSpPr>
          <p:cNvPr id="6" name="5 CuadroTexto"/>
          <p:cNvSpPr txBox="1"/>
          <p:nvPr/>
        </p:nvSpPr>
        <p:spPr>
          <a:xfrm>
            <a:off x="5561013" y="901700"/>
            <a:ext cx="2324100" cy="400050"/>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s-ES_tradnl" sz="2000" dirty="0"/>
              <a:t>COMPETENCIAS</a:t>
            </a:r>
            <a:endParaRPr lang="es-ES" sz="2000" dirty="0"/>
          </a:p>
        </p:txBody>
      </p:sp>
      <p:sp>
        <p:nvSpPr>
          <p:cNvPr id="9" name="1 Título"/>
          <p:cNvSpPr>
            <a:spLocks noGrp="1"/>
          </p:cNvSpPr>
          <p:nvPr>
            <p:ph type="title"/>
          </p:nvPr>
        </p:nvSpPr>
        <p:spPr>
          <a:xfrm>
            <a:off x="458788" y="222250"/>
            <a:ext cx="8226425" cy="431800"/>
          </a:xfrm>
          <a:solidFill>
            <a:srgbClr val="C00000"/>
          </a:solidFill>
          <a:ln>
            <a:solidFill>
              <a:srgbClr val="C00000"/>
            </a:solidFill>
          </a:ln>
        </p:spPr>
        <p:style>
          <a:lnRef idx="3">
            <a:schemeClr val="lt1"/>
          </a:lnRef>
          <a:fillRef idx="1">
            <a:schemeClr val="accent3"/>
          </a:fillRef>
          <a:effectRef idx="1">
            <a:schemeClr val="accent3"/>
          </a:effectRef>
          <a:fontRef idx="minor">
            <a:schemeClr val="lt1"/>
          </a:fontRef>
        </p:style>
        <p:txBody>
          <a:bodyPr/>
          <a:lstStyle/>
          <a:p>
            <a:pPr>
              <a:defRPr/>
            </a:pPr>
            <a:r>
              <a:rPr lang="es-ES_tradnl" dirty="0" smtClean="0">
                <a:solidFill>
                  <a:schemeClr val="bg1"/>
                </a:solidFill>
              </a:rPr>
              <a:t>Maquinaria y Mecanización Agraria</a:t>
            </a:r>
            <a:endParaRPr lang="es-ES"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Rot="1" noChangeArrowheads="1"/>
          </p:cNvSpPr>
          <p:nvPr/>
        </p:nvSpPr>
        <p:spPr bwMode="auto">
          <a:xfrm>
            <a:off x="1484313" y="206375"/>
            <a:ext cx="6175375" cy="431800"/>
          </a:xfrm>
          <a:prstGeom prst="rect">
            <a:avLst/>
          </a:prstGeom>
          <a:noFill/>
          <a:ln w="9525">
            <a:noFill/>
            <a:miter lim="800000"/>
            <a:headEnd/>
            <a:tailEnd/>
          </a:ln>
          <a:effectLst/>
        </p:spPr>
        <p:txBody>
          <a:bodyPr lIns="68601" tIns="34301" rIns="68601" bIns="34301" anchor="ctr"/>
          <a:lstStyle/>
          <a:p>
            <a:pPr defTabSz="685983">
              <a:defRPr/>
            </a:pPr>
            <a:r>
              <a:rPr lang="es-ES" sz="2101" b="1" dirty="0">
                <a:solidFill>
                  <a:schemeClr val="tx2"/>
                </a:solidFill>
                <a:effectLst>
                  <a:outerShdw blurRad="38100" dist="38100" dir="2700000" algn="tl">
                    <a:srgbClr val="C0C0C0"/>
                  </a:outerShdw>
                </a:effectLst>
                <a:latin typeface="Garamond" pitchFamily="18" charset="0"/>
              </a:rPr>
              <a:t>Uniformidad del calentamiento</a:t>
            </a:r>
            <a:endParaRPr lang="es-ES" sz="3301" dirty="0">
              <a:solidFill>
                <a:schemeClr val="tx2"/>
              </a:solidFill>
            </a:endParaRPr>
          </a:p>
        </p:txBody>
      </p:sp>
      <p:graphicFrame>
        <p:nvGraphicFramePr>
          <p:cNvPr id="19459" name="Object 5"/>
          <p:cNvGraphicFramePr>
            <a:graphicFrameLocks noChangeAspect="1"/>
          </p:cNvGraphicFramePr>
          <p:nvPr/>
        </p:nvGraphicFramePr>
        <p:xfrm>
          <a:off x="682625" y="1530350"/>
          <a:ext cx="2820988" cy="754063"/>
        </p:xfrm>
        <a:graphic>
          <a:graphicData uri="http://schemas.openxmlformats.org/presentationml/2006/ole">
            <mc:AlternateContent xmlns:mc="http://schemas.openxmlformats.org/markup-compatibility/2006">
              <mc:Choice xmlns:v="urn:schemas-microsoft-com:vml" Requires="v">
                <p:oleObj spid="_x0000_s19520" name="Ecuación" r:id="rId3" imgW="1485900" imgH="431800" progId="Equation.3">
                  <p:embed/>
                </p:oleObj>
              </mc:Choice>
              <mc:Fallback>
                <p:oleObj name="Ecuación" r:id="rId3" imgW="1485900" imgH="4318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 y="1530350"/>
                        <a:ext cx="2820988" cy="754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14" name="Text Box 6"/>
          <p:cNvSpPr txBox="1">
            <a:spLocks noChangeArrowheads="1"/>
          </p:cNvSpPr>
          <p:nvPr/>
        </p:nvSpPr>
        <p:spPr bwMode="auto">
          <a:xfrm>
            <a:off x="460375" y="1030288"/>
            <a:ext cx="2432050" cy="300037"/>
          </a:xfrm>
          <a:prstGeom prst="rect">
            <a:avLst/>
          </a:prstGeom>
          <a:noFill/>
          <a:ln w="9525">
            <a:noFill/>
            <a:miter lim="800000"/>
            <a:headEnd/>
            <a:tailEnd/>
          </a:ln>
          <a:effectLst/>
        </p:spPr>
        <p:txBody>
          <a:bodyPr lIns="68601" tIns="34301" rIns="68601" bIns="34301">
            <a:spAutoFit/>
          </a:bodyPr>
          <a:lstStyle/>
          <a:p>
            <a:pPr defTabSz="685983" eaLnBrk="1" hangingPunct="1">
              <a:defRPr/>
            </a:pPr>
            <a:r>
              <a:rPr lang="es-ES_tradnl" sz="1500" b="1">
                <a:solidFill>
                  <a:schemeClr val="tx1"/>
                </a:solidFill>
                <a:latin typeface="Times New Roman" pitchFamily="18" charset="0"/>
                <a:cs typeface="Arial" pitchFamily="34" charset="0"/>
              </a:rPr>
              <a:t>ECUACIÓN DE ONDA</a:t>
            </a:r>
            <a:endParaRPr lang="es-ES" sz="1350">
              <a:solidFill>
                <a:schemeClr val="tx1"/>
              </a:solidFill>
              <a:cs typeface="Arial" pitchFamily="34" charset="0"/>
            </a:endParaRPr>
          </a:p>
        </p:txBody>
      </p:sp>
      <p:sp>
        <p:nvSpPr>
          <p:cNvPr id="43015" name="Rectangle 7"/>
          <p:cNvSpPr>
            <a:spLocks noChangeArrowheads="1"/>
          </p:cNvSpPr>
          <p:nvPr/>
        </p:nvSpPr>
        <p:spPr bwMode="auto">
          <a:xfrm>
            <a:off x="395288" y="2525713"/>
            <a:ext cx="1512887" cy="300037"/>
          </a:xfrm>
          <a:prstGeom prst="rect">
            <a:avLst/>
          </a:prstGeom>
          <a:noFill/>
          <a:ln w="9525">
            <a:noFill/>
            <a:miter lim="800000"/>
            <a:headEnd/>
            <a:tailEnd/>
          </a:ln>
          <a:effectLst/>
        </p:spPr>
        <p:txBody>
          <a:bodyPr lIns="68601" tIns="34301" rIns="68601" bIns="34301">
            <a:spAutoFit/>
          </a:bodyPr>
          <a:lstStyle/>
          <a:p>
            <a:pPr defTabSz="685983" eaLnBrk="1" hangingPunct="1">
              <a:defRPr/>
            </a:pPr>
            <a:r>
              <a:rPr lang="es-ES" sz="1500" dirty="0">
                <a:solidFill>
                  <a:schemeClr val="tx1"/>
                </a:solidFill>
                <a:latin typeface="Times New Roman" pitchFamily="18" charset="0"/>
                <a:cs typeface="Arial" pitchFamily="34" charset="0"/>
              </a:rPr>
              <a:t>llamando </a:t>
            </a:r>
            <a:endParaRPr lang="es-ES" sz="1350" dirty="0">
              <a:solidFill>
                <a:schemeClr val="tx1"/>
              </a:solidFill>
              <a:cs typeface="Arial" pitchFamily="34" charset="0"/>
            </a:endParaRPr>
          </a:p>
        </p:txBody>
      </p:sp>
      <p:pic>
        <p:nvPicPr>
          <p:cNvPr id="19462" name="Picture 11" descr="absorc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903288"/>
            <a:ext cx="3311525"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463" name="Object 11"/>
          <p:cNvGraphicFramePr>
            <a:graphicFrameLocks noChangeAspect="1"/>
          </p:cNvGraphicFramePr>
          <p:nvPr/>
        </p:nvGraphicFramePr>
        <p:xfrm>
          <a:off x="1454150" y="2487613"/>
          <a:ext cx="2397125" cy="387350"/>
        </p:xfrm>
        <a:graphic>
          <a:graphicData uri="http://schemas.openxmlformats.org/presentationml/2006/ole">
            <mc:AlternateContent xmlns:mc="http://schemas.openxmlformats.org/markup-compatibility/2006">
              <mc:Choice xmlns:v="urn:schemas-microsoft-com:vml" Requires="v">
                <p:oleObj spid="_x0000_s19521" name="Ecuación" r:id="rId6" imgW="1143000" imgH="228600" progId="Equation.3">
                  <p:embed/>
                </p:oleObj>
              </mc:Choice>
              <mc:Fallback>
                <p:oleObj name="Ecuación" r:id="rId6" imgW="1143000" imgH="228600" progId="Equation.3">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4150" y="2487613"/>
                        <a:ext cx="23971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Imagen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51513" y="206375"/>
            <a:ext cx="3068637"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465" name="Object 5"/>
          <p:cNvGraphicFramePr>
            <a:graphicFrameLocks noChangeAspect="1"/>
          </p:cNvGraphicFramePr>
          <p:nvPr/>
        </p:nvGraphicFramePr>
        <p:xfrm>
          <a:off x="1284288" y="3238500"/>
          <a:ext cx="1616075" cy="465138"/>
        </p:xfrm>
        <a:graphic>
          <a:graphicData uri="http://schemas.openxmlformats.org/presentationml/2006/ole">
            <mc:AlternateContent xmlns:mc="http://schemas.openxmlformats.org/markup-compatibility/2006">
              <mc:Choice xmlns:v="urn:schemas-microsoft-com:vml" Requires="v">
                <p:oleObj spid="_x0000_s19522" name="Ecuación" r:id="rId9" imgW="850531" imgH="266584" progId="Equation.3">
                  <p:embed/>
                </p:oleObj>
              </mc:Choice>
              <mc:Fallback>
                <p:oleObj name="Ecuación" r:id="rId9" imgW="850531" imgH="266584"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4288" y="3238500"/>
                        <a:ext cx="1616075" cy="465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2 Marcador de contenido"/>
          <p:cNvSpPr>
            <a:spLocks noGrp="1"/>
          </p:cNvSpPr>
          <p:nvPr>
            <p:ph idx="1"/>
          </p:nvPr>
        </p:nvSpPr>
        <p:spPr>
          <a:xfrm>
            <a:off x="458788" y="1347788"/>
            <a:ext cx="8224837" cy="3509962"/>
          </a:xfrm>
        </p:spPr>
        <p:txBody>
          <a:bodyPr/>
          <a:lstStyle/>
          <a:p>
            <a:r>
              <a:rPr lang="es-ES" altLang="es-ES" sz="1500" smtClean="0"/>
              <a:t>Analizar el funcionamiento del motor, sus curvas características y saber realizar su mantenimiento</a:t>
            </a:r>
          </a:p>
          <a:p>
            <a:r>
              <a:rPr lang="es-ES" altLang="es-ES" sz="1500" smtClean="0"/>
              <a:t>Conocer los elementos del tractor agrícola, selección y mantenimiento</a:t>
            </a:r>
          </a:p>
          <a:p>
            <a:r>
              <a:rPr lang="es-ES" altLang="es-ES" sz="1500" smtClean="0"/>
              <a:t>Saber aplicar los criterios de potencia requerida, estabilidad, resbalamiento para la selección de máquinas automotrices</a:t>
            </a:r>
          </a:p>
          <a:p>
            <a:r>
              <a:rPr lang="es-ES" altLang="es-ES" sz="1500" smtClean="0"/>
              <a:t>Selección, calibración y evaluación de las máquinas agrícolas y las metodologías necesarias para investigación y desarrollo en el sector</a:t>
            </a:r>
          </a:p>
          <a:p>
            <a:r>
              <a:rPr lang="es-ES" altLang="es-ES" sz="1500" smtClean="0"/>
              <a:t>Planificar, diseñar, dimensionar, proyectar y dirigir un parque de maquinaria en una explotación agraria</a:t>
            </a:r>
          </a:p>
          <a:p>
            <a:endParaRPr lang="es-ES" altLang="es-ES" sz="1500" smtClean="0"/>
          </a:p>
          <a:p>
            <a:endParaRPr lang="es-ES" altLang="es-ES" sz="1500" smtClean="0"/>
          </a:p>
          <a:p>
            <a:endParaRPr lang="es-ES" altLang="es-ES" sz="1500" smtClean="0"/>
          </a:p>
          <a:p>
            <a:endParaRPr lang="es-ES" altLang="es-ES" sz="1500" smtClean="0"/>
          </a:p>
          <a:p>
            <a:endParaRPr lang="es-ES" altLang="es-ES" sz="1500" smtClean="0"/>
          </a:p>
          <a:p>
            <a:endParaRPr lang="es-ES" altLang="es-ES" sz="1500" smtClean="0"/>
          </a:p>
          <a:p>
            <a:endParaRPr lang="es-ES" altLang="es-ES" smtClean="0"/>
          </a:p>
        </p:txBody>
      </p:sp>
      <p:sp>
        <p:nvSpPr>
          <p:cNvPr id="4" name="1 Título"/>
          <p:cNvSpPr txBox="1">
            <a:spLocks/>
          </p:cNvSpPr>
          <p:nvPr/>
        </p:nvSpPr>
        <p:spPr>
          <a:xfrm>
            <a:off x="611188" y="679450"/>
            <a:ext cx="6173787" cy="858838"/>
          </a:xfrm>
          <a:prstGeom prst="rect">
            <a:avLst/>
          </a:prstGeom>
        </p:spPr>
        <p:txBody>
          <a:bodyPr lIns="68601" tIns="34301" rIns="68601" bIns="34301" anchor="ctr">
            <a:normAutofit/>
          </a:bodyPr>
          <a:lstStyle/>
          <a:p>
            <a:pPr defTabSz="685983" eaLnBrk="1" fontAlgn="auto" hangingPunct="1">
              <a:spcAft>
                <a:spcPts val="0"/>
              </a:spcAft>
              <a:defRPr/>
            </a:pPr>
            <a:r>
              <a:rPr lang="es-ES_tradnl" sz="2400" dirty="0">
                <a:solidFill>
                  <a:schemeClr val="tx1"/>
                </a:solidFill>
                <a:latin typeface="+mj-lt"/>
                <a:ea typeface="+mj-ea"/>
                <a:cs typeface="+mj-cs"/>
              </a:rPr>
              <a:t>Objetivos de la asignatura</a:t>
            </a:r>
            <a:endParaRPr lang="es-ES" sz="2400" dirty="0">
              <a:solidFill>
                <a:schemeClr val="tx1"/>
              </a:solidFill>
              <a:latin typeface="+mj-lt"/>
              <a:ea typeface="+mj-ea"/>
              <a:cs typeface="+mj-cs"/>
            </a:endParaRPr>
          </a:p>
        </p:txBody>
      </p:sp>
      <p:sp>
        <p:nvSpPr>
          <p:cNvPr id="5" name="4 Flecha derecha"/>
          <p:cNvSpPr/>
          <p:nvPr/>
        </p:nvSpPr>
        <p:spPr>
          <a:xfrm>
            <a:off x="4932363" y="957263"/>
            <a:ext cx="431800"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600"/>
          </a:p>
        </p:txBody>
      </p:sp>
      <p:sp>
        <p:nvSpPr>
          <p:cNvPr id="6" name="5 CuadroTexto"/>
          <p:cNvSpPr txBox="1"/>
          <p:nvPr/>
        </p:nvSpPr>
        <p:spPr>
          <a:xfrm>
            <a:off x="5561013" y="901700"/>
            <a:ext cx="2324100" cy="400050"/>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s-ES_tradnl" sz="2000" dirty="0"/>
              <a:t>COMPETENCIAS</a:t>
            </a:r>
            <a:endParaRPr lang="es-ES" sz="2000" dirty="0"/>
          </a:p>
        </p:txBody>
      </p:sp>
      <p:sp>
        <p:nvSpPr>
          <p:cNvPr id="8" name="1 Título"/>
          <p:cNvSpPr>
            <a:spLocks noGrp="1"/>
          </p:cNvSpPr>
          <p:nvPr>
            <p:ph type="title"/>
          </p:nvPr>
        </p:nvSpPr>
        <p:spPr>
          <a:xfrm>
            <a:off x="458788" y="222250"/>
            <a:ext cx="8226425" cy="431800"/>
          </a:xfrm>
          <a:solidFill>
            <a:srgbClr val="C00000"/>
          </a:solidFill>
          <a:ln>
            <a:solidFill>
              <a:srgbClr val="C00000"/>
            </a:solidFill>
          </a:ln>
        </p:spPr>
        <p:style>
          <a:lnRef idx="3">
            <a:schemeClr val="lt1"/>
          </a:lnRef>
          <a:fillRef idx="1">
            <a:schemeClr val="accent3"/>
          </a:fillRef>
          <a:effectRef idx="1">
            <a:schemeClr val="accent3"/>
          </a:effectRef>
          <a:fontRef idx="minor">
            <a:schemeClr val="lt1"/>
          </a:fontRef>
        </p:style>
        <p:txBody>
          <a:bodyPr/>
          <a:lstStyle/>
          <a:p>
            <a:pPr>
              <a:defRPr/>
            </a:pPr>
            <a:r>
              <a:rPr lang="es-ES_tradnl" dirty="0" smtClean="0">
                <a:solidFill>
                  <a:schemeClr val="bg1"/>
                </a:solidFill>
              </a:rPr>
              <a:t>Maquinaria y Mecanización Agraria</a:t>
            </a:r>
            <a:endParaRPr lang="es-ES" dirty="0">
              <a:solidFill>
                <a:schemeClr val="bg1"/>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2 Marcador de contenido"/>
          <p:cNvSpPr>
            <a:spLocks noGrp="1"/>
          </p:cNvSpPr>
          <p:nvPr>
            <p:ph idx="1"/>
          </p:nvPr>
        </p:nvSpPr>
        <p:spPr>
          <a:xfrm>
            <a:off x="458788" y="1347788"/>
            <a:ext cx="8224837" cy="3509962"/>
          </a:xfrm>
        </p:spPr>
        <p:txBody>
          <a:bodyPr/>
          <a:lstStyle/>
          <a:p>
            <a:r>
              <a:rPr lang="es-ES" altLang="es-ES" sz="1500" smtClean="0"/>
              <a:t>Analizar el funcionamiento del motor, sus curvas características y saber realizar su mantenimiento</a:t>
            </a:r>
          </a:p>
          <a:p>
            <a:r>
              <a:rPr lang="es-ES" altLang="es-ES" sz="1500" smtClean="0"/>
              <a:t>Conocer los elementos del tractor agrícola, selección y mantenimiento</a:t>
            </a:r>
          </a:p>
          <a:p>
            <a:r>
              <a:rPr lang="es-ES" altLang="es-ES" sz="1500" smtClean="0"/>
              <a:t>Saber aplicar los criterios de potencia requerida, estabilidad, resbalamiento para la selección de máquinas automotrices</a:t>
            </a:r>
          </a:p>
          <a:p>
            <a:r>
              <a:rPr lang="es-ES" altLang="es-ES" sz="1500" smtClean="0"/>
              <a:t>Selección, calibración y evaluación de las máquinas agrícolas y las metodologías necesarias para investigación y desarrollo en el sector</a:t>
            </a:r>
          </a:p>
          <a:p>
            <a:r>
              <a:rPr lang="es-ES" altLang="es-ES" sz="1500" smtClean="0"/>
              <a:t>Planificar, diseñar, dimensionar, proyectar y dirigir un parque de maquinaria en una explotación agraria</a:t>
            </a:r>
          </a:p>
          <a:p>
            <a:r>
              <a:rPr lang="es-ES" altLang="es-ES" sz="1500" smtClean="0"/>
              <a:t>Conocer la normalización y seguridad en máquinas agrícolas</a:t>
            </a:r>
          </a:p>
          <a:p>
            <a:endParaRPr lang="es-ES" altLang="es-ES" sz="1500" smtClean="0"/>
          </a:p>
          <a:p>
            <a:endParaRPr lang="es-ES" altLang="es-ES" sz="1500" smtClean="0"/>
          </a:p>
          <a:p>
            <a:endParaRPr lang="es-ES" altLang="es-ES" sz="1500" smtClean="0"/>
          </a:p>
          <a:p>
            <a:endParaRPr lang="es-ES" altLang="es-ES" sz="1500" smtClean="0"/>
          </a:p>
          <a:p>
            <a:endParaRPr lang="es-ES" altLang="es-ES" sz="1500" smtClean="0"/>
          </a:p>
          <a:p>
            <a:endParaRPr lang="es-ES" altLang="es-ES" sz="1500" smtClean="0"/>
          </a:p>
          <a:p>
            <a:endParaRPr lang="es-ES" altLang="es-ES" smtClean="0"/>
          </a:p>
        </p:txBody>
      </p:sp>
      <p:sp>
        <p:nvSpPr>
          <p:cNvPr id="4" name="1 Título"/>
          <p:cNvSpPr txBox="1">
            <a:spLocks/>
          </p:cNvSpPr>
          <p:nvPr/>
        </p:nvSpPr>
        <p:spPr>
          <a:xfrm>
            <a:off x="611188" y="679450"/>
            <a:ext cx="6173787" cy="858838"/>
          </a:xfrm>
          <a:prstGeom prst="rect">
            <a:avLst/>
          </a:prstGeom>
        </p:spPr>
        <p:txBody>
          <a:bodyPr lIns="68601" tIns="34301" rIns="68601" bIns="34301" anchor="ctr">
            <a:normAutofit/>
          </a:bodyPr>
          <a:lstStyle/>
          <a:p>
            <a:pPr defTabSz="685983" eaLnBrk="1" fontAlgn="auto" hangingPunct="1">
              <a:spcAft>
                <a:spcPts val="0"/>
              </a:spcAft>
              <a:defRPr/>
            </a:pPr>
            <a:r>
              <a:rPr lang="es-ES_tradnl" sz="2400" dirty="0">
                <a:solidFill>
                  <a:schemeClr val="tx1"/>
                </a:solidFill>
                <a:latin typeface="+mj-lt"/>
                <a:ea typeface="+mj-ea"/>
                <a:cs typeface="+mj-cs"/>
              </a:rPr>
              <a:t>Objetivos de la asignatura</a:t>
            </a:r>
            <a:endParaRPr lang="es-ES" sz="2400" dirty="0">
              <a:solidFill>
                <a:schemeClr val="tx1"/>
              </a:solidFill>
              <a:latin typeface="+mj-lt"/>
              <a:ea typeface="+mj-ea"/>
              <a:cs typeface="+mj-cs"/>
            </a:endParaRPr>
          </a:p>
        </p:txBody>
      </p:sp>
      <p:sp>
        <p:nvSpPr>
          <p:cNvPr id="5" name="4 Flecha derecha"/>
          <p:cNvSpPr/>
          <p:nvPr/>
        </p:nvSpPr>
        <p:spPr>
          <a:xfrm>
            <a:off x="4932363" y="957263"/>
            <a:ext cx="431800"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600"/>
          </a:p>
        </p:txBody>
      </p:sp>
      <p:sp>
        <p:nvSpPr>
          <p:cNvPr id="6" name="5 CuadroTexto"/>
          <p:cNvSpPr txBox="1"/>
          <p:nvPr/>
        </p:nvSpPr>
        <p:spPr>
          <a:xfrm>
            <a:off x="5561013" y="901700"/>
            <a:ext cx="2324100" cy="400050"/>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s-ES_tradnl" sz="2000" dirty="0"/>
              <a:t>COMPETENCIAS</a:t>
            </a:r>
            <a:endParaRPr lang="es-ES" sz="2000" dirty="0"/>
          </a:p>
        </p:txBody>
      </p:sp>
      <p:sp>
        <p:nvSpPr>
          <p:cNvPr id="8" name="1 Título"/>
          <p:cNvSpPr>
            <a:spLocks noGrp="1"/>
          </p:cNvSpPr>
          <p:nvPr>
            <p:ph type="title"/>
          </p:nvPr>
        </p:nvSpPr>
        <p:spPr>
          <a:xfrm>
            <a:off x="458788" y="222250"/>
            <a:ext cx="8226425" cy="431800"/>
          </a:xfrm>
          <a:solidFill>
            <a:srgbClr val="C00000"/>
          </a:solidFill>
          <a:ln>
            <a:solidFill>
              <a:srgbClr val="C00000"/>
            </a:solidFill>
          </a:ln>
        </p:spPr>
        <p:style>
          <a:lnRef idx="3">
            <a:schemeClr val="lt1"/>
          </a:lnRef>
          <a:fillRef idx="1">
            <a:schemeClr val="accent3"/>
          </a:fillRef>
          <a:effectRef idx="1">
            <a:schemeClr val="accent3"/>
          </a:effectRef>
          <a:fontRef idx="minor">
            <a:schemeClr val="lt1"/>
          </a:fontRef>
        </p:style>
        <p:txBody>
          <a:bodyPr/>
          <a:lstStyle/>
          <a:p>
            <a:pPr>
              <a:defRPr/>
            </a:pPr>
            <a:r>
              <a:rPr lang="es-ES_tradnl" dirty="0" smtClean="0">
                <a:solidFill>
                  <a:schemeClr val="bg1"/>
                </a:solidFill>
              </a:rPr>
              <a:t>Maquinaria y Mecanización Agraria</a:t>
            </a:r>
            <a:endParaRPr lang="es-ES" dirty="0">
              <a:solidFill>
                <a:schemeClr val="bg1"/>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2 Marcador de contenido"/>
          <p:cNvSpPr>
            <a:spLocks noGrp="1"/>
          </p:cNvSpPr>
          <p:nvPr>
            <p:ph idx="1"/>
          </p:nvPr>
        </p:nvSpPr>
        <p:spPr>
          <a:xfrm>
            <a:off x="458788" y="1347788"/>
            <a:ext cx="8224837" cy="3509962"/>
          </a:xfrm>
        </p:spPr>
        <p:txBody>
          <a:bodyPr/>
          <a:lstStyle/>
          <a:p>
            <a:r>
              <a:rPr lang="es-ES" altLang="es-ES" sz="1500" smtClean="0"/>
              <a:t>Analizar el funcionamiento del motor, sus curvas características y saber realizar su mantenimiento</a:t>
            </a:r>
          </a:p>
          <a:p>
            <a:r>
              <a:rPr lang="es-ES" altLang="es-ES" sz="1500" smtClean="0"/>
              <a:t>Conocer los elementos del tractor agrícola, selección y mantenimiento</a:t>
            </a:r>
          </a:p>
          <a:p>
            <a:r>
              <a:rPr lang="es-ES" altLang="es-ES" sz="1500" smtClean="0"/>
              <a:t>Saber aplicar los criterios de potencia requerida, estabilidad, resbalamiento para la selección de máquinas automotrices</a:t>
            </a:r>
          </a:p>
          <a:p>
            <a:r>
              <a:rPr lang="es-ES" altLang="es-ES" sz="1500" smtClean="0"/>
              <a:t>Selección, calibración y evaluación de las máquinas agrícolas y las metodologías necesarias para investigación y desarrollo en el sector</a:t>
            </a:r>
          </a:p>
          <a:p>
            <a:r>
              <a:rPr lang="es-ES" altLang="es-ES" sz="1500" smtClean="0"/>
              <a:t>Planificar, diseñar, dimensionar, proyectar y dirigir un parque de maquinaria en una explotación agraria</a:t>
            </a:r>
          </a:p>
          <a:p>
            <a:r>
              <a:rPr lang="es-ES" altLang="es-ES" sz="1500" smtClean="0"/>
              <a:t>Conocer la normalización y seguridad en máquinas agrícolas</a:t>
            </a:r>
          </a:p>
          <a:p>
            <a:r>
              <a:rPr lang="es-ES" altLang="es-ES" sz="1500" smtClean="0"/>
              <a:t>Adquirir técnicas de análisis económico de un plan de mecanización en el ámbito agrícola. Tener la capacidad para la toma de decisiones eficientes en el ámbito profesional bajo criterios técnicos, sociales y empresariales.</a:t>
            </a:r>
          </a:p>
          <a:p>
            <a:endParaRPr lang="es-ES" altLang="es-ES" sz="1500" smtClean="0"/>
          </a:p>
          <a:p>
            <a:endParaRPr lang="es-ES" altLang="es-ES" sz="1500" smtClean="0"/>
          </a:p>
          <a:p>
            <a:endParaRPr lang="es-ES" altLang="es-ES" sz="1500" smtClean="0"/>
          </a:p>
          <a:p>
            <a:endParaRPr lang="es-ES" altLang="es-ES" sz="1500" smtClean="0"/>
          </a:p>
          <a:p>
            <a:endParaRPr lang="es-ES" altLang="es-ES" sz="1500" smtClean="0"/>
          </a:p>
          <a:p>
            <a:endParaRPr lang="es-ES" altLang="es-ES" sz="1500" smtClean="0"/>
          </a:p>
          <a:p>
            <a:endParaRPr lang="es-ES" altLang="es-ES" smtClean="0"/>
          </a:p>
        </p:txBody>
      </p:sp>
      <p:sp>
        <p:nvSpPr>
          <p:cNvPr id="4" name="1 Título"/>
          <p:cNvSpPr txBox="1">
            <a:spLocks/>
          </p:cNvSpPr>
          <p:nvPr/>
        </p:nvSpPr>
        <p:spPr>
          <a:xfrm>
            <a:off x="611188" y="679450"/>
            <a:ext cx="6173787" cy="858838"/>
          </a:xfrm>
          <a:prstGeom prst="rect">
            <a:avLst/>
          </a:prstGeom>
        </p:spPr>
        <p:txBody>
          <a:bodyPr lIns="68601" tIns="34301" rIns="68601" bIns="34301" anchor="ctr">
            <a:normAutofit/>
          </a:bodyPr>
          <a:lstStyle/>
          <a:p>
            <a:pPr defTabSz="685983" eaLnBrk="1" fontAlgn="auto" hangingPunct="1">
              <a:spcAft>
                <a:spcPts val="0"/>
              </a:spcAft>
              <a:defRPr/>
            </a:pPr>
            <a:r>
              <a:rPr lang="es-ES_tradnl" sz="2400" dirty="0">
                <a:solidFill>
                  <a:schemeClr val="tx1"/>
                </a:solidFill>
                <a:latin typeface="+mj-lt"/>
                <a:ea typeface="+mj-ea"/>
                <a:cs typeface="+mj-cs"/>
              </a:rPr>
              <a:t>Objetivos de la asignatura</a:t>
            </a:r>
            <a:endParaRPr lang="es-ES" sz="2400" dirty="0">
              <a:solidFill>
                <a:schemeClr val="tx1"/>
              </a:solidFill>
              <a:latin typeface="+mj-lt"/>
              <a:ea typeface="+mj-ea"/>
              <a:cs typeface="+mj-cs"/>
            </a:endParaRPr>
          </a:p>
        </p:txBody>
      </p:sp>
      <p:sp>
        <p:nvSpPr>
          <p:cNvPr id="5" name="4 Flecha derecha"/>
          <p:cNvSpPr/>
          <p:nvPr/>
        </p:nvSpPr>
        <p:spPr>
          <a:xfrm>
            <a:off x="4932363" y="957263"/>
            <a:ext cx="431800"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600"/>
          </a:p>
        </p:txBody>
      </p:sp>
      <p:sp>
        <p:nvSpPr>
          <p:cNvPr id="6" name="5 CuadroTexto"/>
          <p:cNvSpPr txBox="1"/>
          <p:nvPr/>
        </p:nvSpPr>
        <p:spPr>
          <a:xfrm>
            <a:off x="5561013" y="901700"/>
            <a:ext cx="2324100" cy="400050"/>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s-ES_tradnl" sz="2000" dirty="0"/>
              <a:t>COMPETENCIAS</a:t>
            </a:r>
            <a:endParaRPr lang="es-ES" sz="2000" dirty="0"/>
          </a:p>
        </p:txBody>
      </p:sp>
      <p:sp>
        <p:nvSpPr>
          <p:cNvPr id="8" name="1 Título"/>
          <p:cNvSpPr txBox="1">
            <a:spLocks/>
          </p:cNvSpPr>
          <p:nvPr/>
        </p:nvSpPr>
        <p:spPr bwMode="auto">
          <a:xfrm>
            <a:off x="458788" y="222250"/>
            <a:ext cx="8226425" cy="431800"/>
          </a:xfrm>
          <a:prstGeom prst="rect">
            <a:avLst/>
          </a:prstGeom>
          <a:solidFill>
            <a:srgbClr val="C00000"/>
          </a:solidFill>
          <a:ln w="38100" cap="flat" cmpd="sng" algn="ctr">
            <a:solidFill>
              <a:srgbClr val="C00000"/>
            </a:solidFill>
            <a:prstDash val="solid"/>
          </a:ln>
        </p:spPr>
        <p:style>
          <a:lnRef idx="3">
            <a:schemeClr val="lt1"/>
          </a:lnRef>
          <a:fillRef idx="1">
            <a:schemeClr val="accent3"/>
          </a:fillRef>
          <a:effectRef idx="1">
            <a:schemeClr val="accent3"/>
          </a:effectRef>
          <a:fontRef idx="minor">
            <a:schemeClr val="lt1"/>
          </a:fontRef>
        </p:style>
        <p:txBody>
          <a:bodyPr lIns="90000" tIns="46800" rIns="90000" bIns="46800" anchor="ct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9pPr>
          </a:lstStyle>
          <a:p>
            <a:pPr>
              <a:defRPr/>
            </a:pPr>
            <a:r>
              <a:rPr lang="es-ES_tradnl" kern="0" smtClean="0">
                <a:solidFill>
                  <a:schemeClr val="bg1"/>
                </a:solidFill>
              </a:rPr>
              <a:t>Maquinaria y Mecanización Agraria</a:t>
            </a:r>
            <a:endParaRPr lang="es-ES" kern="0" dirty="0">
              <a:solidFill>
                <a:schemeClr val="bg1"/>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1463" y="517525"/>
            <a:ext cx="8224837" cy="431800"/>
          </a:xfrm>
        </p:spPr>
        <p:txBody>
          <a:bodyPr>
            <a:normAutofit fontScale="90000"/>
          </a:bodyPr>
          <a:lstStyle/>
          <a:p>
            <a:pPr algn="l">
              <a:defRPr/>
            </a:pPr>
            <a:r>
              <a:rPr lang="es-ES_tradnl" sz="2401" dirty="0"/>
              <a:t>Contenidos</a:t>
            </a:r>
            <a:endParaRPr lang="es-ES" sz="2401" dirty="0"/>
          </a:p>
        </p:txBody>
      </p:sp>
      <p:graphicFrame>
        <p:nvGraphicFramePr>
          <p:cNvPr id="6" name="Marcador de contenido 5"/>
          <p:cNvGraphicFramePr>
            <a:graphicFrameLocks noGrp="1"/>
          </p:cNvGraphicFramePr>
          <p:nvPr>
            <p:ph idx="1"/>
          </p:nvPr>
        </p:nvGraphicFramePr>
        <p:xfrm>
          <a:off x="477838" y="979488"/>
          <a:ext cx="7812087" cy="3800470"/>
        </p:xfrm>
        <a:graphic>
          <a:graphicData uri="http://schemas.openxmlformats.org/drawingml/2006/table">
            <a:tbl>
              <a:tblPr>
                <a:tableStyleId>{5C22544A-7EE6-4342-B048-85BDC9FD1C3A}</a:tableStyleId>
              </a:tblPr>
              <a:tblGrid>
                <a:gridCol w="5986832">
                  <a:extLst>
                    <a:ext uri="{9D8B030D-6E8A-4147-A177-3AD203B41FA5}">
                      <a16:colId xmlns:a16="http://schemas.microsoft.com/office/drawing/2014/main" val="3338732957"/>
                    </a:ext>
                  </a:extLst>
                </a:gridCol>
                <a:gridCol w="887803">
                  <a:extLst>
                    <a:ext uri="{9D8B030D-6E8A-4147-A177-3AD203B41FA5}">
                      <a16:colId xmlns:a16="http://schemas.microsoft.com/office/drawing/2014/main" val="4142827484"/>
                    </a:ext>
                  </a:extLst>
                </a:gridCol>
                <a:gridCol w="937452">
                  <a:extLst>
                    <a:ext uri="{9D8B030D-6E8A-4147-A177-3AD203B41FA5}">
                      <a16:colId xmlns:a16="http://schemas.microsoft.com/office/drawing/2014/main" val="869396350"/>
                    </a:ext>
                  </a:extLst>
                </a:gridCol>
              </a:tblGrid>
              <a:tr h="365876">
                <a:tc>
                  <a:txBody>
                    <a:bodyPr/>
                    <a:lstStyle/>
                    <a:p>
                      <a:pPr>
                        <a:spcAft>
                          <a:spcPts val="0"/>
                        </a:spcAft>
                      </a:pPr>
                      <a:r>
                        <a:rPr lang="es-ES" sz="1200">
                          <a:effectLst/>
                        </a:rPr>
                        <a:t>Unidad didáctica </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spcAft>
                          <a:spcPts val="0"/>
                        </a:spcAft>
                      </a:pPr>
                      <a:r>
                        <a:rPr lang="es-ES" sz="1200">
                          <a:effectLst/>
                        </a:rPr>
                        <a:t>Trab. Presencial </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spcAft>
                          <a:spcPts val="0"/>
                        </a:spcAft>
                      </a:pPr>
                      <a:r>
                        <a:rPr lang="es-ES" sz="1200">
                          <a:effectLst/>
                        </a:rPr>
                        <a:t>Trab. no presencial </a:t>
                      </a:r>
                      <a:endParaRPr lang="es-ES" sz="1600">
                        <a:effectLst/>
                        <a:latin typeface="Times New Roman" panose="02020603050405020304" pitchFamily="18" charset="0"/>
                        <a:ea typeface="Times New Roman" panose="02020603050405020304" pitchFamily="18" charset="0"/>
                      </a:endParaRPr>
                    </a:p>
                  </a:txBody>
                  <a:tcPr marL="38173" marR="38173" marT="0" marB="0"/>
                </a:tc>
                <a:extLst>
                  <a:ext uri="{0D108BD9-81ED-4DB2-BD59-A6C34878D82A}">
                    <a16:rowId xmlns:a16="http://schemas.microsoft.com/office/drawing/2014/main" val="359051907"/>
                  </a:ext>
                </a:extLst>
              </a:tr>
              <a:tr h="182938">
                <a:tc>
                  <a:txBody>
                    <a:bodyPr/>
                    <a:lstStyle/>
                    <a:p>
                      <a:pPr>
                        <a:spcAft>
                          <a:spcPts val="0"/>
                        </a:spcAft>
                      </a:pPr>
                      <a:r>
                        <a:rPr lang="es-ES" sz="1200">
                          <a:effectLst/>
                        </a:rPr>
                        <a:t>TEMA 1. INTRODUCCIÓN A LA MAQUINARIA ARÍCOLA</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3,00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4,50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2001411358"/>
                  </a:ext>
                </a:extLst>
              </a:tr>
              <a:tr h="224415">
                <a:tc>
                  <a:txBody>
                    <a:bodyPr/>
                    <a:lstStyle/>
                    <a:p>
                      <a:pPr>
                        <a:spcAft>
                          <a:spcPts val="0"/>
                        </a:spcAft>
                      </a:pPr>
                      <a:r>
                        <a:rPr lang="es-ES" sz="1200">
                          <a:effectLst/>
                        </a:rPr>
                        <a:t>TEMA 2. MOTORES ENDOTÉRMICOS ALTERNATIVOS</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9,00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15,00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1619806485"/>
                  </a:ext>
                </a:extLst>
              </a:tr>
              <a:tr h="182938">
                <a:tc>
                  <a:txBody>
                    <a:bodyPr/>
                    <a:lstStyle/>
                    <a:p>
                      <a:pPr>
                        <a:spcAft>
                          <a:spcPts val="0"/>
                        </a:spcAft>
                      </a:pPr>
                      <a:r>
                        <a:rPr lang="es-ES" sz="1200">
                          <a:effectLst/>
                        </a:rPr>
                        <a:t>TEMA 3. EL TRACTOR AGRÍCOLA</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3,00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5,00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385679292"/>
                  </a:ext>
                </a:extLst>
              </a:tr>
              <a:tr h="182938">
                <a:tc>
                  <a:txBody>
                    <a:bodyPr/>
                    <a:lstStyle/>
                    <a:p>
                      <a:pPr>
                        <a:spcAft>
                          <a:spcPts val="0"/>
                        </a:spcAft>
                      </a:pPr>
                      <a:r>
                        <a:rPr lang="es-ES" sz="1200">
                          <a:effectLst/>
                        </a:rPr>
                        <a:t>TEMA 4. SELECCIÓN TÉCNICA DE EQUIPOS</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5,00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8,00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1783808884"/>
                  </a:ext>
                </a:extLst>
              </a:tr>
              <a:tr h="182938">
                <a:tc>
                  <a:txBody>
                    <a:bodyPr/>
                    <a:lstStyle/>
                    <a:p>
                      <a:pPr>
                        <a:spcAft>
                          <a:spcPts val="0"/>
                        </a:spcAft>
                      </a:pPr>
                      <a:r>
                        <a:rPr lang="es-ES" sz="1200">
                          <a:effectLst/>
                        </a:rPr>
                        <a:t>TEMA 5. MAQUINARIA DE PREPARACIÓN DEL SUELO</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6,00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2856152486"/>
                  </a:ext>
                </a:extLst>
              </a:tr>
              <a:tr h="182938">
                <a:tc>
                  <a:txBody>
                    <a:bodyPr/>
                    <a:lstStyle/>
                    <a:p>
                      <a:pPr>
                        <a:spcAft>
                          <a:spcPts val="0"/>
                        </a:spcAft>
                      </a:pPr>
                      <a:r>
                        <a:rPr lang="es-ES" sz="1200">
                          <a:effectLst/>
                        </a:rPr>
                        <a:t>TEMA 6. MAQUINARIA DE APLICACIÓN DE ABONOS Y ENMIENDAS</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6,00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3364737017"/>
                  </a:ext>
                </a:extLst>
              </a:tr>
              <a:tr h="182938">
                <a:tc>
                  <a:txBody>
                    <a:bodyPr/>
                    <a:lstStyle/>
                    <a:p>
                      <a:pPr>
                        <a:spcAft>
                          <a:spcPts val="0"/>
                        </a:spcAft>
                      </a:pPr>
                      <a:r>
                        <a:rPr lang="es-ES" sz="1200">
                          <a:effectLst/>
                        </a:rPr>
                        <a:t>TEMA 7. MAQUINARIA DE SIEMBRA PLANTACIÓN Y TRANSPLANTE</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6,00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3125615495"/>
                  </a:ext>
                </a:extLst>
              </a:tr>
              <a:tr h="182938">
                <a:tc>
                  <a:txBody>
                    <a:bodyPr/>
                    <a:lstStyle/>
                    <a:p>
                      <a:pPr>
                        <a:spcAft>
                          <a:spcPts val="0"/>
                        </a:spcAft>
                      </a:pPr>
                      <a:r>
                        <a:rPr lang="es-ES" sz="1200">
                          <a:effectLst/>
                        </a:rPr>
                        <a:t>TEMA 8. MAQUINARIA DE APLICACIÓN DE PRODUCTOS FITOSANITARIOS</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6,00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2956607789"/>
                  </a:ext>
                </a:extLst>
              </a:tr>
              <a:tr h="182938">
                <a:tc>
                  <a:txBody>
                    <a:bodyPr/>
                    <a:lstStyle/>
                    <a:p>
                      <a:pPr>
                        <a:spcAft>
                          <a:spcPts val="0"/>
                        </a:spcAft>
                      </a:pPr>
                      <a:r>
                        <a:rPr lang="es-ES" sz="1200">
                          <a:effectLst/>
                        </a:rPr>
                        <a:t>TEMA 9. MAQUINARIA DE RECOLECCIÓN Y TRATAMIENTO DE FORRAJES</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2,50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1238165762"/>
                  </a:ext>
                </a:extLst>
              </a:tr>
              <a:tr h="182938">
                <a:tc>
                  <a:txBody>
                    <a:bodyPr/>
                    <a:lstStyle/>
                    <a:p>
                      <a:pPr>
                        <a:spcAft>
                          <a:spcPts val="0"/>
                        </a:spcAft>
                      </a:pPr>
                      <a:r>
                        <a:rPr lang="es-ES" sz="1200">
                          <a:effectLst/>
                        </a:rPr>
                        <a:t>TEMA 10. MAQUINARIA DE PODA Y ELIMINACIÓN DE RESIDUOS AGRÍCOLAS</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2,50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513040101"/>
                  </a:ext>
                </a:extLst>
              </a:tr>
              <a:tr h="182938">
                <a:tc>
                  <a:txBody>
                    <a:bodyPr/>
                    <a:lstStyle/>
                    <a:p>
                      <a:pPr>
                        <a:spcAft>
                          <a:spcPts val="0"/>
                        </a:spcAft>
                      </a:pPr>
                      <a:r>
                        <a:rPr lang="es-ES" sz="1200">
                          <a:effectLst/>
                        </a:rPr>
                        <a:t>TEMA 11. MAQUINARIA DE RECOLECCIÓN</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3,00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4,50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4203653153"/>
                  </a:ext>
                </a:extLst>
              </a:tr>
              <a:tr h="365876">
                <a:tc>
                  <a:txBody>
                    <a:bodyPr/>
                    <a:lstStyle/>
                    <a:p>
                      <a:pPr>
                        <a:spcAft>
                          <a:spcPts val="0"/>
                        </a:spcAft>
                      </a:pPr>
                      <a:r>
                        <a:rPr lang="es-ES" sz="1200">
                          <a:effectLst/>
                        </a:rPr>
                        <a:t>TEMA 12. MAQUINARIA DE POSTCOSECHA PARA ACCONDICIONADO DE FRUTAS Y HORTALIZAS EN FRESCO</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3,00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4,50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122991861"/>
                  </a:ext>
                </a:extLst>
              </a:tr>
              <a:tr h="182938">
                <a:tc>
                  <a:txBody>
                    <a:bodyPr/>
                    <a:lstStyle/>
                    <a:p>
                      <a:pPr>
                        <a:spcAft>
                          <a:spcPts val="0"/>
                        </a:spcAft>
                      </a:pPr>
                      <a:r>
                        <a:rPr lang="es-ES" sz="1200">
                          <a:effectLst/>
                        </a:rPr>
                        <a:t>TEMA 13. MAQUINARIA DE ORDEÑO</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3,00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4,50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3733324420"/>
                  </a:ext>
                </a:extLst>
              </a:tr>
              <a:tr h="182938">
                <a:tc>
                  <a:txBody>
                    <a:bodyPr/>
                    <a:lstStyle/>
                    <a:p>
                      <a:pPr>
                        <a:spcAft>
                          <a:spcPts val="0"/>
                        </a:spcAft>
                      </a:pPr>
                      <a:r>
                        <a:rPr lang="es-ES" sz="1200">
                          <a:effectLst/>
                        </a:rPr>
                        <a:t>TEMA 14. ECONOMÍA DE LA MECANIZACIÓN</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6,00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2558175551"/>
                  </a:ext>
                </a:extLst>
              </a:tr>
              <a:tr h="182938">
                <a:tc>
                  <a:txBody>
                    <a:bodyPr/>
                    <a:lstStyle/>
                    <a:p>
                      <a:pPr>
                        <a:spcAft>
                          <a:spcPts val="0"/>
                        </a:spcAft>
                      </a:pPr>
                      <a:r>
                        <a:rPr lang="es-ES" sz="1200">
                          <a:effectLst/>
                        </a:rPr>
                        <a:t>TEMA 15. AGRICULTURA DE PRECISIÓN</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6,00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2404378392"/>
                  </a:ext>
                </a:extLst>
              </a:tr>
              <a:tr h="182938">
                <a:tc>
                  <a:txBody>
                    <a:bodyPr/>
                    <a:lstStyle/>
                    <a:p>
                      <a:pPr>
                        <a:spcAft>
                          <a:spcPts val="0"/>
                        </a:spcAft>
                      </a:pPr>
                      <a:r>
                        <a:rPr lang="es-ES" sz="1200">
                          <a:effectLst/>
                        </a:rPr>
                        <a:t>Examen parcial</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2,00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 </a:t>
                      </a:r>
                      <a:endParaRPr lang="es-ES" sz="1600">
                        <a:effectLst/>
                        <a:latin typeface="Times New Roman" panose="02020603050405020304" pitchFamily="18" charset="0"/>
                        <a:ea typeface="Times New Roman" panose="02020603050405020304" pitchFamily="18" charset="0"/>
                      </a:endParaRPr>
                    </a:p>
                  </a:txBody>
                  <a:tcPr marL="38173" marR="38173" marT="0" marB="0"/>
                </a:tc>
                <a:extLst>
                  <a:ext uri="{0D108BD9-81ED-4DB2-BD59-A6C34878D82A}">
                    <a16:rowId xmlns:a16="http://schemas.microsoft.com/office/drawing/2014/main" val="3296362996"/>
                  </a:ext>
                </a:extLst>
              </a:tr>
              <a:tr h="283171">
                <a:tc>
                  <a:txBody>
                    <a:bodyPr/>
                    <a:lstStyle/>
                    <a:p>
                      <a:pPr algn="r">
                        <a:spcAft>
                          <a:spcPts val="0"/>
                        </a:spcAft>
                      </a:pPr>
                      <a:r>
                        <a:rPr lang="es-ES" sz="1200">
                          <a:effectLst/>
                        </a:rPr>
                        <a:t>Total horas </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60,00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dirty="0">
                          <a:effectLst/>
                        </a:rPr>
                        <a:t>90,00</a:t>
                      </a:r>
                      <a:endParaRPr lang="es-ES" sz="1600" dirty="0">
                        <a:effectLst/>
                        <a:latin typeface="Times New Roman" panose="02020603050405020304" pitchFamily="18" charset="0"/>
                        <a:ea typeface="Times New Roman" panose="02020603050405020304" pitchFamily="18" charset="0"/>
                      </a:endParaRPr>
                    </a:p>
                  </a:txBody>
                  <a:tcPr marL="38173" marR="38173" marT="0" marB="0"/>
                </a:tc>
                <a:extLst>
                  <a:ext uri="{0D108BD9-81ED-4DB2-BD59-A6C34878D82A}">
                    <a16:rowId xmlns:a16="http://schemas.microsoft.com/office/drawing/2014/main" val="3299592121"/>
                  </a:ext>
                </a:extLst>
              </a:tr>
            </a:tbl>
          </a:graphicData>
        </a:graphic>
      </p:graphicFrame>
      <p:sp>
        <p:nvSpPr>
          <p:cNvPr id="7" name="1 Título"/>
          <p:cNvSpPr txBox="1">
            <a:spLocks/>
          </p:cNvSpPr>
          <p:nvPr/>
        </p:nvSpPr>
        <p:spPr bwMode="auto">
          <a:xfrm>
            <a:off x="458788" y="222250"/>
            <a:ext cx="8226425" cy="431800"/>
          </a:xfrm>
          <a:prstGeom prst="rect">
            <a:avLst/>
          </a:prstGeom>
          <a:solidFill>
            <a:srgbClr val="C00000"/>
          </a:solidFill>
          <a:ln w="38100" cap="flat" cmpd="sng" algn="ctr">
            <a:solidFill>
              <a:srgbClr val="C00000"/>
            </a:solidFill>
            <a:prstDash val="solid"/>
          </a:ln>
        </p:spPr>
        <p:style>
          <a:lnRef idx="3">
            <a:schemeClr val="lt1"/>
          </a:lnRef>
          <a:fillRef idx="1">
            <a:schemeClr val="accent3"/>
          </a:fillRef>
          <a:effectRef idx="1">
            <a:schemeClr val="accent3"/>
          </a:effectRef>
          <a:fontRef idx="minor">
            <a:schemeClr val="lt1"/>
          </a:fontRef>
        </p:style>
        <p:txBody>
          <a:bodyPr lIns="90000" tIns="46800" rIns="90000" bIns="46800" anchor="ct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9pPr>
          </a:lstStyle>
          <a:p>
            <a:pPr>
              <a:defRPr/>
            </a:pPr>
            <a:r>
              <a:rPr lang="es-ES_tradnl" kern="0" smtClean="0">
                <a:solidFill>
                  <a:schemeClr val="bg1"/>
                </a:solidFill>
              </a:rPr>
              <a:t>Maquinaria y Mecanización Agraria</a:t>
            </a:r>
            <a:endParaRPr lang="es-ES" kern="0" dirty="0">
              <a:solidFill>
                <a:schemeClr val="bg1"/>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1463" y="517525"/>
            <a:ext cx="8224837" cy="431800"/>
          </a:xfrm>
        </p:spPr>
        <p:txBody>
          <a:bodyPr>
            <a:normAutofit fontScale="90000"/>
          </a:bodyPr>
          <a:lstStyle/>
          <a:p>
            <a:pPr algn="l">
              <a:defRPr/>
            </a:pPr>
            <a:r>
              <a:rPr lang="es-ES_tradnl" sz="2401" dirty="0"/>
              <a:t>Contenidos</a:t>
            </a:r>
            <a:endParaRPr lang="es-ES" sz="2401" dirty="0"/>
          </a:p>
        </p:txBody>
      </p:sp>
      <p:graphicFrame>
        <p:nvGraphicFramePr>
          <p:cNvPr id="6" name="Marcador de contenido 5"/>
          <p:cNvGraphicFramePr>
            <a:graphicFrameLocks noGrp="1"/>
          </p:cNvGraphicFramePr>
          <p:nvPr>
            <p:ph idx="1"/>
          </p:nvPr>
        </p:nvGraphicFramePr>
        <p:xfrm>
          <a:off x="477838" y="979488"/>
          <a:ext cx="7812087" cy="3800470"/>
        </p:xfrm>
        <a:graphic>
          <a:graphicData uri="http://schemas.openxmlformats.org/drawingml/2006/table">
            <a:tbl>
              <a:tblPr>
                <a:tableStyleId>{5C22544A-7EE6-4342-B048-85BDC9FD1C3A}</a:tableStyleId>
              </a:tblPr>
              <a:tblGrid>
                <a:gridCol w="5986832">
                  <a:extLst>
                    <a:ext uri="{9D8B030D-6E8A-4147-A177-3AD203B41FA5}">
                      <a16:colId xmlns:a16="http://schemas.microsoft.com/office/drawing/2014/main" val="3338732957"/>
                    </a:ext>
                  </a:extLst>
                </a:gridCol>
                <a:gridCol w="887803">
                  <a:extLst>
                    <a:ext uri="{9D8B030D-6E8A-4147-A177-3AD203B41FA5}">
                      <a16:colId xmlns:a16="http://schemas.microsoft.com/office/drawing/2014/main" val="4142827484"/>
                    </a:ext>
                  </a:extLst>
                </a:gridCol>
                <a:gridCol w="937452">
                  <a:extLst>
                    <a:ext uri="{9D8B030D-6E8A-4147-A177-3AD203B41FA5}">
                      <a16:colId xmlns:a16="http://schemas.microsoft.com/office/drawing/2014/main" val="869396350"/>
                    </a:ext>
                  </a:extLst>
                </a:gridCol>
              </a:tblGrid>
              <a:tr h="365876">
                <a:tc>
                  <a:txBody>
                    <a:bodyPr/>
                    <a:lstStyle/>
                    <a:p>
                      <a:pPr>
                        <a:spcAft>
                          <a:spcPts val="0"/>
                        </a:spcAft>
                      </a:pPr>
                      <a:r>
                        <a:rPr lang="es-ES" sz="1200">
                          <a:effectLst/>
                        </a:rPr>
                        <a:t>Unidad didáctica </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spcAft>
                          <a:spcPts val="0"/>
                        </a:spcAft>
                      </a:pPr>
                      <a:r>
                        <a:rPr lang="es-ES" sz="1200">
                          <a:effectLst/>
                        </a:rPr>
                        <a:t>Trab. Presencial </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spcAft>
                          <a:spcPts val="0"/>
                        </a:spcAft>
                      </a:pPr>
                      <a:r>
                        <a:rPr lang="es-ES" sz="1200">
                          <a:effectLst/>
                        </a:rPr>
                        <a:t>Trab. no presencial </a:t>
                      </a:r>
                      <a:endParaRPr lang="es-ES" sz="1600">
                        <a:effectLst/>
                        <a:latin typeface="Times New Roman" panose="02020603050405020304" pitchFamily="18" charset="0"/>
                        <a:ea typeface="Times New Roman" panose="02020603050405020304" pitchFamily="18" charset="0"/>
                      </a:endParaRPr>
                    </a:p>
                  </a:txBody>
                  <a:tcPr marL="38173" marR="38173" marT="0" marB="0"/>
                </a:tc>
                <a:extLst>
                  <a:ext uri="{0D108BD9-81ED-4DB2-BD59-A6C34878D82A}">
                    <a16:rowId xmlns:a16="http://schemas.microsoft.com/office/drawing/2014/main" val="359051907"/>
                  </a:ext>
                </a:extLst>
              </a:tr>
              <a:tr h="182938">
                <a:tc>
                  <a:txBody>
                    <a:bodyPr/>
                    <a:lstStyle/>
                    <a:p>
                      <a:pPr>
                        <a:spcAft>
                          <a:spcPts val="0"/>
                        </a:spcAft>
                      </a:pPr>
                      <a:r>
                        <a:rPr lang="es-ES" sz="1200">
                          <a:effectLst/>
                        </a:rPr>
                        <a:t>TEMA 1. INTRODUCCIÓN A LA MAQUINARIA ARÍCOLA</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3,00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4,50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2001411358"/>
                  </a:ext>
                </a:extLst>
              </a:tr>
              <a:tr h="224415">
                <a:tc>
                  <a:txBody>
                    <a:bodyPr/>
                    <a:lstStyle/>
                    <a:p>
                      <a:pPr>
                        <a:spcAft>
                          <a:spcPts val="0"/>
                        </a:spcAft>
                      </a:pPr>
                      <a:r>
                        <a:rPr lang="es-ES" sz="1200">
                          <a:effectLst/>
                        </a:rPr>
                        <a:t>TEMA 2. MOTORES ENDOTÉRMICOS ALTERNATIVOS</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9,00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15,00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1619806485"/>
                  </a:ext>
                </a:extLst>
              </a:tr>
              <a:tr h="182938">
                <a:tc>
                  <a:txBody>
                    <a:bodyPr/>
                    <a:lstStyle/>
                    <a:p>
                      <a:pPr>
                        <a:spcAft>
                          <a:spcPts val="0"/>
                        </a:spcAft>
                      </a:pPr>
                      <a:r>
                        <a:rPr lang="es-ES" sz="1200">
                          <a:effectLst/>
                        </a:rPr>
                        <a:t>TEMA 3. EL TRACTOR AGRÍCOLA</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3,00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5,00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385679292"/>
                  </a:ext>
                </a:extLst>
              </a:tr>
              <a:tr h="182938">
                <a:tc>
                  <a:txBody>
                    <a:bodyPr/>
                    <a:lstStyle/>
                    <a:p>
                      <a:pPr>
                        <a:spcAft>
                          <a:spcPts val="0"/>
                        </a:spcAft>
                      </a:pPr>
                      <a:r>
                        <a:rPr lang="es-ES" sz="1200">
                          <a:effectLst/>
                        </a:rPr>
                        <a:t>TEMA 4. SELECCIÓN TÉCNICA DE EQUIPOS</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5,00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8,00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1783808884"/>
                  </a:ext>
                </a:extLst>
              </a:tr>
              <a:tr h="182938">
                <a:tc>
                  <a:txBody>
                    <a:bodyPr/>
                    <a:lstStyle/>
                    <a:p>
                      <a:pPr>
                        <a:spcAft>
                          <a:spcPts val="0"/>
                        </a:spcAft>
                      </a:pPr>
                      <a:r>
                        <a:rPr lang="es-ES" sz="1200">
                          <a:effectLst/>
                        </a:rPr>
                        <a:t>TEMA 5. MAQUINARIA DE PREPARACIÓN DEL SUELO</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6,00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2856152486"/>
                  </a:ext>
                </a:extLst>
              </a:tr>
              <a:tr h="182938">
                <a:tc>
                  <a:txBody>
                    <a:bodyPr/>
                    <a:lstStyle/>
                    <a:p>
                      <a:pPr>
                        <a:spcAft>
                          <a:spcPts val="0"/>
                        </a:spcAft>
                      </a:pPr>
                      <a:r>
                        <a:rPr lang="es-ES" sz="1200">
                          <a:effectLst/>
                        </a:rPr>
                        <a:t>TEMA 6. MAQUINARIA DE APLICACIÓN DE ABONOS Y ENMIENDAS</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6,00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3364737017"/>
                  </a:ext>
                </a:extLst>
              </a:tr>
              <a:tr h="182938">
                <a:tc>
                  <a:txBody>
                    <a:bodyPr/>
                    <a:lstStyle/>
                    <a:p>
                      <a:pPr>
                        <a:spcAft>
                          <a:spcPts val="0"/>
                        </a:spcAft>
                      </a:pPr>
                      <a:r>
                        <a:rPr lang="es-ES" sz="1200">
                          <a:effectLst/>
                        </a:rPr>
                        <a:t>TEMA 7. MAQUINARIA DE SIEMBRA PLANTACIÓN Y TRANSPLANTE</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6,00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3125615495"/>
                  </a:ext>
                </a:extLst>
              </a:tr>
              <a:tr h="182938">
                <a:tc>
                  <a:txBody>
                    <a:bodyPr/>
                    <a:lstStyle/>
                    <a:p>
                      <a:pPr>
                        <a:spcAft>
                          <a:spcPts val="0"/>
                        </a:spcAft>
                      </a:pPr>
                      <a:r>
                        <a:rPr lang="es-ES" sz="1200">
                          <a:effectLst/>
                        </a:rPr>
                        <a:t>TEMA 8. MAQUINARIA DE APLICACIÓN DE PRODUCTOS FITOSANITARIOS</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6,00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2956607789"/>
                  </a:ext>
                </a:extLst>
              </a:tr>
              <a:tr h="182938">
                <a:tc>
                  <a:txBody>
                    <a:bodyPr/>
                    <a:lstStyle/>
                    <a:p>
                      <a:pPr>
                        <a:spcAft>
                          <a:spcPts val="0"/>
                        </a:spcAft>
                      </a:pPr>
                      <a:r>
                        <a:rPr lang="es-ES" sz="1200">
                          <a:effectLst/>
                        </a:rPr>
                        <a:t>TEMA 9. MAQUINARIA DE RECOLECCIÓN Y TRATAMIENTO DE FORRAJES</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2,50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1238165762"/>
                  </a:ext>
                </a:extLst>
              </a:tr>
              <a:tr h="182938">
                <a:tc>
                  <a:txBody>
                    <a:bodyPr/>
                    <a:lstStyle/>
                    <a:p>
                      <a:pPr>
                        <a:spcAft>
                          <a:spcPts val="0"/>
                        </a:spcAft>
                      </a:pPr>
                      <a:r>
                        <a:rPr lang="es-ES" sz="1200">
                          <a:effectLst/>
                        </a:rPr>
                        <a:t>TEMA 10. MAQUINARIA DE PODA Y ELIMINACIÓN DE RESIDUOS AGRÍCOLAS</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2,50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513040101"/>
                  </a:ext>
                </a:extLst>
              </a:tr>
              <a:tr h="182938">
                <a:tc>
                  <a:txBody>
                    <a:bodyPr/>
                    <a:lstStyle/>
                    <a:p>
                      <a:pPr>
                        <a:spcAft>
                          <a:spcPts val="0"/>
                        </a:spcAft>
                      </a:pPr>
                      <a:r>
                        <a:rPr lang="es-ES" sz="1200">
                          <a:effectLst/>
                        </a:rPr>
                        <a:t>TEMA 11. MAQUINARIA DE RECOLECCIÓN</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3,00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4,50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4203653153"/>
                  </a:ext>
                </a:extLst>
              </a:tr>
              <a:tr h="365876">
                <a:tc>
                  <a:txBody>
                    <a:bodyPr/>
                    <a:lstStyle/>
                    <a:p>
                      <a:pPr>
                        <a:spcAft>
                          <a:spcPts val="0"/>
                        </a:spcAft>
                      </a:pPr>
                      <a:r>
                        <a:rPr lang="es-ES" sz="1200">
                          <a:effectLst/>
                        </a:rPr>
                        <a:t>TEMA 12. MAQUINARIA DE POSTCOSECHA PARA ACCONDICIONADO DE FRUTAS Y HORTALIZAS EN FRESCO</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3,00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4,50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122991861"/>
                  </a:ext>
                </a:extLst>
              </a:tr>
              <a:tr h="182938">
                <a:tc>
                  <a:txBody>
                    <a:bodyPr/>
                    <a:lstStyle/>
                    <a:p>
                      <a:pPr>
                        <a:spcAft>
                          <a:spcPts val="0"/>
                        </a:spcAft>
                      </a:pPr>
                      <a:r>
                        <a:rPr lang="es-ES" sz="1200">
                          <a:effectLst/>
                        </a:rPr>
                        <a:t>TEMA 13. MAQUINARIA DE ORDEÑO</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3,00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4,50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3733324420"/>
                  </a:ext>
                </a:extLst>
              </a:tr>
              <a:tr h="182938">
                <a:tc>
                  <a:txBody>
                    <a:bodyPr/>
                    <a:lstStyle/>
                    <a:p>
                      <a:pPr>
                        <a:spcAft>
                          <a:spcPts val="0"/>
                        </a:spcAft>
                      </a:pPr>
                      <a:r>
                        <a:rPr lang="es-ES" sz="1200">
                          <a:effectLst/>
                        </a:rPr>
                        <a:t>TEMA 14. ECONOMÍA DE LA MECANIZACIÓN</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6,00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2558175551"/>
                  </a:ext>
                </a:extLst>
              </a:tr>
              <a:tr h="182938">
                <a:tc>
                  <a:txBody>
                    <a:bodyPr/>
                    <a:lstStyle/>
                    <a:p>
                      <a:pPr>
                        <a:spcAft>
                          <a:spcPts val="0"/>
                        </a:spcAft>
                      </a:pPr>
                      <a:r>
                        <a:rPr lang="es-ES" sz="1200">
                          <a:effectLst/>
                        </a:rPr>
                        <a:t>TEMA 15. AGRICULTURA DE PRECISIÓN</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6,00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2404378392"/>
                  </a:ext>
                </a:extLst>
              </a:tr>
              <a:tr h="182938">
                <a:tc>
                  <a:txBody>
                    <a:bodyPr/>
                    <a:lstStyle/>
                    <a:p>
                      <a:pPr>
                        <a:spcAft>
                          <a:spcPts val="0"/>
                        </a:spcAft>
                      </a:pPr>
                      <a:r>
                        <a:rPr lang="es-ES" sz="1200">
                          <a:effectLst/>
                        </a:rPr>
                        <a:t>Examen parcial</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2,00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 </a:t>
                      </a:r>
                      <a:endParaRPr lang="es-ES" sz="1600">
                        <a:effectLst/>
                        <a:latin typeface="Times New Roman" panose="02020603050405020304" pitchFamily="18" charset="0"/>
                        <a:ea typeface="Times New Roman" panose="02020603050405020304" pitchFamily="18" charset="0"/>
                      </a:endParaRPr>
                    </a:p>
                  </a:txBody>
                  <a:tcPr marL="38173" marR="38173" marT="0" marB="0"/>
                </a:tc>
                <a:extLst>
                  <a:ext uri="{0D108BD9-81ED-4DB2-BD59-A6C34878D82A}">
                    <a16:rowId xmlns:a16="http://schemas.microsoft.com/office/drawing/2014/main" val="3296362996"/>
                  </a:ext>
                </a:extLst>
              </a:tr>
              <a:tr h="283171">
                <a:tc>
                  <a:txBody>
                    <a:bodyPr/>
                    <a:lstStyle/>
                    <a:p>
                      <a:pPr algn="r">
                        <a:spcAft>
                          <a:spcPts val="0"/>
                        </a:spcAft>
                      </a:pPr>
                      <a:r>
                        <a:rPr lang="es-ES" sz="1200">
                          <a:effectLst/>
                        </a:rPr>
                        <a:t>Total horas </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60,00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dirty="0">
                          <a:effectLst/>
                        </a:rPr>
                        <a:t>90,00</a:t>
                      </a:r>
                      <a:endParaRPr lang="es-ES" sz="1600" dirty="0">
                        <a:effectLst/>
                        <a:latin typeface="Times New Roman" panose="02020603050405020304" pitchFamily="18" charset="0"/>
                        <a:ea typeface="Times New Roman" panose="02020603050405020304" pitchFamily="18" charset="0"/>
                      </a:endParaRPr>
                    </a:p>
                  </a:txBody>
                  <a:tcPr marL="38173" marR="38173" marT="0" marB="0"/>
                </a:tc>
                <a:extLst>
                  <a:ext uri="{0D108BD9-81ED-4DB2-BD59-A6C34878D82A}">
                    <a16:rowId xmlns:a16="http://schemas.microsoft.com/office/drawing/2014/main" val="3299592121"/>
                  </a:ext>
                </a:extLst>
              </a:tr>
            </a:tbl>
          </a:graphicData>
        </a:graphic>
      </p:graphicFrame>
      <p:sp>
        <p:nvSpPr>
          <p:cNvPr id="7" name="1 Título"/>
          <p:cNvSpPr txBox="1">
            <a:spLocks/>
          </p:cNvSpPr>
          <p:nvPr/>
        </p:nvSpPr>
        <p:spPr bwMode="auto">
          <a:xfrm>
            <a:off x="458788" y="222250"/>
            <a:ext cx="8226425" cy="431800"/>
          </a:xfrm>
          <a:prstGeom prst="rect">
            <a:avLst/>
          </a:prstGeom>
          <a:solidFill>
            <a:srgbClr val="C00000"/>
          </a:solidFill>
          <a:ln w="38100" cap="flat" cmpd="sng" algn="ctr">
            <a:solidFill>
              <a:srgbClr val="C00000"/>
            </a:solidFill>
            <a:prstDash val="solid"/>
          </a:ln>
        </p:spPr>
        <p:style>
          <a:lnRef idx="3">
            <a:schemeClr val="lt1"/>
          </a:lnRef>
          <a:fillRef idx="1">
            <a:schemeClr val="accent3"/>
          </a:fillRef>
          <a:effectRef idx="1">
            <a:schemeClr val="accent3"/>
          </a:effectRef>
          <a:fontRef idx="minor">
            <a:schemeClr val="lt1"/>
          </a:fontRef>
        </p:style>
        <p:txBody>
          <a:bodyPr lIns="90000" tIns="46800" rIns="90000" bIns="46800" anchor="ct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9pPr>
          </a:lstStyle>
          <a:p>
            <a:pPr>
              <a:defRPr/>
            </a:pPr>
            <a:r>
              <a:rPr lang="es-ES_tradnl" kern="0" smtClean="0">
                <a:solidFill>
                  <a:schemeClr val="bg1"/>
                </a:solidFill>
              </a:rPr>
              <a:t>Maquinaria y Mecanización Agraria</a:t>
            </a:r>
            <a:endParaRPr lang="es-ES" kern="0" dirty="0">
              <a:solidFill>
                <a:schemeClr val="bg1"/>
              </a:solidFill>
            </a:endParaRPr>
          </a:p>
        </p:txBody>
      </p:sp>
      <p:cxnSp>
        <p:nvCxnSpPr>
          <p:cNvPr id="8" name="Conector recto 7"/>
          <p:cNvCxnSpPr/>
          <p:nvPr/>
        </p:nvCxnSpPr>
        <p:spPr bwMode="auto">
          <a:xfrm>
            <a:off x="127447" y="2140496"/>
            <a:ext cx="8557766" cy="0"/>
          </a:xfrm>
          <a:prstGeom prst="line">
            <a:avLst/>
          </a:prstGeom>
          <a:solidFill>
            <a:srgbClr val="00B8FF"/>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7651218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1463" y="517525"/>
            <a:ext cx="8224837" cy="431800"/>
          </a:xfrm>
        </p:spPr>
        <p:txBody>
          <a:bodyPr>
            <a:normAutofit fontScale="90000"/>
          </a:bodyPr>
          <a:lstStyle/>
          <a:p>
            <a:pPr algn="l">
              <a:defRPr/>
            </a:pPr>
            <a:r>
              <a:rPr lang="es-ES_tradnl" sz="2401" dirty="0"/>
              <a:t>Contenidos</a:t>
            </a:r>
            <a:endParaRPr lang="es-ES" sz="2401"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2977123841"/>
              </p:ext>
            </p:extLst>
          </p:nvPr>
        </p:nvGraphicFramePr>
        <p:xfrm>
          <a:off x="477838" y="979488"/>
          <a:ext cx="7812087" cy="3773891"/>
        </p:xfrm>
        <a:graphic>
          <a:graphicData uri="http://schemas.openxmlformats.org/drawingml/2006/table">
            <a:tbl>
              <a:tblPr>
                <a:tableStyleId>{5C22544A-7EE6-4342-B048-85BDC9FD1C3A}</a:tableStyleId>
              </a:tblPr>
              <a:tblGrid>
                <a:gridCol w="5986832">
                  <a:extLst>
                    <a:ext uri="{9D8B030D-6E8A-4147-A177-3AD203B41FA5}">
                      <a16:colId xmlns:a16="http://schemas.microsoft.com/office/drawing/2014/main" val="3338732957"/>
                    </a:ext>
                  </a:extLst>
                </a:gridCol>
                <a:gridCol w="887803">
                  <a:extLst>
                    <a:ext uri="{9D8B030D-6E8A-4147-A177-3AD203B41FA5}">
                      <a16:colId xmlns:a16="http://schemas.microsoft.com/office/drawing/2014/main" val="4142827484"/>
                    </a:ext>
                  </a:extLst>
                </a:gridCol>
                <a:gridCol w="937452">
                  <a:extLst>
                    <a:ext uri="{9D8B030D-6E8A-4147-A177-3AD203B41FA5}">
                      <a16:colId xmlns:a16="http://schemas.microsoft.com/office/drawing/2014/main" val="869396350"/>
                    </a:ext>
                  </a:extLst>
                </a:gridCol>
              </a:tblGrid>
              <a:tr h="347470">
                <a:tc>
                  <a:txBody>
                    <a:bodyPr/>
                    <a:lstStyle/>
                    <a:p>
                      <a:pPr>
                        <a:spcAft>
                          <a:spcPts val="0"/>
                        </a:spcAft>
                      </a:pPr>
                      <a:r>
                        <a:rPr lang="es-ES" sz="1200">
                          <a:effectLst/>
                        </a:rPr>
                        <a:t>Unidad didáctica </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spcAft>
                          <a:spcPts val="0"/>
                        </a:spcAft>
                      </a:pPr>
                      <a:r>
                        <a:rPr lang="es-ES" sz="1200">
                          <a:effectLst/>
                        </a:rPr>
                        <a:t>Trab. Presencial </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spcAft>
                          <a:spcPts val="0"/>
                        </a:spcAft>
                      </a:pPr>
                      <a:r>
                        <a:rPr lang="es-ES" sz="1200">
                          <a:effectLst/>
                        </a:rPr>
                        <a:t>Trab. no presencial </a:t>
                      </a:r>
                      <a:endParaRPr lang="es-ES" sz="1600">
                        <a:effectLst/>
                        <a:latin typeface="Times New Roman" panose="02020603050405020304" pitchFamily="18" charset="0"/>
                        <a:ea typeface="Times New Roman" panose="02020603050405020304" pitchFamily="18" charset="0"/>
                      </a:endParaRPr>
                    </a:p>
                  </a:txBody>
                  <a:tcPr marL="38173" marR="38173" marT="0" marB="0"/>
                </a:tc>
                <a:extLst>
                  <a:ext uri="{0D108BD9-81ED-4DB2-BD59-A6C34878D82A}">
                    <a16:rowId xmlns:a16="http://schemas.microsoft.com/office/drawing/2014/main" val="359051907"/>
                  </a:ext>
                </a:extLst>
              </a:tr>
              <a:tr h="173735">
                <a:tc>
                  <a:txBody>
                    <a:bodyPr/>
                    <a:lstStyle/>
                    <a:p>
                      <a:pPr>
                        <a:spcAft>
                          <a:spcPts val="0"/>
                        </a:spcAft>
                      </a:pPr>
                      <a:r>
                        <a:rPr lang="es-ES" sz="1200">
                          <a:effectLst/>
                        </a:rPr>
                        <a:t>TEMA 1. INTRODUCCIÓN A LA MAQUINARIA ARÍCOLA</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3,00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4,50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2001411358"/>
                  </a:ext>
                </a:extLst>
              </a:tr>
              <a:tr h="213125">
                <a:tc>
                  <a:txBody>
                    <a:bodyPr/>
                    <a:lstStyle/>
                    <a:p>
                      <a:pPr>
                        <a:spcAft>
                          <a:spcPts val="0"/>
                        </a:spcAft>
                      </a:pPr>
                      <a:r>
                        <a:rPr lang="es-ES" sz="1200">
                          <a:effectLst/>
                        </a:rPr>
                        <a:t>TEMA 2. MOTORES ENDOTÉRMICOS ALTERNATIVOS</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9,00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15,00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1619806485"/>
                  </a:ext>
                </a:extLst>
              </a:tr>
              <a:tr h="173735">
                <a:tc>
                  <a:txBody>
                    <a:bodyPr/>
                    <a:lstStyle/>
                    <a:p>
                      <a:pPr>
                        <a:spcAft>
                          <a:spcPts val="0"/>
                        </a:spcAft>
                      </a:pPr>
                      <a:r>
                        <a:rPr lang="es-ES" sz="1200">
                          <a:effectLst/>
                        </a:rPr>
                        <a:t>TEMA 3. EL TRACTOR AGRÍCOLA</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3,00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5,00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385679292"/>
                  </a:ext>
                </a:extLst>
              </a:tr>
              <a:tr h="173735">
                <a:tc>
                  <a:txBody>
                    <a:bodyPr/>
                    <a:lstStyle/>
                    <a:p>
                      <a:pPr>
                        <a:spcAft>
                          <a:spcPts val="0"/>
                        </a:spcAft>
                      </a:pPr>
                      <a:r>
                        <a:rPr lang="es-ES" sz="1200">
                          <a:effectLst/>
                        </a:rPr>
                        <a:t>TEMA 4. SELECCIÓN TÉCNICA DE EQUIPOS</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5,00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8,00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1783808884"/>
                  </a:ext>
                </a:extLst>
              </a:tr>
              <a:tr h="173735">
                <a:tc>
                  <a:txBody>
                    <a:bodyPr/>
                    <a:lstStyle/>
                    <a:p>
                      <a:pPr>
                        <a:spcAft>
                          <a:spcPts val="0"/>
                        </a:spcAft>
                      </a:pPr>
                      <a:r>
                        <a:rPr lang="es-ES" sz="1200">
                          <a:effectLst/>
                        </a:rPr>
                        <a:t>TEMA 5. MAQUINARIA DE PREPARACIÓN DEL SUELO</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6,00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2856152486"/>
                  </a:ext>
                </a:extLst>
              </a:tr>
              <a:tr h="173735">
                <a:tc>
                  <a:txBody>
                    <a:bodyPr/>
                    <a:lstStyle/>
                    <a:p>
                      <a:pPr>
                        <a:spcAft>
                          <a:spcPts val="0"/>
                        </a:spcAft>
                      </a:pPr>
                      <a:r>
                        <a:rPr lang="es-ES" sz="1200">
                          <a:effectLst/>
                        </a:rPr>
                        <a:t>TEMA 6. MAQUINARIA DE APLICACIÓN DE ABONOS Y ENMIENDAS</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6,00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3364737017"/>
                  </a:ext>
                </a:extLst>
              </a:tr>
              <a:tr h="173735">
                <a:tc>
                  <a:txBody>
                    <a:bodyPr/>
                    <a:lstStyle/>
                    <a:p>
                      <a:pPr>
                        <a:spcAft>
                          <a:spcPts val="0"/>
                        </a:spcAft>
                      </a:pPr>
                      <a:r>
                        <a:rPr lang="es-ES" sz="1200">
                          <a:effectLst/>
                        </a:rPr>
                        <a:t>TEMA 7. MAQUINARIA DE SIEMBRA PLANTACIÓN Y TRANSPLANTE</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6,00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3125615495"/>
                  </a:ext>
                </a:extLst>
              </a:tr>
              <a:tr h="173735">
                <a:tc>
                  <a:txBody>
                    <a:bodyPr/>
                    <a:lstStyle/>
                    <a:p>
                      <a:pPr>
                        <a:spcAft>
                          <a:spcPts val="0"/>
                        </a:spcAft>
                      </a:pPr>
                      <a:r>
                        <a:rPr lang="es-ES" sz="1200">
                          <a:effectLst/>
                        </a:rPr>
                        <a:t>TEMA 8. MAQUINARIA DE APLICACIÓN DE PRODUCTOS FITOSANITARIOS</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6,00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2956607789"/>
                  </a:ext>
                </a:extLst>
              </a:tr>
              <a:tr h="173735">
                <a:tc>
                  <a:txBody>
                    <a:bodyPr/>
                    <a:lstStyle/>
                    <a:p>
                      <a:pPr>
                        <a:spcAft>
                          <a:spcPts val="0"/>
                        </a:spcAft>
                      </a:pPr>
                      <a:r>
                        <a:rPr lang="es-ES" sz="1200">
                          <a:effectLst/>
                        </a:rPr>
                        <a:t>TEMA 9. MAQUINARIA DE RECOLECCIÓN Y TRATAMIENTO DE FORRAJES</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2,50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1238165762"/>
                  </a:ext>
                </a:extLst>
              </a:tr>
              <a:tr h="173735">
                <a:tc>
                  <a:txBody>
                    <a:bodyPr/>
                    <a:lstStyle/>
                    <a:p>
                      <a:pPr>
                        <a:spcAft>
                          <a:spcPts val="0"/>
                        </a:spcAft>
                      </a:pPr>
                      <a:r>
                        <a:rPr lang="es-ES" sz="1200">
                          <a:effectLst/>
                        </a:rPr>
                        <a:t>TEMA 10. MAQUINARIA DE PODA Y ELIMINACIÓN DE RESIDUOS AGRÍCOLAS</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2,50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513040101"/>
                  </a:ext>
                </a:extLst>
              </a:tr>
              <a:tr h="173735">
                <a:tc>
                  <a:txBody>
                    <a:bodyPr/>
                    <a:lstStyle/>
                    <a:p>
                      <a:pPr>
                        <a:spcAft>
                          <a:spcPts val="0"/>
                        </a:spcAft>
                      </a:pPr>
                      <a:r>
                        <a:rPr lang="es-ES" sz="1200">
                          <a:effectLst/>
                        </a:rPr>
                        <a:t>TEMA 11. MAQUINARIA DE RECOLECCIÓN</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3,00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4,50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4203653153"/>
                  </a:ext>
                </a:extLst>
              </a:tr>
              <a:tr h="347470">
                <a:tc>
                  <a:txBody>
                    <a:bodyPr/>
                    <a:lstStyle/>
                    <a:p>
                      <a:pPr>
                        <a:spcAft>
                          <a:spcPts val="0"/>
                        </a:spcAft>
                      </a:pPr>
                      <a:r>
                        <a:rPr lang="es-ES" sz="1200">
                          <a:effectLst/>
                        </a:rPr>
                        <a:t>TEMA 12. MAQUINARIA DE POSTCOSECHA PARA ACCONDICIONADO DE FRUTAS Y HORTALIZAS EN FRESCO</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3,00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4,50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122991861"/>
                  </a:ext>
                </a:extLst>
              </a:tr>
              <a:tr h="173735">
                <a:tc>
                  <a:txBody>
                    <a:bodyPr/>
                    <a:lstStyle/>
                    <a:p>
                      <a:pPr>
                        <a:spcAft>
                          <a:spcPts val="0"/>
                        </a:spcAft>
                      </a:pPr>
                      <a:r>
                        <a:rPr lang="es-ES" sz="1200">
                          <a:effectLst/>
                        </a:rPr>
                        <a:t>TEMA 13. MAQUINARIA DE ORDEÑO</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3,00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4,50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3733324420"/>
                  </a:ext>
                </a:extLst>
              </a:tr>
              <a:tr h="173735">
                <a:tc>
                  <a:txBody>
                    <a:bodyPr/>
                    <a:lstStyle/>
                    <a:p>
                      <a:pPr>
                        <a:spcAft>
                          <a:spcPts val="0"/>
                        </a:spcAft>
                      </a:pPr>
                      <a:r>
                        <a:rPr lang="es-ES" sz="1200">
                          <a:effectLst/>
                        </a:rPr>
                        <a:t>TEMA 14. ECONOMÍA DE LA MECANIZACIÓN</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6,00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2558175551"/>
                  </a:ext>
                </a:extLst>
              </a:tr>
              <a:tr h="173735">
                <a:tc>
                  <a:txBody>
                    <a:bodyPr/>
                    <a:lstStyle/>
                    <a:p>
                      <a:pPr>
                        <a:spcAft>
                          <a:spcPts val="0"/>
                        </a:spcAft>
                      </a:pPr>
                      <a:r>
                        <a:rPr lang="es-ES" sz="1200">
                          <a:effectLst/>
                        </a:rPr>
                        <a:t>TEMA 15. AGRICULTURA DE PRECISIÓN</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4,00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6,00</a:t>
                      </a:r>
                      <a:endParaRPr lang="es-ES" sz="1600">
                        <a:effectLst/>
                        <a:latin typeface="Times New Roman" panose="02020603050405020304" pitchFamily="18" charset="0"/>
                        <a:ea typeface="Times New Roman" panose="02020603050405020304" pitchFamily="18" charset="0"/>
                      </a:endParaRPr>
                    </a:p>
                  </a:txBody>
                  <a:tcPr marL="38173" marR="38173" marT="0" marB="0" anchor="b"/>
                </a:tc>
                <a:extLst>
                  <a:ext uri="{0D108BD9-81ED-4DB2-BD59-A6C34878D82A}">
                    <a16:rowId xmlns:a16="http://schemas.microsoft.com/office/drawing/2014/main" val="2404378392"/>
                  </a:ext>
                </a:extLst>
              </a:tr>
              <a:tr h="173735">
                <a:tc>
                  <a:txBody>
                    <a:bodyPr/>
                    <a:lstStyle/>
                    <a:p>
                      <a:pPr>
                        <a:spcAft>
                          <a:spcPts val="0"/>
                        </a:spcAft>
                      </a:pPr>
                      <a:r>
                        <a:rPr lang="es-ES" sz="1200">
                          <a:effectLst/>
                        </a:rPr>
                        <a:t>Examen parcial</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2,00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 </a:t>
                      </a:r>
                      <a:endParaRPr lang="es-ES" sz="1600">
                        <a:effectLst/>
                        <a:latin typeface="Times New Roman" panose="02020603050405020304" pitchFamily="18" charset="0"/>
                        <a:ea typeface="Times New Roman" panose="02020603050405020304" pitchFamily="18" charset="0"/>
                      </a:endParaRPr>
                    </a:p>
                  </a:txBody>
                  <a:tcPr marL="38173" marR="38173" marT="0" marB="0"/>
                </a:tc>
                <a:extLst>
                  <a:ext uri="{0D108BD9-81ED-4DB2-BD59-A6C34878D82A}">
                    <a16:rowId xmlns:a16="http://schemas.microsoft.com/office/drawing/2014/main" val="3296362996"/>
                  </a:ext>
                </a:extLst>
              </a:tr>
              <a:tr h="268926">
                <a:tc>
                  <a:txBody>
                    <a:bodyPr/>
                    <a:lstStyle/>
                    <a:p>
                      <a:pPr algn="r">
                        <a:spcAft>
                          <a:spcPts val="0"/>
                        </a:spcAft>
                      </a:pPr>
                      <a:r>
                        <a:rPr lang="es-ES" sz="1200" dirty="0">
                          <a:effectLst/>
                        </a:rPr>
                        <a:t>Total horas </a:t>
                      </a:r>
                      <a:endParaRPr lang="es-ES" sz="1600" dirty="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a:effectLst/>
                        </a:rPr>
                        <a:t>60,00</a:t>
                      </a:r>
                      <a:endParaRPr lang="es-ES" sz="1600">
                        <a:effectLst/>
                        <a:latin typeface="Times New Roman" panose="02020603050405020304" pitchFamily="18" charset="0"/>
                        <a:ea typeface="Times New Roman" panose="02020603050405020304" pitchFamily="18" charset="0"/>
                      </a:endParaRPr>
                    </a:p>
                  </a:txBody>
                  <a:tcPr marL="38173" marR="38173" marT="0" marB="0"/>
                </a:tc>
                <a:tc>
                  <a:txBody>
                    <a:bodyPr/>
                    <a:lstStyle/>
                    <a:p>
                      <a:pPr algn="r">
                        <a:spcAft>
                          <a:spcPts val="0"/>
                        </a:spcAft>
                      </a:pPr>
                      <a:r>
                        <a:rPr lang="es-ES" sz="1200" dirty="0">
                          <a:effectLst/>
                        </a:rPr>
                        <a:t>90,00</a:t>
                      </a:r>
                      <a:endParaRPr lang="es-ES" sz="1600" dirty="0">
                        <a:effectLst/>
                        <a:latin typeface="Times New Roman" panose="02020603050405020304" pitchFamily="18" charset="0"/>
                        <a:ea typeface="Times New Roman" panose="02020603050405020304" pitchFamily="18" charset="0"/>
                      </a:endParaRPr>
                    </a:p>
                  </a:txBody>
                  <a:tcPr marL="38173" marR="38173" marT="0" marB="0"/>
                </a:tc>
                <a:extLst>
                  <a:ext uri="{0D108BD9-81ED-4DB2-BD59-A6C34878D82A}">
                    <a16:rowId xmlns:a16="http://schemas.microsoft.com/office/drawing/2014/main" val="3299592121"/>
                  </a:ext>
                </a:extLst>
              </a:tr>
            </a:tbl>
          </a:graphicData>
        </a:graphic>
      </p:graphicFrame>
      <p:sp>
        <p:nvSpPr>
          <p:cNvPr id="7" name="1 Título"/>
          <p:cNvSpPr txBox="1">
            <a:spLocks/>
          </p:cNvSpPr>
          <p:nvPr/>
        </p:nvSpPr>
        <p:spPr bwMode="auto">
          <a:xfrm>
            <a:off x="458788" y="222250"/>
            <a:ext cx="8226425" cy="431800"/>
          </a:xfrm>
          <a:prstGeom prst="rect">
            <a:avLst/>
          </a:prstGeom>
          <a:solidFill>
            <a:srgbClr val="C00000"/>
          </a:solidFill>
          <a:ln w="38100" cap="flat" cmpd="sng" algn="ctr">
            <a:solidFill>
              <a:srgbClr val="C00000"/>
            </a:solidFill>
            <a:prstDash val="solid"/>
          </a:ln>
        </p:spPr>
        <p:style>
          <a:lnRef idx="3">
            <a:schemeClr val="lt1"/>
          </a:lnRef>
          <a:fillRef idx="1">
            <a:schemeClr val="accent3"/>
          </a:fillRef>
          <a:effectRef idx="1">
            <a:schemeClr val="accent3"/>
          </a:effectRef>
          <a:fontRef idx="minor">
            <a:schemeClr val="lt1"/>
          </a:fontRef>
        </p:style>
        <p:txBody>
          <a:bodyPr lIns="90000" tIns="46800" rIns="90000" bIns="46800" anchor="ct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9pPr>
          </a:lstStyle>
          <a:p>
            <a:pPr>
              <a:defRPr/>
            </a:pPr>
            <a:r>
              <a:rPr lang="es-ES_tradnl" kern="0" smtClean="0">
                <a:solidFill>
                  <a:schemeClr val="bg1"/>
                </a:solidFill>
              </a:rPr>
              <a:t>Maquinaria y Mecanización Agraria</a:t>
            </a:r>
            <a:endParaRPr lang="es-ES" kern="0" dirty="0">
              <a:solidFill>
                <a:schemeClr val="bg1"/>
              </a:solidFill>
            </a:endParaRPr>
          </a:p>
        </p:txBody>
      </p:sp>
      <p:cxnSp>
        <p:nvCxnSpPr>
          <p:cNvPr id="5" name="Conector recto 4"/>
          <p:cNvCxnSpPr/>
          <p:nvPr/>
        </p:nvCxnSpPr>
        <p:spPr bwMode="auto">
          <a:xfrm>
            <a:off x="127447" y="2068488"/>
            <a:ext cx="8557766" cy="0"/>
          </a:xfrm>
          <a:prstGeom prst="line">
            <a:avLst/>
          </a:prstGeom>
          <a:solidFill>
            <a:srgbClr val="00B8FF"/>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Conector recto 7"/>
          <p:cNvCxnSpPr/>
          <p:nvPr/>
        </p:nvCxnSpPr>
        <p:spPr bwMode="auto">
          <a:xfrm>
            <a:off x="271463" y="3940696"/>
            <a:ext cx="8413750" cy="0"/>
          </a:xfrm>
          <a:prstGeom prst="line">
            <a:avLst/>
          </a:prstGeom>
          <a:solidFill>
            <a:srgbClr val="00B8FF"/>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3061055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71451"/>
            <a:ext cx="8224838" cy="288925"/>
          </a:xfrm>
        </p:spPr>
        <p:txBody>
          <a:bodyPr>
            <a:normAutofit fontScale="90000"/>
          </a:bodyPr>
          <a:lstStyle/>
          <a:p>
            <a:pPr algn="l">
              <a:defRPr/>
            </a:pPr>
            <a:r>
              <a:rPr lang="es-ES_tradnl" sz="2401" dirty="0"/>
              <a:t>Metodología</a:t>
            </a:r>
            <a:endParaRPr lang="es-ES" sz="240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76520051"/>
              </p:ext>
            </p:extLst>
          </p:nvPr>
        </p:nvGraphicFramePr>
        <p:xfrm>
          <a:off x="1463675" y="1132383"/>
          <a:ext cx="6132661" cy="3599954"/>
        </p:xfrm>
        <a:graphic>
          <a:graphicData uri="http://schemas.openxmlformats.org/drawingml/2006/table">
            <a:tbl>
              <a:tblPr/>
              <a:tblGrid>
                <a:gridCol w="1599824">
                  <a:extLst>
                    <a:ext uri="{9D8B030D-6E8A-4147-A177-3AD203B41FA5}">
                      <a16:colId xmlns:a16="http://schemas.microsoft.com/office/drawing/2014/main" val="20000"/>
                    </a:ext>
                  </a:extLst>
                </a:gridCol>
                <a:gridCol w="3732924">
                  <a:extLst>
                    <a:ext uri="{9D8B030D-6E8A-4147-A177-3AD203B41FA5}">
                      <a16:colId xmlns:a16="http://schemas.microsoft.com/office/drawing/2014/main" val="20001"/>
                    </a:ext>
                  </a:extLst>
                </a:gridCol>
                <a:gridCol w="799913">
                  <a:extLst>
                    <a:ext uri="{9D8B030D-6E8A-4147-A177-3AD203B41FA5}">
                      <a16:colId xmlns:a16="http://schemas.microsoft.com/office/drawing/2014/main" val="20002"/>
                    </a:ext>
                  </a:extLst>
                </a:gridCol>
              </a:tblGrid>
              <a:tr h="341310">
                <a:tc>
                  <a:txBody>
                    <a:bodyPr/>
                    <a:lstStyle/>
                    <a:p>
                      <a:pPr>
                        <a:spcAft>
                          <a:spcPts val="0"/>
                        </a:spcAft>
                      </a:pPr>
                      <a:endParaRPr lang="es-ES" sz="2100" dirty="0">
                        <a:latin typeface="Times New Roman"/>
                        <a:ea typeface="Times New Roman"/>
                      </a:endParaRPr>
                    </a:p>
                  </a:txBody>
                  <a:tcPr marL="51445" marR="51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dirty="0">
                          <a:latin typeface="Tahoma"/>
                          <a:ea typeface="Times New Roman"/>
                        </a:rPr>
                        <a:t>Descripción </a:t>
                      </a:r>
                      <a:endParaRPr lang="es-ES" sz="2100" dirty="0">
                        <a:latin typeface="Times New Roman"/>
                        <a:ea typeface="Times New Roman"/>
                      </a:endParaRPr>
                    </a:p>
                  </a:txBody>
                  <a:tcPr marL="51445" marR="51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b="1">
                          <a:latin typeface="Tahoma"/>
                          <a:ea typeface="Times New Roman"/>
                        </a:rPr>
                        <a:t>horas </a:t>
                      </a:r>
                      <a:endParaRPr lang="es-ES" sz="2100">
                        <a:latin typeface="Times New Roman"/>
                        <a:ea typeface="Times New Roman"/>
                      </a:endParaRPr>
                    </a:p>
                  </a:txBody>
                  <a:tcPr marL="51445" marR="51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6030">
                <a:tc>
                  <a:txBody>
                    <a:bodyPr/>
                    <a:lstStyle/>
                    <a:p>
                      <a:pPr>
                        <a:spcAft>
                          <a:spcPts val="0"/>
                        </a:spcAft>
                      </a:pPr>
                      <a:r>
                        <a:rPr lang="es-ES" sz="1100">
                          <a:latin typeface="Tahoma"/>
                          <a:ea typeface="Times New Roman"/>
                        </a:rPr>
                        <a:t>Clase magistral</a:t>
                      </a:r>
                      <a:endParaRPr lang="es-ES" sz="2100">
                        <a:latin typeface="Times New Roman"/>
                        <a:ea typeface="Times New Roman"/>
                      </a:endParaRPr>
                    </a:p>
                  </a:txBody>
                  <a:tcPr marL="51445" marR="51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dirty="0">
                          <a:latin typeface="Tahoma"/>
                          <a:ea typeface="Times New Roman"/>
                        </a:rPr>
                        <a:t>Exposición de contenidos mediante presentación o explicación por parte de un profesor (posiblemente incluyendo demostraciones).</a:t>
                      </a:r>
                      <a:endParaRPr lang="es-ES" sz="2100" dirty="0">
                        <a:latin typeface="Times New Roman"/>
                        <a:ea typeface="Times New Roman"/>
                      </a:endParaRPr>
                    </a:p>
                  </a:txBody>
                  <a:tcPr marL="51445" marR="51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100">
                          <a:latin typeface="Tahoma"/>
                          <a:ea typeface="Times New Roman"/>
                        </a:rPr>
                        <a:t>20,00</a:t>
                      </a:r>
                      <a:endParaRPr lang="es-ES" sz="2100">
                        <a:latin typeface="Times New Roman"/>
                        <a:ea typeface="Times New Roman"/>
                      </a:endParaRPr>
                    </a:p>
                  </a:txBody>
                  <a:tcPr marL="51445" marR="51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00553">
                <a:tc>
                  <a:txBody>
                    <a:bodyPr/>
                    <a:lstStyle/>
                    <a:p>
                      <a:pPr>
                        <a:spcAft>
                          <a:spcPts val="0"/>
                        </a:spcAft>
                      </a:pPr>
                      <a:r>
                        <a:rPr lang="es-ES" sz="1100">
                          <a:latin typeface="Tahoma"/>
                          <a:ea typeface="Times New Roman"/>
                        </a:rPr>
                        <a:t>Aprendizaje basado en problemas</a:t>
                      </a:r>
                      <a:endParaRPr lang="es-ES" sz="2100">
                        <a:latin typeface="Times New Roman"/>
                        <a:ea typeface="Times New Roman"/>
                      </a:endParaRPr>
                    </a:p>
                  </a:txBody>
                  <a:tcPr marL="51445" marR="51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a:latin typeface="Tahoma"/>
                          <a:ea typeface="Times New Roman"/>
                        </a:rPr>
                        <a:t>Enfoque educativo en el que los alumnos partiendo de problemas reales, aprenden a buscar la información necesaria para comprender dichos problemas y obtener soluciones; todo ello bajo la supervisión de un tutor.</a:t>
                      </a:r>
                      <a:endParaRPr lang="es-ES" sz="2100">
                        <a:latin typeface="Times New Roman"/>
                        <a:ea typeface="Times New Roman"/>
                      </a:endParaRPr>
                    </a:p>
                  </a:txBody>
                  <a:tcPr marL="51445" marR="51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100">
                          <a:latin typeface="Tahoma"/>
                          <a:ea typeface="Times New Roman"/>
                        </a:rPr>
                        <a:t>18,00</a:t>
                      </a:r>
                      <a:endParaRPr lang="es-ES" sz="2100">
                        <a:latin typeface="Times New Roman"/>
                        <a:ea typeface="Times New Roman"/>
                      </a:endParaRPr>
                    </a:p>
                  </a:txBody>
                  <a:tcPr marL="51445" marR="51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14523">
                <a:tc>
                  <a:txBody>
                    <a:bodyPr/>
                    <a:lstStyle/>
                    <a:p>
                      <a:pPr>
                        <a:spcAft>
                          <a:spcPts val="0"/>
                        </a:spcAft>
                      </a:pPr>
                      <a:r>
                        <a:rPr lang="es-ES" sz="1100">
                          <a:latin typeface="Tahoma"/>
                          <a:ea typeface="Times New Roman"/>
                        </a:rPr>
                        <a:t>Resolución de ejercicios y problemas</a:t>
                      </a:r>
                      <a:endParaRPr lang="es-ES" sz="2100">
                        <a:latin typeface="Times New Roman"/>
                        <a:ea typeface="Times New Roman"/>
                      </a:endParaRPr>
                    </a:p>
                  </a:txBody>
                  <a:tcPr marL="51445" marR="51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a:latin typeface="Tahoma"/>
                          <a:ea typeface="Times New Roman"/>
                        </a:rPr>
                        <a:t>Realización por parte de los estudiantes, de cualquier tipo de ejercicios y problemas.</a:t>
                      </a:r>
                      <a:endParaRPr lang="es-ES" sz="2100">
                        <a:latin typeface="Times New Roman"/>
                        <a:ea typeface="Times New Roman"/>
                      </a:endParaRPr>
                    </a:p>
                  </a:txBody>
                  <a:tcPr marL="51445" marR="51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100">
                          <a:latin typeface="Tahoma"/>
                          <a:ea typeface="Times New Roman"/>
                        </a:rPr>
                        <a:t>10,00</a:t>
                      </a:r>
                      <a:endParaRPr lang="es-ES" sz="2100">
                        <a:latin typeface="Times New Roman"/>
                        <a:ea typeface="Times New Roman"/>
                      </a:endParaRPr>
                    </a:p>
                  </a:txBody>
                  <a:tcPr marL="51445" marR="51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86030">
                <a:tc>
                  <a:txBody>
                    <a:bodyPr/>
                    <a:lstStyle/>
                    <a:p>
                      <a:pPr>
                        <a:spcAft>
                          <a:spcPts val="0"/>
                        </a:spcAft>
                      </a:pPr>
                      <a:r>
                        <a:rPr lang="es-ES" sz="1100">
                          <a:latin typeface="Tahoma"/>
                          <a:ea typeface="Times New Roman"/>
                        </a:rPr>
                        <a:t>Laboratorio</a:t>
                      </a:r>
                      <a:endParaRPr lang="es-ES" sz="2100">
                        <a:latin typeface="Times New Roman"/>
                        <a:ea typeface="Times New Roman"/>
                      </a:endParaRPr>
                    </a:p>
                  </a:txBody>
                  <a:tcPr marL="51445" marR="51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100">
                          <a:latin typeface="Tahoma"/>
                          <a:ea typeface="Times New Roman"/>
                        </a:rPr>
                        <a:t>Actividades desarrolladas en espacios especiales con equipamiento especializado (laboratorio, aulas informáticas).</a:t>
                      </a:r>
                      <a:endParaRPr lang="es-ES" sz="2100">
                        <a:latin typeface="Times New Roman"/>
                        <a:ea typeface="Times New Roman"/>
                      </a:endParaRPr>
                    </a:p>
                  </a:txBody>
                  <a:tcPr marL="51445" marR="51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100">
                          <a:latin typeface="Tahoma"/>
                          <a:ea typeface="Times New Roman"/>
                        </a:rPr>
                        <a:t>12,00</a:t>
                      </a:r>
                      <a:endParaRPr lang="es-ES" sz="2100">
                        <a:latin typeface="Times New Roman"/>
                        <a:ea typeface="Times New Roman"/>
                      </a:endParaRPr>
                    </a:p>
                  </a:txBody>
                  <a:tcPr marL="51445" marR="51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1508">
                <a:tc gridSpan="2">
                  <a:txBody>
                    <a:bodyPr/>
                    <a:lstStyle/>
                    <a:p>
                      <a:pPr algn="r">
                        <a:spcAft>
                          <a:spcPts val="0"/>
                        </a:spcAft>
                      </a:pPr>
                      <a:r>
                        <a:rPr lang="es-ES" sz="1100" b="1" dirty="0">
                          <a:latin typeface="Tahoma"/>
                          <a:ea typeface="Times New Roman"/>
                        </a:rPr>
                        <a:t>Total horas </a:t>
                      </a:r>
                      <a:endParaRPr lang="es-ES" sz="2100" dirty="0">
                        <a:latin typeface="Times New Roman"/>
                        <a:ea typeface="Times New Roman"/>
                      </a:endParaRPr>
                    </a:p>
                  </a:txBody>
                  <a:tcPr marL="51445" marR="51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r">
                        <a:spcAft>
                          <a:spcPts val="0"/>
                        </a:spcAft>
                      </a:pPr>
                      <a:r>
                        <a:rPr lang="es-ES" sz="1100" b="1" dirty="0">
                          <a:latin typeface="Tahoma"/>
                          <a:ea typeface="Times New Roman"/>
                        </a:rPr>
                        <a:t>60,00</a:t>
                      </a:r>
                      <a:endParaRPr lang="es-ES" sz="2100" dirty="0">
                        <a:latin typeface="Times New Roman"/>
                        <a:ea typeface="Times New Roman"/>
                      </a:endParaRPr>
                    </a:p>
                  </a:txBody>
                  <a:tcPr marL="51445" marR="51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Rectangle 1"/>
          <p:cNvSpPr>
            <a:spLocks noChangeArrowheads="1"/>
          </p:cNvSpPr>
          <p:nvPr/>
        </p:nvSpPr>
        <p:spPr bwMode="auto">
          <a:xfrm>
            <a:off x="1482725" y="1068388"/>
            <a:ext cx="852488" cy="477837"/>
          </a:xfrm>
          <a:prstGeom prst="rect">
            <a:avLst/>
          </a:prstGeom>
          <a:noFill/>
          <a:ln w="9525">
            <a:noFill/>
            <a:miter lim="800000"/>
            <a:headEnd/>
            <a:tailEnd/>
          </a:ln>
          <a:effectLst/>
        </p:spPr>
        <p:txBody>
          <a:bodyPr wrap="none" lIns="68601" tIns="71437" rIns="68601" bIns="35719" anchor="ctr">
            <a:spAutoFit/>
          </a:bodyPr>
          <a:lstStyle/>
          <a:p>
            <a:pPr defTabSz="685983" eaLnBrk="1" hangingPunct="1">
              <a:defRPr/>
            </a:pPr>
            <a:r>
              <a:rPr lang="es-ES" sz="1050" b="1" u="sng" dirty="0">
                <a:solidFill>
                  <a:schemeClr val="tx1"/>
                </a:solidFill>
                <a:latin typeface="Tahoma" pitchFamily="34" charset="0"/>
                <a:cs typeface="Tahoma" pitchFamily="34" charset="0"/>
              </a:rPr>
              <a:t>Presencial</a:t>
            </a:r>
            <a:r>
              <a:rPr lang="es-ES" sz="600" b="1" u="sng" dirty="0">
                <a:solidFill>
                  <a:schemeClr val="tx1"/>
                </a:solidFill>
                <a:latin typeface="Tahoma" pitchFamily="34" charset="0"/>
                <a:cs typeface="Tahoma" pitchFamily="34" charset="0"/>
              </a:rPr>
              <a:t> </a:t>
            </a:r>
            <a:endParaRPr lang="es-EC" sz="600" b="1" u="sng" dirty="0">
              <a:solidFill>
                <a:srgbClr val="666882"/>
              </a:solidFill>
              <a:latin typeface="Tahoma" pitchFamily="34" charset="0"/>
              <a:cs typeface="Tahoma" pitchFamily="34" charset="0"/>
            </a:endParaRPr>
          </a:p>
          <a:p>
            <a:pPr defTabSz="685983">
              <a:defRPr/>
            </a:pPr>
            <a:endParaRPr lang="es-EC" sz="1350" dirty="0">
              <a:solidFill>
                <a:schemeClr val="tx1"/>
              </a:solidFill>
              <a:cs typeface="Arial" pitchFamily="34" charset="0"/>
            </a:endParaRPr>
          </a:p>
        </p:txBody>
      </p:sp>
      <p:sp>
        <p:nvSpPr>
          <p:cNvPr id="7" name="1 Título"/>
          <p:cNvSpPr txBox="1">
            <a:spLocks/>
          </p:cNvSpPr>
          <p:nvPr/>
        </p:nvSpPr>
        <p:spPr bwMode="auto">
          <a:xfrm>
            <a:off x="458788" y="222250"/>
            <a:ext cx="8226425" cy="431800"/>
          </a:xfrm>
          <a:prstGeom prst="rect">
            <a:avLst/>
          </a:prstGeom>
          <a:solidFill>
            <a:srgbClr val="C00000"/>
          </a:solidFill>
          <a:ln w="38100" cap="flat" cmpd="sng" algn="ctr">
            <a:solidFill>
              <a:srgbClr val="C00000"/>
            </a:solidFill>
            <a:prstDash val="solid"/>
          </a:ln>
        </p:spPr>
        <p:style>
          <a:lnRef idx="3">
            <a:schemeClr val="lt1"/>
          </a:lnRef>
          <a:fillRef idx="1">
            <a:schemeClr val="accent3"/>
          </a:fillRef>
          <a:effectRef idx="1">
            <a:schemeClr val="accent3"/>
          </a:effectRef>
          <a:fontRef idx="minor">
            <a:schemeClr val="lt1"/>
          </a:fontRef>
        </p:style>
        <p:txBody>
          <a:bodyPr lIns="90000" tIns="46800" rIns="90000" bIns="46800" anchor="ct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9pPr>
          </a:lstStyle>
          <a:p>
            <a:pPr>
              <a:defRPr/>
            </a:pPr>
            <a:r>
              <a:rPr lang="es-ES_tradnl" kern="0" smtClean="0">
                <a:solidFill>
                  <a:schemeClr val="bg1"/>
                </a:solidFill>
              </a:rPr>
              <a:t>Maquinaria y Mecanización Agraria</a:t>
            </a:r>
            <a:endParaRPr lang="es-ES" kern="0" dirty="0">
              <a:solidFill>
                <a:schemeClr val="bg1"/>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ítulo 1"/>
          <p:cNvSpPr>
            <a:spLocks noGrp="1"/>
          </p:cNvSpPr>
          <p:nvPr>
            <p:ph type="title"/>
          </p:nvPr>
        </p:nvSpPr>
        <p:spPr/>
        <p:txBody>
          <a:bodyPr/>
          <a:lstStyle/>
          <a:p>
            <a:endParaRPr lang="es-ES" altLang="es-ES" smtClean="0"/>
          </a:p>
        </p:txBody>
      </p:sp>
      <p:pic>
        <p:nvPicPr>
          <p:cNvPr id="107523"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55875" y="196850"/>
            <a:ext cx="1490663" cy="2087563"/>
          </a:xfrm>
        </p:spPr>
      </p:pic>
      <p:pic>
        <p:nvPicPr>
          <p:cNvPr id="107524"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5600" y="95250"/>
            <a:ext cx="2290763"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Imagen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8043" y="2500313"/>
            <a:ext cx="160972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Imagen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15743" y="2500313"/>
            <a:ext cx="1560513"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Imagen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23230" y="2478609"/>
            <a:ext cx="15208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Título"/>
          <p:cNvSpPr>
            <a:spLocks noGrp="1"/>
          </p:cNvSpPr>
          <p:nvPr>
            <p:ph type="title"/>
          </p:nvPr>
        </p:nvSpPr>
        <p:spPr/>
        <p:txBody>
          <a:bodyPr/>
          <a:lstStyle/>
          <a:p>
            <a:pPr algn="l"/>
            <a:r>
              <a:rPr lang="es-ES_tradnl" altLang="es-ES" smtClean="0"/>
              <a:t>Prácticas</a:t>
            </a:r>
            <a:endParaRPr lang="es-ES" altLang="es-ES" smtClean="0"/>
          </a:p>
        </p:txBody>
      </p:sp>
      <p:sp>
        <p:nvSpPr>
          <p:cNvPr id="108547" name="2 Marcador de contenido"/>
          <p:cNvSpPr>
            <a:spLocks noGrp="1"/>
          </p:cNvSpPr>
          <p:nvPr>
            <p:ph idx="1"/>
          </p:nvPr>
        </p:nvSpPr>
        <p:spPr>
          <a:xfrm>
            <a:off x="469900" y="1096963"/>
            <a:ext cx="8224838" cy="3389312"/>
          </a:xfrm>
        </p:spPr>
        <p:txBody>
          <a:bodyPr/>
          <a:lstStyle/>
          <a:p>
            <a:pPr>
              <a:lnSpc>
                <a:spcPct val="170000"/>
              </a:lnSpc>
            </a:pPr>
            <a:r>
              <a:rPr lang="es-ES" altLang="es-ES" sz="1500" smtClean="0"/>
              <a:t>PRÁCTICA 1: PARTES DEL MOTOR</a:t>
            </a:r>
          </a:p>
          <a:p>
            <a:pPr>
              <a:lnSpc>
                <a:spcPct val="170000"/>
              </a:lnSpc>
            </a:pPr>
            <a:r>
              <a:rPr lang="es-ES" altLang="es-ES" sz="1500" smtClean="0"/>
              <a:t>PRÁCTICA 2: CIRCUITOS COMPLEMENTARIOS</a:t>
            </a:r>
          </a:p>
          <a:p>
            <a:pPr>
              <a:lnSpc>
                <a:spcPct val="170000"/>
              </a:lnSpc>
            </a:pPr>
            <a:r>
              <a:rPr lang="es-ES" altLang="es-ES" sz="1500" smtClean="0"/>
              <a:t>PRÁCTICA 3: ENSAYO DE POTENCIA</a:t>
            </a:r>
          </a:p>
          <a:p>
            <a:pPr>
              <a:lnSpc>
                <a:spcPct val="170000"/>
              </a:lnSpc>
            </a:pPr>
            <a:r>
              <a:rPr lang="es-ES" altLang="es-ES" sz="1500" smtClean="0"/>
              <a:t>PRÁCTICA 4: MAQUINARIA PARA PREPARACIÓN DEL SUELO</a:t>
            </a:r>
          </a:p>
          <a:p>
            <a:pPr>
              <a:lnSpc>
                <a:spcPct val="170000"/>
              </a:lnSpc>
            </a:pPr>
            <a:r>
              <a:rPr lang="es-ES" altLang="es-ES" sz="1500" smtClean="0"/>
              <a:t>PRÁCTICA 5: MAQUINARIA PARA APLICACIÓN DE ABONOS</a:t>
            </a:r>
          </a:p>
          <a:p>
            <a:pPr>
              <a:lnSpc>
                <a:spcPct val="170000"/>
              </a:lnSpc>
            </a:pPr>
            <a:r>
              <a:rPr lang="es-ES" altLang="es-ES" sz="1500" smtClean="0"/>
              <a:t>PRÁCTICA 6: MAQUINARIA DE SIEMBRA</a:t>
            </a:r>
          </a:p>
          <a:p>
            <a:pPr>
              <a:lnSpc>
                <a:spcPct val="170000"/>
              </a:lnSpc>
            </a:pPr>
            <a:r>
              <a:rPr lang="es-ES" altLang="es-ES" sz="1500" smtClean="0"/>
              <a:t>PRÁCTICA 7: APLICACIÓN DE PRODUCTOS FITOSANITARIO</a:t>
            </a:r>
          </a:p>
          <a:p>
            <a:r>
              <a:rPr lang="es-ES" altLang="es-ES" sz="1500" smtClean="0"/>
              <a:t>PRACTICA 8: PROPIEDADES FÍSICAS DE PRODUCTOS HORTOFRUTÍCOLAS EN RELACIÓN CON SU MANEJO MECÁNICO </a:t>
            </a:r>
          </a:p>
        </p:txBody>
      </p:sp>
      <p:sp>
        <p:nvSpPr>
          <p:cNvPr id="5" name="1 Título"/>
          <p:cNvSpPr txBox="1">
            <a:spLocks/>
          </p:cNvSpPr>
          <p:nvPr/>
        </p:nvSpPr>
        <p:spPr bwMode="auto">
          <a:xfrm>
            <a:off x="458788" y="222250"/>
            <a:ext cx="8226425" cy="431800"/>
          </a:xfrm>
          <a:prstGeom prst="rect">
            <a:avLst/>
          </a:prstGeom>
          <a:solidFill>
            <a:srgbClr val="C00000"/>
          </a:solidFill>
          <a:ln w="38100" cap="flat" cmpd="sng" algn="ctr">
            <a:solidFill>
              <a:srgbClr val="C00000"/>
            </a:solidFill>
            <a:prstDash val="solid"/>
          </a:ln>
        </p:spPr>
        <p:style>
          <a:lnRef idx="3">
            <a:schemeClr val="lt1"/>
          </a:lnRef>
          <a:fillRef idx="1">
            <a:schemeClr val="accent3"/>
          </a:fillRef>
          <a:effectRef idx="1">
            <a:schemeClr val="accent3"/>
          </a:effectRef>
          <a:fontRef idx="minor">
            <a:schemeClr val="lt1"/>
          </a:fontRef>
        </p:style>
        <p:txBody>
          <a:bodyPr lIns="90000" tIns="46800" rIns="90000" bIns="46800" anchor="ct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2400">
                <a:solidFill>
                  <a:schemeClr val="lt1"/>
                </a:solidFill>
                <a:latin typeface="+mn-lt"/>
                <a:ea typeface="+mn-ea"/>
                <a:cs typeface="+mn-cs"/>
              </a:defRPr>
            </a:lvl5pPr>
            <a:lvl6pPr marL="25146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6pPr>
            <a:lvl7pPr marL="29718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7pPr>
            <a:lvl8pPr marL="34290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8pPr>
            <a:lvl9pPr marL="3886200" indent="-228600" algn="ctr" defTabSz="449263" rtl="0" fontAlgn="base">
              <a:spcBef>
                <a:spcPct val="0"/>
              </a:spcBef>
              <a:spcAft>
                <a:spcPct val="0"/>
              </a:spcAft>
              <a:buClr>
                <a:srgbClr val="000000"/>
              </a:buClr>
              <a:buSzPct val="100000"/>
              <a:buFont typeface="Times New Roman" pitchFamily="16" charset="0"/>
              <a:defRPr sz="2400">
                <a:solidFill>
                  <a:schemeClr val="lt1"/>
                </a:solidFill>
                <a:latin typeface="+mn-lt"/>
                <a:ea typeface="+mn-ea"/>
                <a:cs typeface="+mn-cs"/>
              </a:defRPr>
            </a:lvl9pPr>
          </a:lstStyle>
          <a:p>
            <a:pPr>
              <a:defRPr/>
            </a:pPr>
            <a:r>
              <a:rPr lang="es-ES_tradnl" kern="0" smtClean="0">
                <a:solidFill>
                  <a:schemeClr val="bg1"/>
                </a:solidFill>
              </a:rPr>
              <a:t>Maquinaria y Mecanización Agraria</a:t>
            </a:r>
            <a:endParaRPr lang="es-ES" kern="0" dirty="0">
              <a:solidFill>
                <a:schemeClr val="bg1"/>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ítulo 1"/>
          <p:cNvSpPr>
            <a:spLocks noGrp="1"/>
          </p:cNvSpPr>
          <p:nvPr>
            <p:ph type="title"/>
          </p:nvPr>
        </p:nvSpPr>
        <p:spPr/>
        <p:txBody>
          <a:bodyPr/>
          <a:lstStyle/>
          <a:p>
            <a:endParaRPr lang="es-ES" altLang="es-ES" smtClean="0"/>
          </a:p>
        </p:txBody>
      </p:sp>
      <p:pic>
        <p:nvPicPr>
          <p:cNvPr id="109571"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3600" y="1588"/>
            <a:ext cx="4421188"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1757363"/>
            <a:ext cx="2224088"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arcador de contenido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50800" y="52388"/>
            <a:ext cx="4519613" cy="3389312"/>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Century Gothic"/>
        <a:ea typeface="Droid Sans Fallback"/>
        <a:cs typeface="Droid Sans Fallback"/>
      </a:majorFont>
      <a:minorFont>
        <a:latin typeface="Century Gothic"/>
        <a:ea typeface="Droid Sans Fallback"/>
        <a:cs typeface="Droid Sans Fallback"/>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s-E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s-ES" sz="1800" b="0" i="0" u="none" strike="noStrike" cap="none" normalizeH="0" baseline="0" smtClean="0">
            <a:ln>
              <a:noFill/>
            </a:ln>
            <a:solidFill>
              <a:schemeClr val="bg1"/>
            </a:solidFill>
            <a:effectLst/>
            <a:latin typeface="Arial"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apositiva de inici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apositiva de cierre">
  <a:themeElements>
    <a:clrScheme name="Personalizado 2">
      <a:dk1>
        <a:srgbClr val="000000"/>
      </a:dk1>
      <a:lt1>
        <a:srgbClr val="FFFFFF"/>
      </a:lt1>
      <a:dk2>
        <a:srgbClr val="3F3F3F"/>
      </a:dk2>
      <a:lt2>
        <a:srgbClr val="808080"/>
      </a:lt2>
      <a:accent1>
        <a:srgbClr val="303030"/>
      </a:accent1>
      <a:accent2>
        <a:srgbClr val="1E4649"/>
      </a:accent2>
      <a:accent3>
        <a:srgbClr val="FFFFFF"/>
      </a:accent3>
      <a:accent4>
        <a:srgbClr val="163436"/>
      </a:accent4>
      <a:accent5>
        <a:srgbClr val="729900"/>
      </a:accent5>
      <a:accent6>
        <a:srgbClr val="163436"/>
      </a:accent6>
      <a:hlink>
        <a:srgbClr val="0C0C0C"/>
      </a:hlink>
      <a:folHlink>
        <a:srgbClr val="2F2F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6419</Words>
  <Application>Microsoft Office PowerPoint</Application>
  <PresentationFormat>Personalizado</PresentationFormat>
  <Paragraphs>1559</Paragraphs>
  <Slides>181</Slides>
  <Notes>5</Notes>
  <HiddenSlides>0</HiddenSlides>
  <MMClips>0</MMClips>
  <ScaleCrop>false</ScaleCrop>
  <HeadingPairs>
    <vt:vector size="8" baseType="variant">
      <vt:variant>
        <vt:lpstr>Fuentes usadas</vt:lpstr>
      </vt:variant>
      <vt:variant>
        <vt:i4>12</vt:i4>
      </vt:variant>
      <vt:variant>
        <vt:lpstr>Tema</vt:lpstr>
      </vt:variant>
      <vt:variant>
        <vt:i4>3</vt:i4>
      </vt:variant>
      <vt:variant>
        <vt:lpstr>Servidores OLE incrustados</vt:lpstr>
      </vt:variant>
      <vt:variant>
        <vt:i4>3</vt:i4>
      </vt:variant>
      <vt:variant>
        <vt:lpstr>Títulos de diapositiva</vt:lpstr>
      </vt:variant>
      <vt:variant>
        <vt:i4>181</vt:i4>
      </vt:variant>
    </vt:vector>
  </HeadingPairs>
  <TitlesOfParts>
    <vt:vector size="199" baseType="lpstr">
      <vt:lpstr>ＭＳ Ｐゴシック</vt:lpstr>
      <vt:lpstr>Arial</vt:lpstr>
      <vt:lpstr>Arial Narrow</vt:lpstr>
      <vt:lpstr>Calibri</vt:lpstr>
      <vt:lpstr>Century Gothic</vt:lpstr>
      <vt:lpstr>DejaVu Sans</vt:lpstr>
      <vt:lpstr>Droid Sans Fallback</vt:lpstr>
      <vt:lpstr>Garamond</vt:lpstr>
      <vt:lpstr>Helvetica</vt:lpstr>
      <vt:lpstr>Tahoma</vt:lpstr>
      <vt:lpstr>Times New Roman</vt:lpstr>
      <vt:lpstr>Wingdings</vt:lpstr>
      <vt:lpstr>Tema de Office</vt:lpstr>
      <vt:lpstr>Diapositiva de inicio</vt:lpstr>
      <vt:lpstr>Diapositiva de cierre</vt:lpstr>
      <vt:lpstr>Ecuación</vt:lpstr>
      <vt:lpstr>Picture</vt:lpstr>
      <vt:lpstr>Imagen de mapa de bits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Características del prototipo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Árboles urbanos</vt:lpstr>
      <vt:lpstr>Tesis doctoral de Magdalena Sajdak</vt:lpstr>
      <vt:lpstr>Presentación de PowerPoint</vt:lpstr>
      <vt:lpstr>Aplicación de teledetección y Lidar aéreo y terrestre al calculo de biomasa de árboles frutales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2 tesis doctorales</vt:lpstr>
      <vt:lpstr>Colaboraciones con Argentina y México</vt:lpstr>
      <vt:lpstr>Presentación de PowerPoint</vt:lpstr>
      <vt:lpstr>Presentación de PowerPoint</vt:lpstr>
      <vt:lpstr>Libros de investigación</vt:lpstr>
      <vt:lpstr>TRAYECTORIA DOCENTE</vt:lpstr>
      <vt:lpstr>PUESTOS OCUPADOS</vt:lpstr>
      <vt:lpstr>Presentación de PowerPoint</vt:lpstr>
      <vt:lpstr>Presentación de PowerPoint</vt:lpstr>
      <vt:lpstr>Presentación de PowerPoint</vt:lpstr>
      <vt:lpstr>Formación como docente</vt:lpstr>
      <vt:lpstr>Jornadas y Talleres</vt:lpstr>
      <vt:lpstr>Presentación de PowerPoint</vt:lpstr>
      <vt:lpstr>Presentación de PowerPoint</vt:lpstr>
      <vt:lpstr>PROYECTOS DE INNOVACIÓN DOCENTE</vt:lpstr>
      <vt:lpstr>INVESTIGACIÓN DOCENTE</vt:lpstr>
      <vt:lpstr>Presentación de PowerPoint</vt:lpstr>
      <vt:lpstr>Cursos de formación permanente</vt:lpstr>
      <vt:lpstr>FIN  HISTORIAL ACADEMICO, DOCENTE E INVESTIGADOR</vt:lpstr>
      <vt:lpstr>PROYECTO DOCENTE E INVESTIGADOR</vt:lpstr>
      <vt:lpstr>Asignaturas</vt:lpstr>
      <vt:lpstr>Maquinaria y Mecanización Agraria</vt:lpstr>
      <vt:lpstr>Presentación de PowerPoint</vt:lpstr>
      <vt:lpstr>Presentación de PowerPoint</vt:lpstr>
      <vt:lpstr>Maquinaria y Mecanización Agraria</vt:lpstr>
      <vt:lpstr>Maquinaria y Mecanización Agraria</vt:lpstr>
      <vt:lpstr>Maquinaria y Mecanización Agraria</vt:lpstr>
      <vt:lpstr>Presentación de PowerPoint</vt:lpstr>
      <vt:lpstr>Contenidos</vt:lpstr>
      <vt:lpstr>Contenidos</vt:lpstr>
      <vt:lpstr>Contenidos</vt:lpstr>
      <vt:lpstr>Metodología</vt:lpstr>
      <vt:lpstr>Presentación de PowerPoint</vt:lpstr>
      <vt:lpstr>Prácticas</vt:lpstr>
      <vt:lpstr>Presentación de PowerPoint</vt:lpstr>
      <vt:lpstr>Presentación de PowerPoint</vt:lpstr>
      <vt:lpstr>Metodología</vt:lpstr>
      <vt:lpstr>Evaluación</vt:lpstr>
      <vt:lpstr>Bioenergía forestal</vt:lpstr>
      <vt:lpstr>Objetivos de la asignatura</vt:lpstr>
      <vt:lpstr>Objetivos de la asignatura</vt:lpstr>
      <vt:lpstr>Objetivos de la asignatura</vt:lpstr>
      <vt:lpstr>Objetivos de la asignatura</vt:lpstr>
      <vt:lpstr>Objetivos de la asignatura</vt:lpstr>
      <vt:lpstr>Objetivos de la asignatura</vt:lpstr>
      <vt:lpstr>Contenidos</vt:lpstr>
      <vt:lpstr>Metodología</vt:lpstr>
      <vt:lpstr>Presentación de PowerPoint</vt:lpstr>
      <vt:lpstr>Prácticas</vt:lpstr>
      <vt:lpstr>Presentación de PowerPoint</vt:lpstr>
      <vt:lpstr>Presentación de PowerPoint</vt:lpstr>
      <vt:lpstr>Evaluación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Mirando al futuro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dendrométrico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termogravimétrico</vt:lpstr>
      <vt:lpstr>Presentación de PowerPoint</vt:lpstr>
      <vt:lpstr>Análisis termogravimétrico</vt:lpstr>
      <vt:lpstr>Presentación de PowerPoint</vt:lpstr>
      <vt:lpstr>Presentación de PowerPoint</vt:lpstr>
      <vt:lpstr>Fermentabilidad</vt:lpstr>
      <vt:lpstr>PREPARACIÓN DE LA MUESTRA</vt:lpstr>
      <vt:lpstr>RESULTADOS</vt:lpstr>
      <vt:lpstr>RESULTADOS ANÁLISIS DENDROMÉTRICO</vt:lpstr>
      <vt:lpstr>Matriz de correlación de Pearson</vt:lpstr>
      <vt:lpstr>Presentación de PowerPoint</vt:lpstr>
      <vt:lpstr>RESULTADOS</vt:lpstr>
      <vt:lpstr>RESULTADOS</vt:lpstr>
      <vt:lpstr>Presentación de PowerPoint</vt:lpstr>
      <vt:lpstr>% de cenizas</vt:lpstr>
      <vt:lpstr>% de volátiles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José Gabriel Rios Lizana</dc:creator>
  <cp:lastModifiedBy>Admin</cp:lastModifiedBy>
  <cp:revision>227</cp:revision>
  <cp:lastPrinted>1601-01-01T00:00:00Z</cp:lastPrinted>
  <dcterms:created xsi:type="dcterms:W3CDTF">2012-04-18T12:03:04Z</dcterms:created>
  <dcterms:modified xsi:type="dcterms:W3CDTF">2019-01-17T12:28:59Z</dcterms:modified>
</cp:coreProperties>
</file>